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9" r:id="rId3"/>
    <p:sldId id="269" r:id="rId4"/>
    <p:sldId id="260" r:id="rId5"/>
    <p:sldId id="27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jeerd Hulsman" initials="TH" lastIdx="6" clrIdx="0"/>
  <p:cmAuthor id="2" name="Holleman M" initials="MH" lastIdx="1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51"/>
    <p:restoredTop sz="83404" autoAdjust="0"/>
  </p:normalViewPr>
  <p:slideViewPr>
    <p:cSldViewPr>
      <p:cViewPr>
        <p:scale>
          <a:sx n="56" d="100"/>
          <a:sy n="56" d="100"/>
        </p:scale>
        <p:origin x="170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EAF92-A017-49C0-B0E3-2F5EED23F80F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F27A0-E9E4-415F-B5DE-3FA6C65917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5328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Wetenschappelijke</a:t>
            </a:r>
            <a:r>
              <a:rPr lang="nl-NL" baseline="0" dirty="0"/>
              <a:t> basis: goede voorspeller</a:t>
            </a:r>
          </a:p>
          <a:p>
            <a:r>
              <a:rPr lang="nl-NL" baseline="0" dirty="0"/>
              <a:t>Accent verschuiven naar bewijslast – welk kennisproduct/instrument werkt in welke situatie (= impact) </a:t>
            </a:r>
          </a:p>
          <a:p>
            <a:r>
              <a:rPr lang="nl-NL" baseline="0" dirty="0"/>
              <a:t>= sterkere boodschap ter stimulering van gebruik van de kennisproducten</a:t>
            </a:r>
          </a:p>
          <a:p>
            <a:endParaRPr lang="nl-NL" baseline="0" dirty="0"/>
          </a:p>
          <a:p>
            <a:r>
              <a:rPr lang="nl-NL" baseline="0" dirty="0"/>
              <a:t>Focusverschuiving van nieuwe kennis ontwikkelen naar bepalen impact van reeds ontwikkelde kennisproducten en stimuleren gebruik</a:t>
            </a:r>
          </a:p>
          <a:p>
            <a:endParaRPr lang="nl-NL" baseline="0" dirty="0"/>
          </a:p>
          <a:p>
            <a:r>
              <a:rPr lang="nl-NL" baseline="0" dirty="0"/>
              <a:t>Professionalisering staat altijd in relatie met de context: </a:t>
            </a:r>
            <a:br>
              <a:rPr lang="nl-NL" baseline="0" dirty="0"/>
            </a:br>
            <a:r>
              <a:rPr lang="nl-NL" baseline="0" dirty="0"/>
              <a:t>- de organisatie waar de AD functioneert</a:t>
            </a:r>
          </a:p>
          <a:p>
            <a:pPr marL="171450" indent="-171450">
              <a:buFontTx/>
              <a:buChar char="-"/>
            </a:pPr>
            <a:r>
              <a:rPr lang="nl-NL" baseline="0" dirty="0"/>
              <a:t>de beleidscontext (overheid, wet- en regelgeving)</a:t>
            </a:r>
            <a:br>
              <a:rPr lang="nl-NL" baseline="0" dirty="0"/>
            </a:br>
            <a:r>
              <a:rPr lang="nl-NL" baseline="0" dirty="0"/>
              <a:t>- de samenleving en de ontwikkelingen die zich daarin afspelen, zoals technologische of sociaal economische ontwikkelingen</a:t>
            </a:r>
          </a:p>
          <a:p>
            <a:pPr marL="171450" indent="-171450">
              <a:buFontTx/>
              <a:buChar char="-"/>
            </a:pPr>
            <a:r>
              <a:rPr lang="nl-NL" baseline="0" dirty="0"/>
              <a:t>Kennisontwikkeling en implementatie gebaseerd op de prioriteit die de ontwikkelingen vragen</a:t>
            </a:r>
          </a:p>
          <a:p>
            <a:endParaRPr lang="nl-NL" baseline="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F27A0-E9E4-415F-B5DE-3FA6C659179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229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F27A0-E9E4-415F-B5DE-3FA6C659179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29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2592-57F7-403A-A247-0ABB38A4AD7C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6906-A506-4E17-80AB-6A153BA982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3880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2592-57F7-403A-A247-0ABB38A4AD7C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6906-A506-4E17-80AB-6A153BA982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446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2592-57F7-403A-A247-0ABB38A4AD7C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6906-A506-4E17-80AB-6A153BA982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6180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2592-57F7-403A-A247-0ABB38A4AD7C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6906-A506-4E17-80AB-6A153BA982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246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2592-57F7-403A-A247-0ABB38A4AD7C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6906-A506-4E17-80AB-6A153BA982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191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2592-57F7-403A-A247-0ABB38A4AD7C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6906-A506-4E17-80AB-6A153BA982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084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2592-57F7-403A-A247-0ABB38A4AD7C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6906-A506-4E17-80AB-6A153BA982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409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2592-57F7-403A-A247-0ABB38A4AD7C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6906-A506-4E17-80AB-6A153BA982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25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2592-57F7-403A-A247-0ABB38A4AD7C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6906-A506-4E17-80AB-6A153BA982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320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2592-57F7-403A-A247-0ABB38A4AD7C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6906-A506-4E17-80AB-6A153BA982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6427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2592-57F7-403A-A247-0ABB38A4AD7C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6906-A506-4E17-80AB-6A153BA982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933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B2592-57F7-403A-A247-0ABB38A4AD7C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86906-A506-4E17-80AB-6A153BA982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835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al 5"/>
          <p:cNvSpPr/>
          <p:nvPr/>
        </p:nvSpPr>
        <p:spPr>
          <a:xfrm>
            <a:off x="2139188" y="2492896"/>
            <a:ext cx="6006424" cy="4308683"/>
          </a:xfrm>
          <a:prstGeom prst="ellipse">
            <a:avLst/>
          </a:prstGeom>
          <a:solidFill>
            <a:srgbClr val="FFC0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980094"/>
            <a:ext cx="8496944" cy="1470025"/>
          </a:xfrm>
        </p:spPr>
        <p:txBody>
          <a:bodyPr>
            <a:noAutofit/>
          </a:bodyPr>
          <a:lstStyle/>
          <a:p>
            <a:r>
              <a:rPr lang="nl-NL" sz="3200" dirty="0"/>
              <a:t>Arbeidsparticipatie bevorderen door professionalisering van het arbeidsdeskundig vak </a:t>
            </a:r>
            <a:r>
              <a:rPr lang="nl-NL" sz="3600" dirty="0"/>
              <a:t>=&gt; Kennis is geen doel op zich: </a:t>
            </a:r>
            <a:r>
              <a:rPr lang="nl-NL" sz="3600" b="1" dirty="0">
                <a:solidFill>
                  <a:srgbClr val="92D050"/>
                </a:solidFill>
              </a:rPr>
              <a:t>de AKC trap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779912" y="6165304"/>
            <a:ext cx="8208912" cy="3024336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92D050"/>
                </a:solidFill>
              </a:rPr>
              <a:t>			</a:t>
            </a:r>
            <a:br>
              <a:rPr lang="nl-NL" b="1" dirty="0">
                <a:solidFill>
                  <a:srgbClr val="92D050"/>
                </a:solidFill>
              </a:rPr>
            </a:br>
            <a:r>
              <a:rPr lang="nl-NL" b="1" dirty="0">
                <a:solidFill>
                  <a:srgbClr val="92D050"/>
                </a:solidFill>
              </a:rPr>
              <a:t>				</a:t>
            </a:r>
          </a:p>
          <a:p>
            <a:endParaRPr lang="nl-NL" b="1" dirty="0">
              <a:solidFill>
                <a:srgbClr val="92D050"/>
              </a:solidFill>
            </a:endParaRPr>
          </a:p>
        </p:txBody>
      </p:sp>
      <p:pic>
        <p:nvPicPr>
          <p:cNvPr id="1026" name="Picture 2" descr="https://attachments.office.net/owa/m.holleman@arbeidsdeskundigen.nl/service.svc/s/GetAttachmentThumbnail?id=AAMkAGRlZGY1MjIxLTFmZWYtNDcxMC1hZGIxLWQzZjAxMWJmOTQwZgBGAAAAAADM3Iujy8l8QbhycI8sn1KEBwBVz9C1A%2By0Q5BDcVE5bWMbAAAAAAEJAABVz9C1A%2By0Q5BDcVE5bWMbAAAd47HvAAABEgAQAEkTCJjJiSRHk3NrSz1Cpbk%3D&amp;thumbnailType=2&amp;owa=outlook.office365.com&amp;scriptVer=2019102103.13&amp;X-OWA-CANARY=-CFxvwL630-YIhygjxxT5rDsSSINXdcYNgPzkRZ-ZDsUSvqJm42nSfNkOwym5HARoEXjavbdsEo.&amp;token=eyJhbGciOiJSUzI1NiIsImtpZCI6IjA2MDBGOUY2NzQ2MjA3MzdFNzM0MDRFMjg3QzQ1QTgxOENCN0NFQjgiLCJ4NXQiOiJCZ0Q1OW5SaUJ6Zm5OQVRpaDhSYWdZeTN6cmciLCJ0eXAiOiJKV1QifQ.eyJvcmlnaW4iOiJodHRwczovL291dGxvb2sub2ZmaWNlMzY1LmNvbSIsInZlciI6IkV4Y2hhbmdlLkNhbGxiYWNrLlYxIiwiYXBwY3R4c2VuZGVyIjoiT3dhRG93bmxvYWRAMGRhNDhjNGMtZmE4MC00YTYzLWFlNDItMWE4ZmIyYjhhMzI5IiwiaXNzcmluZyI6IldXIiwiYXBwY3R4Ijoie1wibXNleGNocHJvdFwiOlwib3dhXCIsXCJwcmltYXJ5c2lkXCI6XCJTLTEtNS0yMS0yMzM0NDk0Mzc2LTIxMDI2ODY2MjctMzU2NTI3MDczNS03MzgzOTAxXCIsXCJwdWlkXCI6XCIxMTUzODAxMTE1NzI5NzAxNTcwXCIsXCJvaWRcIjpcImU1NjhhNGQyLTYwODMtNDIyNi04MDk5LTQzMDBlNzlkNDYzMFwiLFwic2NvcGVcIjpcIk93YURvd25sb2FkXCJ9IiwibmJmIjoxNTcyNDIxMzk2LCJleHAiOjE1NzI0MjE5OTYsImlzcyI6IjAwMDAwMDAyLTAwMDAtMGZmMS1jZTAwLTAwMDAwMDAwMDAwMEAwZGE0OGM0Yy1mYTgwLTRhNjMtYWU0Mi0xYThmYjJiOGEzMjkiLCJhdWQiOiIwMDAwMDAwMi0wMDAwLTBmZjEtY2UwMC0wMDAwMDAwMDAwMDAvYXR0YWNobWVudHMub2ZmaWNlLm5ldEAwZGE0OGM0Yy1mYTgwLTRhNjMtYWU0Mi0xYThmYjJiOGEzMjkifQ.ZtbBP1DhTyO_aNxFA3hys2d-plUgwMehT8URWO3W-P6Hu4kXbgLoB8zjijX_FUaHt9HBoo06lQwUieTDBcqj0NiKwgNyBPEdde7oEnBGmIGVhEU7jr_xOA6z-rq1sXYCmCIm7EiNWTeqquFUkHBBTnHbNmjlVN-mSgqvURAVNsCZcHIL7b3ouafodvmkR-xUtASp5rePO745au8YqOEcmYZa8kPHqHxHafB9HtluRxdfqPAj5vh8Gr6bglVgMt-6L9MvVXKTkCdL65xmSB_ua56s1pMudOBQ1IjsMOR1Qn5zjz4dDvRmulpvUMnnUiNRps8Zyfl2ncv8QjSzpymiPA&amp;animation=tr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1809750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/>
          <p:cNvSpPr/>
          <p:nvPr/>
        </p:nvSpPr>
        <p:spPr>
          <a:xfrm>
            <a:off x="5549783" y="3036854"/>
            <a:ext cx="3375969" cy="698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AKC kennisproducten worden </a:t>
            </a:r>
            <a:r>
              <a:rPr lang="nl-NL" b="1" dirty="0"/>
              <a:t>TOEGEPAST</a:t>
            </a:r>
          </a:p>
        </p:txBody>
      </p:sp>
      <p:sp>
        <p:nvSpPr>
          <p:cNvPr id="7" name="Rechthoek 6"/>
          <p:cNvSpPr/>
          <p:nvPr/>
        </p:nvSpPr>
        <p:spPr>
          <a:xfrm>
            <a:off x="4389248" y="3718256"/>
            <a:ext cx="4536504" cy="70706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nl-NL" b="1" dirty="0"/>
            </a:br>
            <a:r>
              <a:rPr lang="nl-NL" dirty="0"/>
              <a:t>Gebruik AKC kennisproducten leidt tot  </a:t>
            </a:r>
            <a:r>
              <a:rPr lang="nl-NL" b="1" dirty="0"/>
              <a:t>IMPACT</a:t>
            </a:r>
          </a:p>
          <a:p>
            <a:pPr algn="ctr"/>
            <a:endParaRPr lang="nl-NL" b="1" dirty="0"/>
          </a:p>
        </p:txBody>
      </p:sp>
      <p:sp>
        <p:nvSpPr>
          <p:cNvPr id="8" name="Rechthoek 7"/>
          <p:cNvSpPr/>
          <p:nvPr/>
        </p:nvSpPr>
        <p:spPr>
          <a:xfrm>
            <a:off x="3237120" y="4425316"/>
            <a:ext cx="5688632" cy="7200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AKC kennisproducten zijn </a:t>
            </a:r>
            <a:r>
              <a:rPr lang="nl-NL" b="1" dirty="0"/>
              <a:t>BEKEND</a:t>
            </a:r>
          </a:p>
        </p:txBody>
      </p:sp>
      <p:sp>
        <p:nvSpPr>
          <p:cNvPr id="9" name="Rechthoek 8"/>
          <p:cNvSpPr/>
          <p:nvPr/>
        </p:nvSpPr>
        <p:spPr>
          <a:xfrm>
            <a:off x="2143090" y="5157192"/>
            <a:ext cx="6782662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AKC is bekend als </a:t>
            </a:r>
            <a:r>
              <a:rPr lang="nl-NL" b="1" dirty="0"/>
              <a:t>VINDPLAATS</a:t>
            </a:r>
          </a:p>
        </p:txBody>
      </p:sp>
      <p:sp>
        <p:nvSpPr>
          <p:cNvPr id="10" name="Rechthoek 9"/>
          <p:cNvSpPr/>
          <p:nvPr/>
        </p:nvSpPr>
        <p:spPr>
          <a:xfrm>
            <a:off x="1133753" y="5817060"/>
            <a:ext cx="7791999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AKC heeft kennis en kan kennis </a:t>
            </a:r>
            <a:r>
              <a:rPr lang="nl-NL" b="1" dirty="0"/>
              <a:t>ONTWIKKELEN</a:t>
            </a:r>
          </a:p>
        </p:txBody>
      </p:sp>
      <p:sp>
        <p:nvSpPr>
          <p:cNvPr id="12" name="Rechthoek 11"/>
          <p:cNvSpPr/>
          <p:nvPr/>
        </p:nvSpPr>
        <p:spPr>
          <a:xfrm rot="19589039">
            <a:off x="2401589" y="2997441"/>
            <a:ext cx="24159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418064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2817" y="251893"/>
            <a:ext cx="7772400" cy="720080"/>
          </a:xfrm>
        </p:spPr>
        <p:txBody>
          <a:bodyPr>
            <a:normAutofit/>
          </a:bodyPr>
          <a:lstStyle/>
          <a:p>
            <a:r>
              <a:rPr lang="nl-NL" sz="3200" b="1" dirty="0"/>
              <a:t>Focus 2020</a:t>
            </a:r>
            <a:endParaRPr lang="nl-NL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11560" y="908720"/>
            <a:ext cx="7992888" cy="547260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nl-NL" sz="2800" b="1" i="1" dirty="0">
                <a:solidFill>
                  <a:srgbClr val="92D050"/>
                </a:solidFill>
              </a:rPr>
              <a:t>Professionaliseren van de </a:t>
            </a:r>
            <a:br>
              <a:rPr lang="nl-NL" sz="2800" b="1" i="1" dirty="0">
                <a:solidFill>
                  <a:srgbClr val="92D050"/>
                </a:solidFill>
              </a:rPr>
            </a:br>
            <a:r>
              <a:rPr lang="nl-NL" sz="2800" b="1" i="1" dirty="0">
                <a:solidFill>
                  <a:srgbClr val="92D050"/>
                </a:solidFill>
              </a:rPr>
              <a:t>Arbeidsdeskundige (intensief kennisgebruik) </a:t>
            </a:r>
          </a:p>
          <a:p>
            <a:pPr algn="l"/>
            <a:endParaRPr lang="nl-NL" sz="2800" b="1" u="sng" dirty="0">
              <a:solidFill>
                <a:srgbClr val="92D050"/>
              </a:solidFill>
            </a:endParaRPr>
          </a:p>
          <a:p>
            <a:pPr algn="l"/>
            <a:endParaRPr lang="nl-NL" sz="2800" b="1" u="sng" dirty="0">
              <a:solidFill>
                <a:srgbClr val="92D050"/>
              </a:solidFill>
            </a:endParaRPr>
          </a:p>
          <a:p>
            <a:pPr algn="l"/>
            <a:r>
              <a:rPr lang="nl-NL" sz="2800" b="1" u="sng" dirty="0">
                <a:solidFill>
                  <a:srgbClr val="92D050"/>
                </a:solidFill>
              </a:rPr>
              <a:t>AKC wil dat kennisproducten gebruikt worden voor en door </a:t>
            </a:r>
          </a:p>
          <a:p>
            <a:pPr algn="l"/>
            <a:r>
              <a:rPr lang="nl-NL" sz="2800" b="1" u="sng" dirty="0">
                <a:solidFill>
                  <a:srgbClr val="92D050"/>
                </a:solidFill>
              </a:rPr>
              <a:t>Arbeidsdeskundigen Focus op  2 punten in 2020</a:t>
            </a:r>
          </a:p>
          <a:p>
            <a:pPr marL="514350" indent="-514350" algn="l">
              <a:buAutoNum type="arabicPeriod"/>
            </a:pPr>
            <a:r>
              <a:rPr lang="nl-NL" sz="2800" b="1" u="sng" dirty="0">
                <a:solidFill>
                  <a:schemeClr val="tx1"/>
                </a:solidFill>
              </a:rPr>
              <a:t>Bewustwording van het belang van </a:t>
            </a:r>
            <a:r>
              <a:rPr lang="nl-NL" sz="2800" b="1" u="sng" dirty="0" err="1">
                <a:solidFill>
                  <a:schemeClr val="tx1"/>
                </a:solidFill>
              </a:rPr>
              <a:t>Evidence</a:t>
            </a:r>
            <a:r>
              <a:rPr lang="nl-NL" sz="2800" b="1" u="sng" dirty="0">
                <a:solidFill>
                  <a:schemeClr val="tx1"/>
                </a:solidFill>
              </a:rPr>
              <a:t> </a:t>
            </a:r>
            <a:r>
              <a:rPr lang="nl-NL" sz="2800" b="1" u="sng" dirty="0" err="1">
                <a:solidFill>
                  <a:schemeClr val="tx1"/>
                </a:solidFill>
              </a:rPr>
              <a:t>based</a:t>
            </a:r>
            <a:r>
              <a:rPr lang="nl-NL" sz="2800" b="1" u="sng" dirty="0">
                <a:solidFill>
                  <a:schemeClr val="tx1"/>
                </a:solidFill>
              </a:rPr>
              <a:t> werken</a:t>
            </a:r>
          </a:p>
          <a:p>
            <a:pPr marL="514350" indent="-514350" algn="l">
              <a:buAutoNum type="arabicPeriod"/>
            </a:pPr>
            <a:r>
              <a:rPr lang="nl-NL" sz="2800" b="1" u="sng" dirty="0">
                <a:solidFill>
                  <a:schemeClr val="tx1"/>
                </a:solidFill>
              </a:rPr>
              <a:t>Vindbaar en toepasbaar maken van kennisproducten</a:t>
            </a:r>
          </a:p>
          <a:p>
            <a:pPr algn="l"/>
            <a:br>
              <a:rPr lang="nl-NL" sz="2400" dirty="0">
                <a:solidFill>
                  <a:schemeClr val="tx1"/>
                </a:solidFill>
              </a:rPr>
            </a:br>
            <a:r>
              <a:rPr lang="nl-NL" sz="2600" dirty="0">
                <a:solidFill>
                  <a:schemeClr val="tx1"/>
                </a:solidFill>
              </a:rPr>
              <a:t>Hierbij horen de volgende activiteiten:</a:t>
            </a:r>
            <a:br>
              <a:rPr lang="nl-NL" sz="2600" dirty="0">
                <a:solidFill>
                  <a:schemeClr val="tx1"/>
                </a:solidFill>
              </a:rPr>
            </a:br>
            <a:endParaRPr lang="nl-NL" sz="2600" dirty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nl-NL" sz="2600" dirty="0">
                <a:solidFill>
                  <a:schemeClr val="tx1"/>
                </a:solidFill>
              </a:rPr>
              <a:t>Rapport </a:t>
            </a:r>
            <a:r>
              <a:rPr lang="nl-NL" sz="2600" dirty="0" err="1">
                <a:solidFill>
                  <a:schemeClr val="tx1"/>
                </a:solidFill>
              </a:rPr>
              <a:t>evidence-based</a:t>
            </a:r>
            <a:r>
              <a:rPr lang="nl-NL" sz="2600" dirty="0">
                <a:solidFill>
                  <a:schemeClr val="tx1"/>
                </a:solidFill>
              </a:rPr>
              <a:t> werken: Plan van Aanpak en uitvoering</a:t>
            </a:r>
            <a:br>
              <a:rPr lang="nl-NL" sz="2600" dirty="0">
                <a:solidFill>
                  <a:schemeClr val="tx1"/>
                </a:solidFill>
              </a:rPr>
            </a:br>
            <a:endParaRPr lang="nl-NL" sz="2600" dirty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nl-NL" sz="2600" dirty="0">
                <a:solidFill>
                  <a:schemeClr val="tx1"/>
                </a:solidFill>
              </a:rPr>
              <a:t>Preferente leidraad rapporteren voor de AD</a:t>
            </a:r>
            <a:br>
              <a:rPr lang="nl-NL" sz="2600" dirty="0">
                <a:solidFill>
                  <a:schemeClr val="tx1"/>
                </a:solidFill>
              </a:rPr>
            </a:br>
            <a:endParaRPr lang="nl-NL" sz="2600" dirty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nl-NL" sz="2600" dirty="0">
                <a:solidFill>
                  <a:schemeClr val="tx1"/>
                </a:solidFill>
              </a:rPr>
              <a:t>Vernieuwde AKC website, waar kennis voor de AD eenvoudig vindbaar is</a:t>
            </a:r>
            <a:br>
              <a:rPr lang="nl-NL" sz="2600" b="1" dirty="0">
                <a:solidFill>
                  <a:schemeClr val="tx1"/>
                </a:solidFill>
              </a:rPr>
            </a:br>
            <a:endParaRPr lang="nl-NL" sz="2600" dirty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nl-NL" sz="2400" dirty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nl-NL" sz="2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nl-NL" sz="2400" dirty="0">
              <a:solidFill>
                <a:schemeClr val="tx1"/>
              </a:solidFill>
            </a:endParaRPr>
          </a:p>
          <a:p>
            <a:pPr algn="l"/>
            <a:endParaRPr lang="nl-NL" sz="2400" dirty="0">
              <a:solidFill>
                <a:schemeClr val="tx1"/>
              </a:solidFill>
            </a:endParaRPr>
          </a:p>
          <a:p>
            <a:pPr algn="l"/>
            <a:endParaRPr lang="nl-NL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attachments.office.net/owa/m.holleman@arbeidsdeskundigen.nl/service.svc/s/GetAttachmentThumbnail?id=AAMkAGRlZGY1MjIxLTFmZWYtNDcxMC1hZGIxLWQzZjAxMWJmOTQwZgBGAAAAAADM3Iujy8l8QbhycI8sn1KEBwBVz9C1A%2By0Q5BDcVE5bWMbAAAAAAEJAABVz9C1A%2By0Q5BDcVE5bWMbAAAd47HvAAABEgAQAEkTCJjJiSRHk3NrSz1Cpbk%3D&amp;thumbnailType=2&amp;owa=outlook.office365.com&amp;scriptVer=2019102103.13&amp;X-OWA-CANARY=-CFxvwL630-YIhygjxxT5rDsSSINXdcYNgPzkRZ-ZDsUSvqJm42nSfNkOwym5HARoEXjavbdsEo.&amp;token=eyJhbGciOiJSUzI1NiIsImtpZCI6IjA2MDBGOUY2NzQ2MjA3MzdFNzM0MDRFMjg3QzQ1QTgxOENCN0NFQjgiLCJ4NXQiOiJCZ0Q1OW5SaUJ6Zm5OQVRpaDhSYWdZeTN6cmciLCJ0eXAiOiJKV1QifQ.eyJvcmlnaW4iOiJodHRwczovL291dGxvb2sub2ZmaWNlMzY1LmNvbSIsInZlciI6IkV4Y2hhbmdlLkNhbGxiYWNrLlYxIiwiYXBwY3R4c2VuZGVyIjoiT3dhRG93bmxvYWRAMGRhNDhjNGMtZmE4MC00YTYzLWFlNDItMWE4ZmIyYjhhMzI5IiwiaXNzcmluZyI6IldXIiwiYXBwY3R4Ijoie1wibXNleGNocHJvdFwiOlwib3dhXCIsXCJwcmltYXJ5c2lkXCI6XCJTLTEtNS0yMS0yMzM0NDk0Mzc2LTIxMDI2ODY2MjctMzU2NTI3MDczNS03MzgzOTAxXCIsXCJwdWlkXCI6XCIxMTUzODAxMTE1NzI5NzAxNTcwXCIsXCJvaWRcIjpcImU1NjhhNGQyLTYwODMtNDIyNi04MDk5LTQzMDBlNzlkNDYzMFwiLFwic2NvcGVcIjpcIk93YURvd25sb2FkXCJ9IiwibmJmIjoxNTcyNDIxMzk2LCJleHAiOjE1NzI0MjE5OTYsImlzcyI6IjAwMDAwMDAyLTAwMDAtMGZmMS1jZTAwLTAwMDAwMDAwMDAwMEAwZGE0OGM0Yy1mYTgwLTRhNjMtYWU0Mi0xYThmYjJiOGEzMjkiLCJhdWQiOiIwMDAwMDAwMi0wMDAwLTBmZjEtY2UwMC0wMDAwMDAwMDAwMDAvYXR0YWNobWVudHMub2ZmaWNlLm5ldEAwZGE0OGM0Yy1mYTgwLTRhNjMtYWU0Mi0xYThmYjJiOGEzMjkifQ.ZtbBP1DhTyO_aNxFA3hys2d-plUgwMehT8URWO3W-P6Hu4kXbgLoB8zjijX_FUaHt9HBoo06lQwUieTDBcqj0NiKwgNyBPEdde7oEnBGmIGVhEU7jr_xOA6z-rq1sXYCmCIm7EiNWTeqquFUkHBBTnHbNmjlVN-mSgqvURAVNsCZcHIL7b3ouafodvmkR-xUtASp5rePO745au8YqOEcmYZa8kPHqHxHafB9HtluRxdfqPAj5vh8Gr6bglVgMt-6L9MvVXKTkCdL65xmSB_ua56s1pMudOBQ1IjsMOR1Qn5zjz4dDvRmulpvUMnnUiNRps8Zyfl2ncv8QjSzpymiPA&amp;animation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1809750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594" y="116632"/>
            <a:ext cx="3240360" cy="2073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37312"/>
            <a:ext cx="6969125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546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2817" y="251893"/>
            <a:ext cx="7772400" cy="720080"/>
          </a:xfrm>
        </p:spPr>
        <p:txBody>
          <a:bodyPr>
            <a:normAutofit/>
          </a:bodyPr>
          <a:lstStyle/>
          <a:p>
            <a:r>
              <a:rPr lang="nl-NL" sz="3200" b="1" dirty="0"/>
              <a:t>Focus 2020</a:t>
            </a:r>
            <a:endParaRPr lang="nl-NL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11560" y="908720"/>
            <a:ext cx="7992888" cy="547260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nl-NL" sz="2900" b="1" i="1" dirty="0">
                <a:solidFill>
                  <a:srgbClr val="92D050"/>
                </a:solidFill>
              </a:rPr>
              <a:t>Professionaliseren van de Arbeidsdeskundige</a:t>
            </a:r>
            <a:br>
              <a:rPr lang="nl-NL" sz="2900" b="1" i="1" dirty="0">
                <a:solidFill>
                  <a:srgbClr val="92D050"/>
                </a:solidFill>
              </a:rPr>
            </a:br>
            <a:r>
              <a:rPr lang="nl-NL" sz="2900" b="1" i="1" dirty="0">
                <a:solidFill>
                  <a:srgbClr val="92D050"/>
                </a:solidFill>
              </a:rPr>
              <a:t> (intensief kennisgebruik) </a:t>
            </a:r>
            <a:br>
              <a:rPr lang="nl-NL" sz="4500" b="1" u="sng" dirty="0">
                <a:solidFill>
                  <a:srgbClr val="92D050"/>
                </a:solidFill>
              </a:rPr>
            </a:br>
            <a:endParaRPr lang="nl-NL" sz="4500" b="1" u="sng" dirty="0">
              <a:solidFill>
                <a:srgbClr val="92D050"/>
              </a:solidFill>
            </a:endParaRPr>
          </a:p>
          <a:p>
            <a:pPr marL="514350" indent="-514350" algn="l">
              <a:buFont typeface="+mj-lt"/>
              <a:buAutoNum type="arabicPeriod" startAt="4"/>
            </a:pPr>
            <a:r>
              <a:rPr lang="nl-NL" sz="2900" dirty="0">
                <a:solidFill>
                  <a:schemeClr val="tx1"/>
                </a:solidFill>
              </a:rPr>
              <a:t>Valorisatie van AKC kennisproducten – Digitalisering Scan Werkvermogen Werkzoekenden</a:t>
            </a:r>
          </a:p>
          <a:p>
            <a:pPr marL="514350" indent="-514350" algn="l">
              <a:buFont typeface="+mj-lt"/>
              <a:buAutoNum type="arabicPeriod" startAt="4"/>
            </a:pPr>
            <a:endParaRPr lang="nl-NL" sz="29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 startAt="4"/>
            </a:pPr>
            <a:r>
              <a:rPr lang="nl-NL" sz="2900" dirty="0">
                <a:solidFill>
                  <a:schemeClr val="tx1"/>
                </a:solidFill>
              </a:rPr>
              <a:t>Actualiseren/revitaliseren van minimaal 1 AKC kennisproduct, waaraan vanuit de beroepsgroep behoefte is geuit – Scan werkvermogen </a:t>
            </a:r>
            <a:br>
              <a:rPr lang="nl-NL" sz="2900" dirty="0">
                <a:solidFill>
                  <a:schemeClr val="tx1"/>
                </a:solidFill>
              </a:rPr>
            </a:br>
            <a:endParaRPr lang="nl-NL" sz="29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 startAt="4"/>
            </a:pPr>
            <a:r>
              <a:rPr lang="nl-NL" sz="2900" dirty="0">
                <a:solidFill>
                  <a:schemeClr val="tx1"/>
                </a:solidFill>
              </a:rPr>
              <a:t>Aanbieden en geschikt maken van AKC producten voor de AD Academie</a:t>
            </a:r>
            <a:br>
              <a:rPr lang="nl-NL" sz="2900" dirty="0">
                <a:solidFill>
                  <a:schemeClr val="tx1"/>
                </a:solidFill>
              </a:rPr>
            </a:br>
            <a:endParaRPr lang="nl-NL" sz="29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 startAt="4"/>
            </a:pPr>
            <a:r>
              <a:rPr lang="nl-NL" sz="2900" dirty="0">
                <a:solidFill>
                  <a:schemeClr val="tx1"/>
                </a:solidFill>
              </a:rPr>
              <a:t>Uitkomsten AKC </a:t>
            </a:r>
            <a:r>
              <a:rPr lang="nl-NL" sz="2900" dirty="0" err="1">
                <a:solidFill>
                  <a:schemeClr val="tx1"/>
                </a:solidFill>
              </a:rPr>
              <a:t>promotie-onderzoek</a:t>
            </a:r>
            <a:r>
              <a:rPr lang="nl-NL" sz="2900" dirty="0">
                <a:solidFill>
                  <a:schemeClr val="tx1"/>
                </a:solidFill>
              </a:rPr>
              <a:t> </a:t>
            </a:r>
            <a:r>
              <a:rPr lang="nl-NL" sz="2900" dirty="0" err="1">
                <a:solidFill>
                  <a:schemeClr val="tx1"/>
                </a:solidFill>
              </a:rPr>
              <a:t>multi</a:t>
            </a:r>
            <a:r>
              <a:rPr lang="nl-NL" sz="2900" dirty="0">
                <a:solidFill>
                  <a:schemeClr val="tx1"/>
                </a:solidFill>
              </a:rPr>
              <a:t>-problematiek bij re-integratie  (Kor Brongers)  </a:t>
            </a:r>
            <a:br>
              <a:rPr lang="nl-NL" sz="2900" b="1" dirty="0">
                <a:solidFill>
                  <a:schemeClr val="tx1"/>
                </a:solidFill>
              </a:rPr>
            </a:br>
            <a:r>
              <a:rPr lang="nl-NL" sz="2900" dirty="0">
                <a:solidFill>
                  <a:schemeClr val="tx1"/>
                </a:solidFill>
              </a:rPr>
              <a:t>    </a:t>
            </a:r>
          </a:p>
          <a:p>
            <a:pPr algn="l"/>
            <a:endParaRPr lang="nl-NL" sz="2400" dirty="0">
              <a:solidFill>
                <a:schemeClr val="tx1"/>
              </a:solidFill>
            </a:endParaRPr>
          </a:p>
          <a:p>
            <a:pPr algn="l"/>
            <a:endParaRPr lang="nl-NL" sz="2400" dirty="0">
              <a:solidFill>
                <a:schemeClr val="tx1"/>
              </a:solidFill>
            </a:endParaRPr>
          </a:p>
          <a:p>
            <a:pPr algn="l"/>
            <a:endParaRPr lang="nl-NL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attachments.office.net/owa/m.holleman@arbeidsdeskundigen.nl/service.svc/s/GetAttachmentThumbnail?id=AAMkAGRlZGY1MjIxLTFmZWYtNDcxMC1hZGIxLWQzZjAxMWJmOTQwZgBGAAAAAADM3Iujy8l8QbhycI8sn1KEBwBVz9C1A%2By0Q5BDcVE5bWMbAAAAAAEJAABVz9C1A%2By0Q5BDcVE5bWMbAAAd47HvAAABEgAQAEkTCJjJiSRHk3NrSz1Cpbk%3D&amp;thumbnailType=2&amp;owa=outlook.office365.com&amp;scriptVer=2019102103.13&amp;X-OWA-CANARY=-CFxvwL630-YIhygjxxT5rDsSSINXdcYNgPzkRZ-ZDsUSvqJm42nSfNkOwym5HARoEXjavbdsEo.&amp;token=eyJhbGciOiJSUzI1NiIsImtpZCI6IjA2MDBGOUY2NzQ2MjA3MzdFNzM0MDRFMjg3QzQ1QTgxOENCN0NFQjgiLCJ4NXQiOiJCZ0Q1OW5SaUJ6Zm5OQVRpaDhSYWdZeTN6cmciLCJ0eXAiOiJKV1QifQ.eyJvcmlnaW4iOiJodHRwczovL291dGxvb2sub2ZmaWNlMzY1LmNvbSIsInZlciI6IkV4Y2hhbmdlLkNhbGxiYWNrLlYxIiwiYXBwY3R4c2VuZGVyIjoiT3dhRG93bmxvYWRAMGRhNDhjNGMtZmE4MC00YTYzLWFlNDItMWE4ZmIyYjhhMzI5IiwiaXNzcmluZyI6IldXIiwiYXBwY3R4Ijoie1wibXNleGNocHJvdFwiOlwib3dhXCIsXCJwcmltYXJ5c2lkXCI6XCJTLTEtNS0yMS0yMzM0NDk0Mzc2LTIxMDI2ODY2MjctMzU2NTI3MDczNS03MzgzOTAxXCIsXCJwdWlkXCI6XCIxMTUzODAxMTE1NzI5NzAxNTcwXCIsXCJvaWRcIjpcImU1NjhhNGQyLTYwODMtNDIyNi04MDk5LTQzMDBlNzlkNDYzMFwiLFwic2NvcGVcIjpcIk93YURvd25sb2FkXCJ9IiwibmJmIjoxNTcyNDIxMzk2LCJleHAiOjE1NzI0MjE5OTYsImlzcyI6IjAwMDAwMDAyLTAwMDAtMGZmMS1jZTAwLTAwMDAwMDAwMDAwMEAwZGE0OGM0Yy1mYTgwLTRhNjMtYWU0Mi0xYThmYjJiOGEzMjkiLCJhdWQiOiIwMDAwMDAwMi0wMDAwLTBmZjEtY2UwMC0wMDAwMDAwMDAwMDAvYXR0YWNobWVudHMub2ZmaWNlLm5ldEAwZGE0OGM0Yy1mYTgwLTRhNjMtYWU0Mi0xYThmYjJiOGEzMjkifQ.ZtbBP1DhTyO_aNxFA3hys2d-plUgwMehT8URWO3W-P6Hu4kXbgLoB8zjijX_FUaHt9HBoo06lQwUieTDBcqj0NiKwgNyBPEdde7oEnBGmIGVhEU7jr_xOA6z-rq1sXYCmCIm7EiNWTeqquFUkHBBTnHbNmjlVN-mSgqvURAVNsCZcHIL7b3ouafodvmkR-xUtASp5rePO745au8YqOEcmYZa8kPHqHxHafB9HtluRxdfqPAj5vh8Gr6bglVgMt-6L9MvVXKTkCdL65xmSB_ua56s1pMudOBQ1IjsMOR1Qn5zjz4dDvRmulpvUMnnUiNRps8Zyfl2ncv8QjSzpymiPA&amp;animation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1809750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37312"/>
            <a:ext cx="6969125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364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231" y="363220"/>
            <a:ext cx="7772400" cy="720080"/>
          </a:xfrm>
        </p:spPr>
        <p:txBody>
          <a:bodyPr>
            <a:normAutofit/>
          </a:bodyPr>
          <a:lstStyle/>
          <a:p>
            <a:r>
              <a:rPr lang="nl-NL" sz="3200" b="1" dirty="0"/>
              <a:t>Focus 2020</a:t>
            </a:r>
            <a:endParaRPr lang="nl-NL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84856" y="971973"/>
            <a:ext cx="8064896" cy="5737919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nl-NL" sz="6200" b="1" i="1" dirty="0">
                <a:solidFill>
                  <a:srgbClr val="92D050"/>
                </a:solidFill>
              </a:rPr>
              <a:t>Goede rol vervullen in maatschappelijke ontwikkelingen en vraagstukken</a:t>
            </a:r>
          </a:p>
          <a:p>
            <a:pPr algn="l"/>
            <a:endParaRPr lang="nl-NL" sz="5500" b="1" u="sng" dirty="0">
              <a:solidFill>
                <a:srgbClr val="92D050"/>
              </a:solidFill>
            </a:endParaRPr>
          </a:p>
          <a:p>
            <a:pPr algn="l"/>
            <a:r>
              <a:rPr lang="nl-NL" sz="5500" b="1" u="sng" dirty="0">
                <a:solidFill>
                  <a:srgbClr val="92D050"/>
                </a:solidFill>
              </a:rPr>
              <a:t>AKC wil ontwikkelingen vertalen naar het beroep van arbeidsdeskundige</a:t>
            </a:r>
          </a:p>
          <a:p>
            <a:pPr algn="l"/>
            <a:r>
              <a:rPr lang="nl-NL" sz="6200" dirty="0">
                <a:solidFill>
                  <a:schemeClr val="tx1"/>
                </a:solidFill>
              </a:rPr>
              <a:t>Activiteiten die hierbij horen:</a:t>
            </a:r>
            <a:br>
              <a:rPr lang="nl-NL" sz="6200" dirty="0">
                <a:solidFill>
                  <a:schemeClr val="tx1"/>
                </a:solidFill>
              </a:rPr>
            </a:br>
            <a:endParaRPr lang="nl-NL" sz="6200" dirty="0">
              <a:solidFill>
                <a:schemeClr val="tx1"/>
              </a:solidFill>
            </a:endParaRPr>
          </a:p>
          <a:p>
            <a:pPr algn="l"/>
            <a:r>
              <a:rPr lang="nl-NL" sz="6200" b="1" dirty="0">
                <a:solidFill>
                  <a:schemeClr val="tx1"/>
                </a:solidFill>
              </a:rPr>
              <a:t>Scenarioverkenning</a:t>
            </a:r>
            <a:r>
              <a:rPr lang="nl-NL" sz="6200" dirty="0">
                <a:solidFill>
                  <a:schemeClr val="tx1"/>
                </a:solidFill>
              </a:rPr>
              <a:t>: toekomst van het vak in relatie tot alle ontwikkelingen (WRR, Commissie Borstlap, arbeidsmarkt, technologie)</a:t>
            </a:r>
            <a:br>
              <a:rPr lang="nl-NL" sz="6200" dirty="0">
                <a:solidFill>
                  <a:schemeClr val="tx1"/>
                </a:solidFill>
              </a:rPr>
            </a:br>
            <a:endParaRPr lang="nl-NL" sz="6200" dirty="0">
              <a:solidFill>
                <a:schemeClr val="tx1"/>
              </a:solidFill>
            </a:endParaRPr>
          </a:p>
          <a:p>
            <a:pPr algn="l"/>
            <a:r>
              <a:rPr lang="nl-NL" sz="5500" b="1" u="sng" dirty="0">
                <a:solidFill>
                  <a:srgbClr val="92D050"/>
                </a:solidFill>
              </a:rPr>
              <a:t>AKC wil werkgevers en beleidsprofessionals bewust maken van de toegevoegde waarde van arbeidsdeskundige expertise</a:t>
            </a:r>
          </a:p>
          <a:p>
            <a:pPr algn="l"/>
            <a:r>
              <a:rPr lang="nl-NL" sz="6200" dirty="0">
                <a:solidFill>
                  <a:schemeClr val="tx1"/>
                </a:solidFill>
              </a:rPr>
              <a:t>Activiteiten die hierbij horen:</a:t>
            </a:r>
            <a:br>
              <a:rPr lang="nl-NL" sz="6200" dirty="0">
                <a:solidFill>
                  <a:schemeClr val="tx1"/>
                </a:solidFill>
              </a:rPr>
            </a:br>
            <a:endParaRPr lang="nl-NL" sz="6200" dirty="0">
              <a:solidFill>
                <a:schemeClr val="tx1"/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nl-NL" sz="6200" dirty="0">
                <a:solidFill>
                  <a:schemeClr val="tx1"/>
                </a:solidFill>
              </a:rPr>
              <a:t>Impactstudie naar de rol van de AD preventief en vroegtijdig in verzuim</a:t>
            </a:r>
          </a:p>
          <a:p>
            <a:pPr marL="742950" indent="-742950" algn="l">
              <a:buFont typeface="+mj-lt"/>
              <a:buAutoNum type="arabicPeriod"/>
            </a:pPr>
            <a:r>
              <a:rPr lang="nl-NL" sz="6200" dirty="0">
                <a:solidFill>
                  <a:schemeClr val="tx1"/>
                </a:solidFill>
              </a:rPr>
              <a:t>Bijdrage in programma kwaliteitsverbetering </a:t>
            </a:r>
            <a:r>
              <a:rPr lang="nl-NL" sz="6200" dirty="0" err="1">
                <a:solidFill>
                  <a:schemeClr val="tx1"/>
                </a:solidFill>
              </a:rPr>
              <a:t>Poortwachterproces</a:t>
            </a:r>
            <a:endParaRPr lang="nl-NL" sz="6200" dirty="0">
              <a:solidFill>
                <a:schemeClr val="tx1"/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nl-NL" sz="6200" dirty="0">
                <a:solidFill>
                  <a:schemeClr val="tx1"/>
                </a:solidFill>
              </a:rPr>
              <a:t>Bijdrage in Samenwerken aan wat werkt</a:t>
            </a:r>
          </a:p>
          <a:p>
            <a:pPr marL="742950" indent="-742950" algn="l">
              <a:buFont typeface="+mj-lt"/>
              <a:buAutoNum type="arabicPeriod"/>
            </a:pPr>
            <a:endParaRPr lang="nl-NL" sz="42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attachments.office.net/owa/m.holleman@arbeidsdeskundigen.nl/service.svc/s/GetAttachmentThumbnail?id=AAMkAGRlZGY1MjIxLTFmZWYtNDcxMC1hZGIxLWQzZjAxMWJmOTQwZgBGAAAAAADM3Iujy8l8QbhycI8sn1KEBwBVz9C1A%2By0Q5BDcVE5bWMbAAAAAAEJAABVz9C1A%2By0Q5BDcVE5bWMbAAAd47HvAAABEgAQAEkTCJjJiSRHk3NrSz1Cpbk%3D&amp;thumbnailType=2&amp;owa=outlook.office365.com&amp;scriptVer=2019102103.13&amp;X-OWA-CANARY=-CFxvwL630-YIhygjxxT5rDsSSINXdcYNgPzkRZ-ZDsUSvqJm42nSfNkOwym5HARoEXjavbdsEo.&amp;token=eyJhbGciOiJSUzI1NiIsImtpZCI6IjA2MDBGOUY2NzQ2MjA3MzdFNzM0MDRFMjg3QzQ1QTgxOENCN0NFQjgiLCJ4NXQiOiJCZ0Q1OW5SaUJ6Zm5OQVRpaDhSYWdZeTN6cmciLCJ0eXAiOiJKV1QifQ.eyJvcmlnaW4iOiJodHRwczovL291dGxvb2sub2ZmaWNlMzY1LmNvbSIsInZlciI6IkV4Y2hhbmdlLkNhbGxiYWNrLlYxIiwiYXBwY3R4c2VuZGVyIjoiT3dhRG93bmxvYWRAMGRhNDhjNGMtZmE4MC00YTYzLWFlNDItMWE4ZmIyYjhhMzI5IiwiaXNzcmluZyI6IldXIiwiYXBwY3R4Ijoie1wibXNleGNocHJvdFwiOlwib3dhXCIsXCJwcmltYXJ5c2lkXCI6XCJTLTEtNS0yMS0yMzM0NDk0Mzc2LTIxMDI2ODY2MjctMzU2NTI3MDczNS03MzgzOTAxXCIsXCJwdWlkXCI6XCIxMTUzODAxMTE1NzI5NzAxNTcwXCIsXCJvaWRcIjpcImU1NjhhNGQyLTYwODMtNDIyNi04MDk5LTQzMDBlNzlkNDYzMFwiLFwic2NvcGVcIjpcIk93YURvd25sb2FkXCJ9IiwibmJmIjoxNTcyNDIxMzk2LCJleHAiOjE1NzI0MjE5OTYsImlzcyI6IjAwMDAwMDAyLTAwMDAtMGZmMS1jZTAwLTAwMDAwMDAwMDAwMEAwZGE0OGM0Yy1mYTgwLTRhNjMtYWU0Mi0xYThmYjJiOGEzMjkiLCJhdWQiOiIwMDAwMDAwMi0wMDAwLTBmZjEtY2UwMC0wMDAwMDAwMDAwMDAvYXR0YWNobWVudHMub2ZmaWNlLm5ldEAwZGE0OGM0Yy1mYTgwLTRhNjMtYWU0Mi0xYThmYjJiOGEzMjkifQ.ZtbBP1DhTyO_aNxFA3hys2d-plUgwMehT8URWO3W-P6Hu4kXbgLoB8zjijX_FUaHt9HBoo06lQwUieTDBcqj0NiKwgNyBPEdde7oEnBGmIGVhEU7jr_xOA6z-rq1sXYCmCIm7EiNWTeqquFUkHBBTnHbNmjlVN-mSgqvURAVNsCZcHIL7b3ouafodvmkR-xUtASp5rePO745au8YqOEcmYZa8kPHqHxHafB9HtluRxdfqPAj5vh8Gr6bglVgMt-6L9MvVXKTkCdL65xmSB_ua56s1pMudOBQ1IjsMOR1Qn5zjz4dDvRmulpvUMnnUiNRps8Zyfl2ncv8QjSzpymiPA&amp;animation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1809750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349360" y="5786894"/>
            <a:ext cx="8100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rgbClr val="7030A0"/>
                </a:solidFill>
                <a:latin typeface="Comic Sans MS" panose="030F0702030302020204" pitchFamily="66" charset="0"/>
              </a:rPr>
              <a:t>AKC &amp; de AD heeft een onafhankelijke advies &amp; expertpositie nu &amp; in de toekomst!</a:t>
            </a:r>
          </a:p>
        </p:txBody>
      </p:sp>
    </p:spTree>
    <p:extLst>
      <p:ext uri="{BB962C8B-B14F-4D97-AF65-F5344CB8AC3E}">
        <p14:creationId xmlns:p14="http://schemas.microsoft.com/office/powerpoint/2010/main" val="3003382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231" y="363220"/>
            <a:ext cx="7772400" cy="720080"/>
          </a:xfrm>
        </p:spPr>
        <p:txBody>
          <a:bodyPr>
            <a:normAutofit/>
          </a:bodyPr>
          <a:lstStyle/>
          <a:p>
            <a:r>
              <a:rPr lang="nl-NL" sz="3200" b="1" dirty="0"/>
              <a:t>Focus 2020</a:t>
            </a:r>
            <a:endParaRPr lang="nl-NL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84856" y="1192660"/>
            <a:ext cx="8064896" cy="5517232"/>
          </a:xfrm>
        </p:spPr>
        <p:txBody>
          <a:bodyPr>
            <a:normAutofit/>
          </a:bodyPr>
          <a:lstStyle/>
          <a:p>
            <a:pPr algn="l"/>
            <a:r>
              <a:rPr lang="nl-NL" sz="2000" b="1" i="1" dirty="0">
                <a:solidFill>
                  <a:srgbClr val="92D050"/>
                </a:solidFill>
              </a:rPr>
              <a:t>Goede rol vervullen in maatschappelijke ontwikkelingen en vraagstukken</a:t>
            </a:r>
          </a:p>
          <a:p>
            <a:pPr algn="l"/>
            <a:endParaRPr lang="nl-NL" sz="2200" dirty="0">
              <a:solidFill>
                <a:schemeClr val="tx1"/>
              </a:solidFill>
            </a:endParaRPr>
          </a:p>
          <a:p>
            <a:pPr algn="l"/>
            <a:r>
              <a:rPr lang="nl-NL" sz="2200" b="1" u="sng" dirty="0">
                <a:solidFill>
                  <a:srgbClr val="92D050"/>
                </a:solidFill>
              </a:rPr>
              <a:t>AKC wil beleidsprofessionals/systeemverantwoordelijke voorzien van kennis om beleid te ontwikkelen en te toetsen</a:t>
            </a:r>
            <a:br>
              <a:rPr lang="nl-NL" sz="2200" b="1" u="sng" dirty="0">
                <a:solidFill>
                  <a:srgbClr val="92D050"/>
                </a:solidFill>
              </a:rPr>
            </a:br>
            <a:br>
              <a:rPr lang="nl-NL" sz="2200" dirty="0">
                <a:solidFill>
                  <a:schemeClr val="tx1"/>
                </a:solidFill>
              </a:rPr>
            </a:br>
            <a:r>
              <a:rPr lang="nl-NL" sz="2200" dirty="0">
                <a:solidFill>
                  <a:schemeClr val="tx1"/>
                </a:solidFill>
              </a:rPr>
              <a:t>Activiteiten die hierbij horen:</a:t>
            </a:r>
          </a:p>
          <a:p>
            <a:pPr marL="742950" indent="-742950" algn="l">
              <a:buFont typeface="+mj-lt"/>
              <a:buAutoNum type="arabicPeriod"/>
            </a:pPr>
            <a:r>
              <a:rPr lang="nl-NL" sz="2200" dirty="0">
                <a:solidFill>
                  <a:schemeClr val="tx1"/>
                </a:solidFill>
              </a:rPr>
              <a:t>Ontwikkelen opleidingsmateriaal en randvoorwaarden voor implementatie Uniforme Loonwaardebepaling &amp; Certificering en inrichting beheersysteem (SZW Breed Offensief) </a:t>
            </a:r>
          </a:p>
          <a:p>
            <a:pPr marL="742950" indent="-742950" algn="l">
              <a:buFont typeface="+mj-lt"/>
              <a:buAutoNum type="arabicPeriod"/>
            </a:pPr>
            <a:r>
              <a:rPr lang="nl-NL" sz="2200" dirty="0">
                <a:solidFill>
                  <a:schemeClr val="tx1"/>
                </a:solidFill>
              </a:rPr>
              <a:t>Samenwerken met DNZ aan implementatie van het preferent proces loonkostensubsidie (SZW Breed Offensief)</a:t>
            </a:r>
            <a:br>
              <a:rPr lang="nl-NL" sz="4000" dirty="0">
                <a:solidFill>
                  <a:schemeClr val="tx1"/>
                </a:solidFill>
              </a:rPr>
            </a:br>
            <a:br>
              <a:rPr lang="nl-NL" sz="4000" dirty="0">
                <a:solidFill>
                  <a:schemeClr val="tx1"/>
                </a:solidFill>
              </a:rPr>
            </a:br>
            <a:endParaRPr lang="nl-NL" sz="4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attachments.office.net/owa/m.holleman@arbeidsdeskundigen.nl/service.svc/s/GetAttachmentThumbnail?id=AAMkAGRlZGY1MjIxLTFmZWYtNDcxMC1hZGIxLWQzZjAxMWJmOTQwZgBGAAAAAADM3Iujy8l8QbhycI8sn1KEBwBVz9C1A%2By0Q5BDcVE5bWMbAAAAAAEJAABVz9C1A%2By0Q5BDcVE5bWMbAAAd47HvAAABEgAQAEkTCJjJiSRHk3NrSz1Cpbk%3D&amp;thumbnailType=2&amp;owa=outlook.office365.com&amp;scriptVer=2019102103.13&amp;X-OWA-CANARY=-CFxvwL630-YIhygjxxT5rDsSSINXdcYNgPzkRZ-ZDsUSvqJm42nSfNkOwym5HARoEXjavbdsEo.&amp;token=eyJhbGciOiJSUzI1NiIsImtpZCI6IjA2MDBGOUY2NzQ2MjA3MzdFNzM0MDRFMjg3QzQ1QTgxOENCN0NFQjgiLCJ4NXQiOiJCZ0Q1OW5SaUJ6Zm5OQVRpaDhSYWdZeTN6cmciLCJ0eXAiOiJKV1QifQ.eyJvcmlnaW4iOiJodHRwczovL291dGxvb2sub2ZmaWNlMzY1LmNvbSIsInZlciI6IkV4Y2hhbmdlLkNhbGxiYWNrLlYxIiwiYXBwY3R4c2VuZGVyIjoiT3dhRG93bmxvYWRAMGRhNDhjNGMtZmE4MC00YTYzLWFlNDItMWE4ZmIyYjhhMzI5IiwiaXNzcmluZyI6IldXIiwiYXBwY3R4Ijoie1wibXNleGNocHJvdFwiOlwib3dhXCIsXCJwcmltYXJ5c2lkXCI6XCJTLTEtNS0yMS0yMzM0NDk0Mzc2LTIxMDI2ODY2MjctMzU2NTI3MDczNS03MzgzOTAxXCIsXCJwdWlkXCI6XCIxMTUzODAxMTE1NzI5NzAxNTcwXCIsXCJvaWRcIjpcImU1NjhhNGQyLTYwODMtNDIyNi04MDk5LTQzMDBlNzlkNDYzMFwiLFwic2NvcGVcIjpcIk93YURvd25sb2FkXCJ9IiwibmJmIjoxNTcyNDIxMzk2LCJleHAiOjE1NzI0MjE5OTYsImlzcyI6IjAwMDAwMDAyLTAwMDAtMGZmMS1jZTAwLTAwMDAwMDAwMDAwMEAwZGE0OGM0Yy1mYTgwLTRhNjMtYWU0Mi0xYThmYjJiOGEzMjkiLCJhdWQiOiIwMDAwMDAwMi0wMDAwLTBmZjEtY2UwMC0wMDAwMDAwMDAwMDAvYXR0YWNobWVudHMub2ZmaWNlLm5ldEAwZGE0OGM0Yy1mYTgwLTRhNjMtYWU0Mi0xYThmYjJiOGEzMjkifQ.ZtbBP1DhTyO_aNxFA3hys2d-plUgwMehT8URWO3W-P6Hu4kXbgLoB8zjijX_FUaHt9HBoo06lQwUieTDBcqj0NiKwgNyBPEdde7oEnBGmIGVhEU7jr_xOA6z-rq1sXYCmCIm7EiNWTeqquFUkHBBTnHbNmjlVN-mSgqvURAVNsCZcHIL7b3ouafodvmkR-xUtASp5rePO745au8YqOEcmYZa8kPHqHxHafB9HtluRxdfqPAj5vh8Gr6bglVgMt-6L9MvVXKTkCdL65xmSB_ua56s1pMudOBQ1IjsMOR1Qn5zjz4dDvRmulpvUMnnUiNRps8Zyfl2ncv8QjSzpymiPA&amp;animation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1809750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349360" y="5786894"/>
            <a:ext cx="8100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>
                <a:solidFill>
                  <a:srgbClr val="7030A0"/>
                </a:solidFill>
                <a:latin typeface="Comic Sans MS" panose="030F0702030302020204" pitchFamily="66" charset="0"/>
              </a:rPr>
              <a:t>AKC &amp; de AD heeft een onafhankelijke advies &amp; expertpositie nu &amp; in de toekomst!</a:t>
            </a:r>
          </a:p>
        </p:txBody>
      </p:sp>
    </p:spTree>
    <p:extLst>
      <p:ext uri="{BB962C8B-B14F-4D97-AF65-F5344CB8AC3E}">
        <p14:creationId xmlns:p14="http://schemas.microsoft.com/office/powerpoint/2010/main" val="74805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364282"/>
            <a:ext cx="7772400" cy="720080"/>
          </a:xfrm>
        </p:spPr>
        <p:txBody>
          <a:bodyPr>
            <a:normAutofit/>
          </a:bodyPr>
          <a:lstStyle/>
          <a:p>
            <a:r>
              <a:rPr lang="nl-NL" sz="3200" dirty="0"/>
              <a:t>Focus 2020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11560" y="1084362"/>
            <a:ext cx="7992888" cy="565700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nl-NL" sz="8000" b="1" i="1" dirty="0">
                <a:solidFill>
                  <a:srgbClr val="92D050"/>
                </a:solidFill>
              </a:rPr>
              <a:t>Gezonde bedrijfsvoering AKC</a:t>
            </a:r>
          </a:p>
          <a:p>
            <a:pPr algn="l"/>
            <a:endParaRPr lang="nl-NL" sz="2000" b="1" u="sng" dirty="0">
              <a:solidFill>
                <a:srgbClr val="92D050"/>
              </a:solidFill>
            </a:endParaRPr>
          </a:p>
          <a:p>
            <a:pPr algn="l"/>
            <a:r>
              <a:rPr lang="nl-NL" sz="8000" dirty="0">
                <a:solidFill>
                  <a:schemeClr val="tx1"/>
                </a:solidFill>
              </a:rPr>
              <a:t>Activiteiten die hierbij horen zijn:</a:t>
            </a:r>
            <a:br>
              <a:rPr lang="nl-NL" sz="8000" dirty="0">
                <a:solidFill>
                  <a:schemeClr val="tx1"/>
                </a:solidFill>
              </a:rPr>
            </a:br>
            <a:endParaRPr lang="nl-NL" sz="8000" dirty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nl-NL" sz="8000" dirty="0">
                <a:solidFill>
                  <a:schemeClr val="tx1"/>
                </a:solidFill>
              </a:rPr>
              <a:t>Positioneren van (de producten van) het AKC middels een nieuwe website en communicatieaanpak</a:t>
            </a:r>
            <a:br>
              <a:rPr lang="nl-NL" sz="8000" dirty="0">
                <a:solidFill>
                  <a:schemeClr val="tx1"/>
                </a:solidFill>
              </a:rPr>
            </a:br>
            <a:endParaRPr lang="nl-NL" sz="8000" dirty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nl-NL" sz="8000" dirty="0">
                <a:solidFill>
                  <a:schemeClr val="tx1"/>
                </a:solidFill>
              </a:rPr>
              <a:t>Kwaliteitsmanagement kennisproducten</a:t>
            </a:r>
            <a:br>
              <a:rPr lang="nl-NL" sz="8000" dirty="0">
                <a:solidFill>
                  <a:schemeClr val="tx1"/>
                </a:solidFill>
              </a:rPr>
            </a:br>
            <a:endParaRPr lang="nl-NL" sz="8000" dirty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nl-NL" sz="8000" dirty="0">
                <a:solidFill>
                  <a:schemeClr val="tx1"/>
                </a:solidFill>
              </a:rPr>
              <a:t>Sturing en monitoring op voortgang en resultaten in onderzoeken en projecten</a:t>
            </a:r>
            <a:br>
              <a:rPr lang="nl-NL" sz="8000" dirty="0">
                <a:solidFill>
                  <a:schemeClr val="tx1"/>
                </a:solidFill>
              </a:rPr>
            </a:br>
            <a:endParaRPr lang="nl-NL" sz="8000" dirty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nl-NL" sz="8000" dirty="0">
                <a:solidFill>
                  <a:schemeClr val="tx1"/>
                </a:solidFill>
              </a:rPr>
              <a:t>Evaluatie en herijking Programmaraad als adviesorgaan van AKC</a:t>
            </a:r>
            <a:br>
              <a:rPr lang="nl-NL" sz="8000" dirty="0">
                <a:solidFill>
                  <a:schemeClr val="tx1"/>
                </a:solidFill>
              </a:rPr>
            </a:br>
            <a:endParaRPr lang="nl-NL" sz="8000" dirty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nl-NL" sz="8000" dirty="0">
                <a:solidFill>
                  <a:schemeClr val="tx1"/>
                </a:solidFill>
              </a:rPr>
              <a:t>Realisatie jaarplan</a:t>
            </a:r>
            <a:br>
              <a:rPr lang="nl-NL" sz="8000" dirty="0">
                <a:solidFill>
                  <a:schemeClr val="tx1"/>
                </a:solidFill>
              </a:rPr>
            </a:br>
            <a:endParaRPr lang="nl-NL" sz="8000" dirty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nl-NL" sz="8000" dirty="0">
                <a:solidFill>
                  <a:schemeClr val="tx1"/>
                </a:solidFill>
              </a:rPr>
              <a:t>Bedrijfsvoering binnen begroting</a:t>
            </a:r>
            <a:br>
              <a:rPr lang="nl-NL" sz="8000" dirty="0">
                <a:solidFill>
                  <a:schemeClr val="tx1"/>
                </a:solidFill>
              </a:rPr>
            </a:br>
            <a:endParaRPr lang="nl-NL" sz="8000" dirty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nl-NL" sz="8000" dirty="0">
                <a:solidFill>
                  <a:schemeClr val="tx1"/>
                </a:solidFill>
              </a:rPr>
              <a:t>Verwerven subsidies voor het realiseren van de doelen van AKC</a:t>
            </a:r>
            <a:br>
              <a:rPr lang="nl-NL" sz="2400" dirty="0">
                <a:solidFill>
                  <a:schemeClr val="tx1"/>
                </a:solidFill>
              </a:rPr>
            </a:br>
            <a:endParaRPr lang="nl-NL" sz="2400" dirty="0">
              <a:solidFill>
                <a:schemeClr val="tx1"/>
              </a:solidFill>
            </a:endParaRPr>
          </a:p>
          <a:p>
            <a:pPr algn="l"/>
            <a:endParaRPr lang="nl-NL" sz="2400" dirty="0">
              <a:solidFill>
                <a:schemeClr val="tx1"/>
              </a:solidFill>
            </a:endParaRPr>
          </a:p>
          <a:p>
            <a:r>
              <a:rPr lang="nl-NL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Het AKC is zichtbaar, bereikt resultaten en blijft duurzaam financieel gezond!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attachments.office.net/owa/m.holleman@arbeidsdeskundigen.nl/service.svc/s/GetAttachmentThumbnail?id=AAMkAGRlZGY1MjIxLTFmZWYtNDcxMC1hZGIxLWQzZjAxMWJmOTQwZgBGAAAAAADM3Iujy8l8QbhycI8sn1KEBwBVz9C1A%2By0Q5BDcVE5bWMbAAAAAAEJAABVz9C1A%2By0Q5BDcVE5bWMbAAAd47HvAAABEgAQAEkTCJjJiSRHk3NrSz1Cpbk%3D&amp;thumbnailType=2&amp;owa=outlook.office365.com&amp;scriptVer=2019102103.13&amp;X-OWA-CANARY=-CFxvwL630-YIhygjxxT5rDsSSINXdcYNgPzkRZ-ZDsUSvqJm42nSfNkOwym5HARoEXjavbdsEo.&amp;token=eyJhbGciOiJSUzI1NiIsImtpZCI6IjA2MDBGOUY2NzQ2MjA3MzdFNzM0MDRFMjg3QzQ1QTgxOENCN0NFQjgiLCJ4NXQiOiJCZ0Q1OW5SaUJ6Zm5OQVRpaDhSYWdZeTN6cmciLCJ0eXAiOiJKV1QifQ.eyJvcmlnaW4iOiJodHRwczovL291dGxvb2sub2ZmaWNlMzY1LmNvbSIsInZlciI6IkV4Y2hhbmdlLkNhbGxiYWNrLlYxIiwiYXBwY3R4c2VuZGVyIjoiT3dhRG93bmxvYWRAMGRhNDhjNGMtZmE4MC00YTYzLWFlNDItMWE4ZmIyYjhhMzI5IiwiaXNzcmluZyI6IldXIiwiYXBwY3R4Ijoie1wibXNleGNocHJvdFwiOlwib3dhXCIsXCJwcmltYXJ5c2lkXCI6XCJTLTEtNS0yMS0yMzM0NDk0Mzc2LTIxMDI2ODY2MjctMzU2NTI3MDczNS03MzgzOTAxXCIsXCJwdWlkXCI6XCIxMTUzODAxMTE1NzI5NzAxNTcwXCIsXCJvaWRcIjpcImU1NjhhNGQyLTYwODMtNDIyNi04MDk5LTQzMDBlNzlkNDYzMFwiLFwic2NvcGVcIjpcIk93YURvd25sb2FkXCJ9IiwibmJmIjoxNTcyNDIxMzk2LCJleHAiOjE1NzI0MjE5OTYsImlzcyI6IjAwMDAwMDAyLTAwMDAtMGZmMS1jZTAwLTAwMDAwMDAwMDAwMEAwZGE0OGM0Yy1mYTgwLTRhNjMtYWU0Mi0xYThmYjJiOGEzMjkiLCJhdWQiOiIwMDAwMDAwMi0wMDAwLTBmZjEtY2UwMC0wMDAwMDAwMDAwMDAvYXR0YWNobWVudHMub2ZmaWNlLm5ldEAwZGE0OGM0Yy1mYTgwLTRhNjMtYWU0Mi0xYThmYjJiOGEzMjkifQ.ZtbBP1DhTyO_aNxFA3hys2d-plUgwMehT8URWO3W-P6Hu4kXbgLoB8zjijX_FUaHt9HBoo06lQwUieTDBcqj0NiKwgNyBPEdde7oEnBGmIGVhEU7jr_xOA6z-rq1sXYCmCIm7EiNWTeqquFUkHBBTnHbNmjlVN-mSgqvURAVNsCZcHIL7b3ouafodvmkR-xUtASp5rePO745au8YqOEcmYZa8kPHqHxHafB9HtluRxdfqPAj5vh8Gr6bglVgMt-6L9MvVXKTkCdL65xmSB_ua56s1pMudOBQ1IjsMOR1Qn5zjz4dDvRmulpvUMnnUiNRps8Zyfl2ncv8QjSzpymiPA&amp;animation=tr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1809750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3310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575</Words>
  <Application>Microsoft Office PowerPoint</Application>
  <PresentationFormat>Diavoorstelling (4:3)</PresentationFormat>
  <Paragraphs>74</Paragraphs>
  <Slides>6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Wingdings</vt:lpstr>
      <vt:lpstr>Kantoorthema</vt:lpstr>
      <vt:lpstr>Arbeidsparticipatie bevorderen door professionalisering van het arbeidsdeskundig vak =&gt; Kennis is geen doel op zich: de AKC trap</vt:lpstr>
      <vt:lpstr>Focus 2020</vt:lpstr>
      <vt:lpstr>Focus 2020</vt:lpstr>
      <vt:lpstr>Focus 2020</vt:lpstr>
      <vt:lpstr>Focus 2020</vt:lpstr>
      <vt:lpstr>Focus 2020</vt:lpstr>
    </vt:vector>
  </TitlesOfParts>
  <Company>GGZ Oost Brabant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Arbeidsparticipatie bevorderen door professionalisering van het arbeidsdeskundig vak</dc:title>
  <dc:creator>Holleman M</dc:creator>
  <cp:lastModifiedBy>Marianne Holleman</cp:lastModifiedBy>
  <cp:revision>70</cp:revision>
  <dcterms:created xsi:type="dcterms:W3CDTF">2019-10-30T07:40:16Z</dcterms:created>
  <dcterms:modified xsi:type="dcterms:W3CDTF">2020-03-12T15:57:50Z</dcterms:modified>
</cp:coreProperties>
</file>