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autoCompressPictures="0">
  <p:sldMasterIdLst>
    <p:sldMasterId id="2147483741" r:id="rId4"/>
    <p:sldMasterId id="2147483801" r:id="rId5"/>
  </p:sldMasterIdLst>
  <p:notesMasterIdLst>
    <p:notesMasterId r:id="rId86"/>
  </p:notesMasterIdLst>
  <p:sldIdLst>
    <p:sldId id="256" r:id="rId6"/>
    <p:sldId id="381" r:id="rId7"/>
    <p:sldId id="501" r:id="rId8"/>
    <p:sldId id="270" r:id="rId9"/>
    <p:sldId id="522" r:id="rId10"/>
    <p:sldId id="397" r:id="rId11"/>
    <p:sldId id="280" r:id="rId12"/>
    <p:sldId id="281" r:id="rId13"/>
    <p:sldId id="325" r:id="rId14"/>
    <p:sldId id="283" r:id="rId15"/>
    <p:sldId id="349" r:id="rId16"/>
    <p:sldId id="367" r:id="rId17"/>
    <p:sldId id="431" r:id="rId18"/>
    <p:sldId id="350" r:id="rId19"/>
    <p:sldId id="284" r:id="rId20"/>
    <p:sldId id="286" r:id="rId21"/>
    <p:sldId id="463" r:id="rId22"/>
    <p:sldId id="523" r:id="rId23"/>
    <p:sldId id="398" r:id="rId24"/>
    <p:sldId id="355" r:id="rId25"/>
    <p:sldId id="356" r:id="rId26"/>
    <p:sldId id="510" r:id="rId27"/>
    <p:sldId id="357" r:id="rId28"/>
    <p:sldId id="288" r:id="rId29"/>
    <p:sldId id="264" r:id="rId30"/>
    <p:sldId id="291" r:id="rId31"/>
    <p:sldId id="368" r:id="rId32"/>
    <p:sldId id="484" r:id="rId33"/>
    <p:sldId id="369" r:id="rId34"/>
    <p:sldId id="376" r:id="rId35"/>
    <p:sldId id="370" r:id="rId36"/>
    <p:sldId id="414" r:id="rId37"/>
    <p:sldId id="467" r:id="rId38"/>
    <p:sldId id="512" r:id="rId39"/>
    <p:sldId id="524" r:id="rId40"/>
    <p:sldId id="399" r:id="rId41"/>
    <p:sldId id="380" r:id="rId42"/>
    <p:sldId id="301" r:id="rId43"/>
    <p:sldId id="339" r:id="rId44"/>
    <p:sldId id="513" r:id="rId45"/>
    <p:sldId id="340" r:id="rId46"/>
    <p:sldId id="341" r:id="rId47"/>
    <p:sldId id="342" r:id="rId48"/>
    <p:sldId id="430" r:id="rId49"/>
    <p:sldId id="468" r:id="rId50"/>
    <p:sldId id="299" r:id="rId51"/>
    <p:sldId id="470" r:id="rId52"/>
    <p:sldId id="472" r:id="rId53"/>
    <p:sldId id="469" r:id="rId54"/>
    <p:sldId id="525" r:id="rId55"/>
    <p:sldId id="392" r:id="rId56"/>
    <p:sldId id="394" r:id="rId57"/>
    <p:sldId id="427" r:id="rId58"/>
    <p:sldId id="462" r:id="rId59"/>
    <p:sldId id="447" r:id="rId60"/>
    <p:sldId id="520" r:id="rId61"/>
    <p:sldId id="514" r:id="rId62"/>
    <p:sldId id="465" r:id="rId63"/>
    <p:sldId id="515" r:id="rId64"/>
    <p:sldId id="516" r:id="rId65"/>
    <p:sldId id="453" r:id="rId66"/>
    <p:sldId id="517" r:id="rId67"/>
    <p:sldId id="489" r:id="rId68"/>
    <p:sldId id="518" r:id="rId69"/>
    <p:sldId id="454" r:id="rId70"/>
    <p:sldId id="460" r:id="rId71"/>
    <p:sldId id="482" r:id="rId72"/>
    <p:sldId id="526" r:id="rId73"/>
    <p:sldId id="495" r:id="rId74"/>
    <p:sldId id="496" r:id="rId75"/>
    <p:sldId id="497" r:id="rId76"/>
    <p:sldId id="498" r:id="rId77"/>
    <p:sldId id="527" r:id="rId78"/>
    <p:sldId id="521" r:id="rId79"/>
    <p:sldId id="499" r:id="rId80"/>
    <p:sldId id="509" r:id="rId81"/>
    <p:sldId id="506" r:id="rId82"/>
    <p:sldId id="507" r:id="rId83"/>
    <p:sldId id="519" r:id="rId84"/>
    <p:sldId id="488" r:id="rId85"/>
  </p:sldIdLst>
  <p:sldSz cx="12192000" cy="6858000"/>
  <p:notesSz cx="7104063" cy="10234613"/>
  <p:embeddedFontLst>
    <p:embeddedFont>
      <p:font typeface="Bahnschrift" panose="020B0502040204020203" pitchFamily="34" charset="0"/>
      <p:regular r:id="rId87"/>
      <p:bold r:id="rId88"/>
    </p:embeddedFont>
    <p:embeddedFont>
      <p:font typeface="Calibri" panose="020F0502020204030204" pitchFamily="34" charset="0"/>
      <p:regular r:id="rId89"/>
      <p:bold r:id="rId90"/>
      <p:italic r:id="rId91"/>
      <p:boldItalic r:id="rId92"/>
    </p:embeddedFont>
    <p:embeddedFont>
      <p:font typeface="Corbel" panose="020B0503020204020204" pitchFamily="34" charset="0"/>
      <p:regular r:id="rId93"/>
      <p:bold r:id="rId94"/>
      <p:italic r:id="rId95"/>
      <p:boldItalic r:id="rId96"/>
    </p:embeddedFont>
    <p:embeddedFont>
      <p:font typeface="Georgia" panose="02040502050405020303" pitchFamily="18" charset="0"/>
      <p:regular r:id="rId97"/>
      <p:bold r:id="rId98"/>
      <p:italic r:id="rId99"/>
      <p:boldItalic r:id="rId10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D29E00"/>
    <a:srgbClr val="FFFFFF"/>
    <a:srgbClr val="DFDFDF"/>
    <a:srgbClr val="F8F8F8"/>
    <a:srgbClr val="C9C9C9"/>
    <a:srgbClr val="EBEBEB"/>
    <a:srgbClr val="DADADA"/>
    <a:srgbClr val="E2E2E2"/>
    <a:srgbClr val="E3E3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30C247-0CC8-4B61-87DB-91E72C743A94}" v="3" dt="2021-02-08T07:37:55.380"/>
    <p1510:client id="{F14C4714-A3E3-4BAF-9003-F489C6825D19}" v="5" dt="2021-01-08T08:58:26.6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font" Target="fonts/font3.fntdata"/><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presProps" Target="presProps.xml"/><Relationship Id="rId5" Type="http://schemas.openxmlformats.org/officeDocument/2006/relationships/slideMaster" Target="slideMasters/slideMaster2.xml"/><Relationship Id="rId90" Type="http://schemas.openxmlformats.org/officeDocument/2006/relationships/font" Target="fonts/font4.fntdata"/><Relationship Id="rId95" Type="http://schemas.openxmlformats.org/officeDocument/2006/relationships/font" Target="fonts/font9.fntdata"/><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font" Target="fonts/font2.fntdata"/><Relationship Id="rId91" Type="http://schemas.openxmlformats.org/officeDocument/2006/relationships/font" Target="fonts/font5.fntdata"/><Relationship Id="rId96"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notesMaster" Target="notesMasters/notesMaster1.xml"/><Relationship Id="rId94" Type="http://schemas.openxmlformats.org/officeDocument/2006/relationships/font" Target="fonts/font8.fntdata"/><Relationship Id="rId99" Type="http://schemas.openxmlformats.org/officeDocument/2006/relationships/font" Target="fonts/font13.fntdata"/><Relationship Id="rId10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font" Target="fonts/font11.fntdata"/><Relationship Id="rId104"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font" Target="fonts/font6.fntdata"/><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font" Target="fonts/font1.fntdata"/><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font" Target="fonts/font14.fntdata"/><Relationship Id="rId105"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font" Target="fonts/font7.fntdata"/><Relationship Id="rId98" Type="http://schemas.openxmlformats.org/officeDocument/2006/relationships/font" Target="fonts/font12.fntdata"/><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chemeClr val="tx1">
                    <a:lumMod val="65000"/>
                    <a:lumOff val="35000"/>
                  </a:schemeClr>
                </a:solidFill>
                <a:latin typeface="+mn-lt"/>
                <a:ea typeface="+mn-ea"/>
                <a:cs typeface="+mn-cs"/>
              </a:defRPr>
            </a:pPr>
            <a:r>
              <a:rPr lang="en-US" sz="1050"/>
              <a:t>%</a:t>
            </a:r>
            <a:r>
              <a:rPr lang="en-US" sz="1050" baseline="0"/>
              <a:t> </a:t>
            </a:r>
            <a:r>
              <a:rPr lang="en-US" sz="1050" baseline="0" err="1"/>
              <a:t>werknemers</a:t>
            </a:r>
            <a:r>
              <a:rPr lang="en-US" sz="1050" baseline="0"/>
              <a:t> in Rotterdam </a:t>
            </a:r>
            <a:r>
              <a:rPr lang="en-US" sz="1050" baseline="0" err="1"/>
              <a:t>dat</a:t>
            </a:r>
            <a:r>
              <a:rPr lang="en-US" sz="1050" baseline="0"/>
              <a:t> in de </a:t>
            </a:r>
            <a:r>
              <a:rPr lang="en-US" sz="1050" baseline="0" err="1"/>
              <a:t>afgelopen</a:t>
            </a:r>
            <a:r>
              <a:rPr lang="en-US" sz="1050" baseline="0"/>
              <a:t> 2 </a:t>
            </a:r>
            <a:r>
              <a:rPr lang="en-US" sz="1050" baseline="0" err="1"/>
              <a:t>jaar</a:t>
            </a:r>
            <a:r>
              <a:rPr lang="en-US" sz="1050" baseline="0"/>
              <a:t> </a:t>
            </a:r>
            <a:r>
              <a:rPr lang="en-US" sz="1050" baseline="0" err="1"/>
              <a:t>een</a:t>
            </a:r>
            <a:r>
              <a:rPr lang="en-US" sz="1050" baseline="0"/>
              <a:t> </a:t>
            </a:r>
            <a:r>
              <a:rPr lang="en-US" sz="1050" baseline="0" err="1"/>
              <a:t>opleiding</a:t>
            </a:r>
            <a:r>
              <a:rPr lang="en-US" sz="1050" baseline="0"/>
              <a:t> of cursus </a:t>
            </a:r>
            <a:r>
              <a:rPr lang="en-US" sz="1050" baseline="0" err="1"/>
              <a:t>gevolgd</a:t>
            </a:r>
            <a:r>
              <a:rPr lang="en-US" sz="1050" baseline="0"/>
              <a:t> </a:t>
            </a:r>
            <a:r>
              <a:rPr lang="en-US" sz="1050" baseline="0" err="1"/>
              <a:t>heeft</a:t>
            </a:r>
            <a:endParaRPr lang="en-US" sz="1050"/>
          </a:p>
        </c:rich>
      </c:tx>
      <c:overlay val="0"/>
      <c:spPr>
        <a:noFill/>
        <a:ln>
          <a:noFill/>
        </a:ln>
        <a:effectLst/>
      </c:spPr>
      <c:txPr>
        <a:bodyPr rot="0" spcFirstLastPara="1" vertOverflow="ellipsis" vert="horz" wrap="square" anchor="ctr" anchorCtr="1"/>
        <a:lstStyle/>
        <a:p>
          <a:pPr>
            <a:defRPr sz="105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33211172724402527"/>
          <c:y val="0.40810590501154792"/>
          <c:w val="0.61725312812809696"/>
          <c:h val="0.5918940949884521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Laag opgeleid</c:v>
                </c:pt>
                <c:pt idx="1">
                  <c:v>Middelbaar opgeleid</c:v>
                </c:pt>
                <c:pt idx="2">
                  <c:v>Hoog opgeleid</c:v>
                </c:pt>
              </c:strCache>
            </c:strRef>
          </c:cat>
          <c:val>
            <c:numRef>
              <c:f>Sheet1!$B$2:$B$4</c:f>
              <c:numCache>
                <c:formatCode>General</c:formatCode>
                <c:ptCount val="3"/>
                <c:pt idx="0">
                  <c:v>30</c:v>
                </c:pt>
                <c:pt idx="1">
                  <c:v>51</c:v>
                </c:pt>
                <c:pt idx="2">
                  <c:v>63</c:v>
                </c:pt>
              </c:numCache>
            </c:numRef>
          </c:val>
          <c:extLst>
            <c:ext xmlns:c16="http://schemas.microsoft.com/office/drawing/2014/chart" uri="{C3380CC4-5D6E-409C-BE32-E72D297353CC}">
              <c16:uniqueId val="{00000000-09F7-414D-A1EA-4C9575A720F8}"/>
            </c:ext>
          </c:extLst>
        </c:ser>
        <c:dLbls>
          <c:showLegendKey val="0"/>
          <c:showVal val="0"/>
          <c:showCatName val="0"/>
          <c:showSerName val="0"/>
          <c:showPercent val="0"/>
          <c:showBubbleSize val="0"/>
        </c:dLbls>
        <c:gapWidth val="182"/>
        <c:axId val="1024612048"/>
        <c:axId val="1024614016"/>
      </c:barChart>
      <c:catAx>
        <c:axId val="10246120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nl-NL"/>
          </a:p>
        </c:txPr>
        <c:crossAx val="1024614016"/>
        <c:crosses val="autoZero"/>
        <c:auto val="1"/>
        <c:lblAlgn val="ctr"/>
        <c:lblOffset val="100"/>
        <c:noMultiLvlLbl val="0"/>
      </c:catAx>
      <c:valAx>
        <c:axId val="102461401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246120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alpha val="69804"/>
      </a:srgbClr>
    </a:solid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F87B05-390B-4AE6-A2A1-5289B183C12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nl-NL"/>
        </a:p>
      </dgm:t>
    </dgm:pt>
    <dgm:pt modelId="{18F976EC-7BF8-40BB-AA25-B7D318320CBF}">
      <dgm:prSet phldrT="[Tekst]" custT="1"/>
      <dgm:spPr/>
      <dgm:t>
        <a:bodyPr/>
        <a:lstStyle/>
        <a:p>
          <a:r>
            <a:rPr lang="nl-NL" sz="1500" dirty="0">
              <a:solidFill>
                <a:schemeClr val="tx1"/>
              </a:solidFill>
            </a:rPr>
            <a:t>Uit diverse studies komt naar voren dat </a:t>
          </a:r>
          <a:r>
            <a:rPr lang="nl-NL" sz="1500" b="1" u="none" dirty="0">
              <a:solidFill>
                <a:schemeClr val="tx1"/>
              </a:solidFill>
            </a:rPr>
            <a:t>informeel leren </a:t>
          </a:r>
          <a:r>
            <a:rPr lang="nl-NL" sz="1500" dirty="0">
              <a:solidFill>
                <a:schemeClr val="tx1"/>
              </a:solidFill>
            </a:rPr>
            <a:t>bijdraagt aan het vergroten van kennis en vaardigheden voor het verrichten van taken op het werk.</a:t>
          </a:r>
          <a:r>
            <a:rPr lang="nl-NL" sz="1500" baseline="30000" dirty="0">
              <a:solidFill>
                <a:schemeClr val="tx1"/>
              </a:solidFill>
            </a:rPr>
            <a:t>(23) </a:t>
          </a:r>
          <a:endParaRPr lang="nl-NL" sz="1500" dirty="0">
            <a:solidFill>
              <a:schemeClr val="tx1"/>
            </a:solidFill>
            <a:highlight>
              <a:srgbClr val="00FF00"/>
            </a:highlight>
          </a:endParaRPr>
        </a:p>
      </dgm:t>
    </dgm:pt>
    <dgm:pt modelId="{7BF85B45-EC5A-4ED0-9A7E-9AAAB2A5089D}" type="parTrans" cxnId="{E7F47685-BD2E-4816-88C4-2416851E7B3E}">
      <dgm:prSet/>
      <dgm:spPr/>
      <dgm:t>
        <a:bodyPr/>
        <a:lstStyle/>
        <a:p>
          <a:endParaRPr lang="nl-NL"/>
        </a:p>
      </dgm:t>
    </dgm:pt>
    <dgm:pt modelId="{D6E7C837-5B83-48D8-8A99-8682E3010F56}" type="sibTrans" cxnId="{E7F47685-BD2E-4816-88C4-2416851E7B3E}">
      <dgm:prSet/>
      <dgm:spPr/>
      <dgm:t>
        <a:bodyPr/>
        <a:lstStyle/>
        <a:p>
          <a:endParaRPr lang="nl-NL"/>
        </a:p>
      </dgm:t>
    </dgm:pt>
    <dgm:pt modelId="{B78AF0CF-43FE-48C9-9366-E017A822FCB4}">
      <dgm:prSet phldrT="[Tekst]" custT="1"/>
      <dgm:spPr/>
      <dgm:t>
        <a:bodyPr/>
        <a:lstStyle/>
        <a:p>
          <a:r>
            <a:rPr lang="nl-NL" sz="1500" dirty="0">
              <a:solidFill>
                <a:schemeClr val="tx1"/>
              </a:solidFill>
            </a:rPr>
            <a:t>Daarbij wordt veel formeel onderwijs alleen beloond met een diploma wanneer </a:t>
          </a:r>
          <a:r>
            <a:rPr lang="nl-NL" sz="1500" b="1" u="none" dirty="0">
              <a:solidFill>
                <a:schemeClr val="tx1"/>
              </a:solidFill>
            </a:rPr>
            <a:t>alle onderdelen zijn afgerond </a:t>
          </a:r>
          <a:r>
            <a:rPr lang="nl-NL" sz="1500" dirty="0">
              <a:solidFill>
                <a:schemeClr val="tx1"/>
              </a:solidFill>
            </a:rPr>
            <a:t>en maken niet alle praktisch geschoolden hun formele opleiding af.</a:t>
          </a:r>
        </a:p>
      </dgm:t>
    </dgm:pt>
    <dgm:pt modelId="{5AB546D3-6D68-4A75-913C-0B345A6C4B33}" type="parTrans" cxnId="{CA876222-AA12-4796-9230-6F0DDA9358C4}">
      <dgm:prSet/>
      <dgm:spPr/>
      <dgm:t>
        <a:bodyPr/>
        <a:lstStyle/>
        <a:p>
          <a:endParaRPr lang="nl-NL"/>
        </a:p>
      </dgm:t>
    </dgm:pt>
    <dgm:pt modelId="{B3DD9A9C-0359-4212-8C87-C9B71D55BB82}" type="sibTrans" cxnId="{CA876222-AA12-4796-9230-6F0DDA9358C4}">
      <dgm:prSet/>
      <dgm:spPr/>
      <dgm:t>
        <a:bodyPr/>
        <a:lstStyle/>
        <a:p>
          <a:endParaRPr lang="nl-NL"/>
        </a:p>
      </dgm:t>
    </dgm:pt>
    <dgm:pt modelId="{7170F467-46F9-46F0-8791-144AF88EC00C}">
      <dgm:prSet phldrT="[Tekst]" custT="1"/>
      <dgm:spPr>
        <a:solidFill>
          <a:schemeClr val="bg1"/>
        </a:solidFill>
        <a:ln>
          <a:solidFill>
            <a:schemeClr val="tx1"/>
          </a:solidFill>
        </a:ln>
      </dgm:spPr>
      <dgm:t>
        <a:bodyPr/>
        <a:lstStyle/>
        <a:p>
          <a:r>
            <a:rPr lang="nl-NL" sz="1500" dirty="0">
              <a:solidFill>
                <a:schemeClr val="tx1"/>
              </a:solidFill>
            </a:rPr>
            <a:t>Er is dus noodzaak </a:t>
          </a:r>
          <a:r>
            <a:rPr lang="nl-NL" sz="1500" b="1" dirty="0">
              <a:solidFill>
                <a:schemeClr val="tx1"/>
              </a:solidFill>
              <a:highlight>
                <a:srgbClr val="FFC000"/>
              </a:highlight>
            </a:rPr>
            <a:t>om (in)formele ontwikkeling te erkennen.</a:t>
          </a:r>
          <a:r>
            <a:rPr lang="nl-NL" sz="1500" dirty="0">
              <a:solidFill>
                <a:schemeClr val="tx1"/>
              </a:solidFill>
            </a:rPr>
            <a:t> Zo kunnen werknemers hun ontwikkeling zichtbaar maken, wat hun interne en externe mobiliteit ondersteunt.  </a:t>
          </a:r>
        </a:p>
      </dgm:t>
    </dgm:pt>
    <dgm:pt modelId="{D00870E3-E1E6-454E-A49E-F811312B127C}" type="parTrans" cxnId="{1A7645FE-2F55-4F7F-AFA6-5D0451F1C175}">
      <dgm:prSet/>
      <dgm:spPr/>
      <dgm:t>
        <a:bodyPr/>
        <a:lstStyle/>
        <a:p>
          <a:endParaRPr lang="nl-NL"/>
        </a:p>
      </dgm:t>
    </dgm:pt>
    <dgm:pt modelId="{9BB791D5-C6E8-4C4D-AF40-CD179C2C46CD}" type="sibTrans" cxnId="{1A7645FE-2F55-4F7F-AFA6-5D0451F1C175}">
      <dgm:prSet/>
      <dgm:spPr/>
      <dgm:t>
        <a:bodyPr/>
        <a:lstStyle/>
        <a:p>
          <a:endParaRPr lang="nl-NL"/>
        </a:p>
      </dgm:t>
    </dgm:pt>
    <dgm:pt modelId="{71E8AE0B-FD5C-47A6-A4D1-3004D3AA131F}">
      <dgm:prSet custT="1"/>
      <dgm:spPr/>
      <dgm:t>
        <a:bodyPr/>
        <a:lstStyle/>
        <a:p>
          <a:r>
            <a:rPr lang="nl-NL" sz="1500" dirty="0">
              <a:solidFill>
                <a:schemeClr val="tx1"/>
              </a:solidFill>
            </a:rPr>
            <a:t>Het gebrek aan erkenning van informeel leren maakt dat praktisch geschoolden hun verworven kennis en vaardigheden </a:t>
          </a:r>
          <a:r>
            <a:rPr lang="nl-NL" sz="1500" b="1" u="none" dirty="0">
              <a:solidFill>
                <a:schemeClr val="tx1"/>
              </a:solidFill>
            </a:rPr>
            <a:t>niet direct zichtbaar </a:t>
          </a:r>
          <a:r>
            <a:rPr lang="nl-NL" sz="1500" dirty="0">
              <a:solidFill>
                <a:schemeClr val="tx1"/>
              </a:solidFill>
            </a:rPr>
            <a:t>kunnen maken.</a:t>
          </a:r>
          <a:r>
            <a:rPr kumimoji="0" lang="nl-NL" sz="1500" b="0" i="0" u="none" strike="noStrike" cap="none" spc="0" normalizeH="0" baseline="30000" noProof="0" dirty="0">
              <a:ln>
                <a:noFill/>
              </a:ln>
              <a:solidFill>
                <a:prstClr val="black"/>
              </a:solidFill>
              <a:effectLst/>
              <a:uLnTx/>
              <a:uFillTx/>
              <a:latin typeface="Bahnschrift"/>
              <a:ea typeface="+mn-ea"/>
              <a:cs typeface="+mn-cs"/>
            </a:rPr>
            <a:t>(37)</a:t>
          </a:r>
          <a:endParaRPr lang="nl-NL" sz="1500" dirty="0">
            <a:solidFill>
              <a:schemeClr val="tx1"/>
            </a:solidFill>
            <a:highlight>
              <a:srgbClr val="00FF00"/>
            </a:highlight>
          </a:endParaRPr>
        </a:p>
      </dgm:t>
    </dgm:pt>
    <dgm:pt modelId="{1F0AD98B-617C-43D1-8999-BF3C1D859576}" type="parTrans" cxnId="{723F019D-FB6C-4CC8-8E30-AD1A27F70F16}">
      <dgm:prSet/>
      <dgm:spPr/>
      <dgm:t>
        <a:bodyPr/>
        <a:lstStyle/>
        <a:p>
          <a:endParaRPr lang="nl-NL"/>
        </a:p>
      </dgm:t>
    </dgm:pt>
    <dgm:pt modelId="{A8EC9BA3-63F3-4F8C-9112-B4A8FB5F1963}" type="sibTrans" cxnId="{723F019D-FB6C-4CC8-8E30-AD1A27F70F16}">
      <dgm:prSet/>
      <dgm:spPr/>
      <dgm:t>
        <a:bodyPr/>
        <a:lstStyle/>
        <a:p>
          <a:endParaRPr lang="nl-NL"/>
        </a:p>
      </dgm:t>
    </dgm:pt>
    <dgm:pt modelId="{0B773A23-48C6-4AD3-A3E0-0FFEE28687EE}" type="pres">
      <dgm:prSet presAssocID="{B8F87B05-390B-4AE6-A2A1-5289B183C12E}" presName="CompostProcess" presStyleCnt="0">
        <dgm:presLayoutVars>
          <dgm:dir/>
          <dgm:resizeHandles val="exact"/>
        </dgm:presLayoutVars>
      </dgm:prSet>
      <dgm:spPr/>
    </dgm:pt>
    <dgm:pt modelId="{68746F97-45AE-4116-B60C-F71F9E6A0FA5}" type="pres">
      <dgm:prSet presAssocID="{B8F87B05-390B-4AE6-A2A1-5289B183C12E}" presName="arrow" presStyleLbl="bgShp" presStyleIdx="0" presStyleCnt="1"/>
      <dgm:spPr>
        <a:solidFill>
          <a:schemeClr val="bg1"/>
        </a:solidFill>
        <a:ln>
          <a:solidFill>
            <a:schemeClr val="accent1"/>
          </a:solidFill>
        </a:ln>
      </dgm:spPr>
    </dgm:pt>
    <dgm:pt modelId="{D18CD94A-6D83-4774-BB84-7BE469DBC847}" type="pres">
      <dgm:prSet presAssocID="{B8F87B05-390B-4AE6-A2A1-5289B183C12E}" presName="linearProcess" presStyleCnt="0"/>
      <dgm:spPr/>
    </dgm:pt>
    <dgm:pt modelId="{40B08779-E786-4E6E-803C-D2CC19ADB480}" type="pres">
      <dgm:prSet presAssocID="{18F976EC-7BF8-40BB-AA25-B7D318320CBF}" presName="textNode" presStyleLbl="node1" presStyleIdx="0" presStyleCnt="4">
        <dgm:presLayoutVars>
          <dgm:bulletEnabled val="1"/>
        </dgm:presLayoutVars>
      </dgm:prSet>
      <dgm:spPr/>
    </dgm:pt>
    <dgm:pt modelId="{79013D9F-6DD1-411C-BBAA-1282CF8C5E0D}" type="pres">
      <dgm:prSet presAssocID="{D6E7C837-5B83-48D8-8A99-8682E3010F56}" presName="sibTrans" presStyleCnt="0"/>
      <dgm:spPr/>
    </dgm:pt>
    <dgm:pt modelId="{7DD3A8CB-C185-4324-B4CB-94214080177D}" type="pres">
      <dgm:prSet presAssocID="{71E8AE0B-FD5C-47A6-A4D1-3004D3AA131F}" presName="textNode" presStyleLbl="node1" presStyleIdx="1" presStyleCnt="4">
        <dgm:presLayoutVars>
          <dgm:bulletEnabled val="1"/>
        </dgm:presLayoutVars>
      </dgm:prSet>
      <dgm:spPr/>
    </dgm:pt>
    <dgm:pt modelId="{9B345ED7-F5A5-4DB8-B039-450A1856CAC4}" type="pres">
      <dgm:prSet presAssocID="{A8EC9BA3-63F3-4F8C-9112-B4A8FB5F1963}" presName="sibTrans" presStyleCnt="0"/>
      <dgm:spPr/>
    </dgm:pt>
    <dgm:pt modelId="{2E1FBD38-91C5-48DD-B0EC-EC57635CD743}" type="pres">
      <dgm:prSet presAssocID="{B78AF0CF-43FE-48C9-9366-E017A822FCB4}" presName="textNode" presStyleLbl="node1" presStyleIdx="2" presStyleCnt="4">
        <dgm:presLayoutVars>
          <dgm:bulletEnabled val="1"/>
        </dgm:presLayoutVars>
      </dgm:prSet>
      <dgm:spPr/>
    </dgm:pt>
    <dgm:pt modelId="{CA8E4F39-ADAC-4B4B-9ECE-FCB70964DB08}" type="pres">
      <dgm:prSet presAssocID="{B3DD9A9C-0359-4212-8C87-C9B71D55BB82}" presName="sibTrans" presStyleCnt="0"/>
      <dgm:spPr/>
    </dgm:pt>
    <dgm:pt modelId="{97D2C323-7F6B-49FD-A2AA-87702CB07332}" type="pres">
      <dgm:prSet presAssocID="{7170F467-46F9-46F0-8791-144AF88EC00C}" presName="textNode" presStyleLbl="node1" presStyleIdx="3" presStyleCnt="4">
        <dgm:presLayoutVars>
          <dgm:bulletEnabled val="1"/>
        </dgm:presLayoutVars>
      </dgm:prSet>
      <dgm:spPr/>
    </dgm:pt>
  </dgm:ptLst>
  <dgm:cxnLst>
    <dgm:cxn modelId="{E9406605-0A86-4E71-B7DA-3CEE0EC780ED}" type="presOf" srcId="{71E8AE0B-FD5C-47A6-A4D1-3004D3AA131F}" destId="{7DD3A8CB-C185-4324-B4CB-94214080177D}" srcOrd="0" destOrd="0" presId="urn:microsoft.com/office/officeart/2005/8/layout/hProcess9"/>
    <dgm:cxn modelId="{0C1CA810-FE82-47CA-BC68-8C3238CD3D9E}" type="presOf" srcId="{18F976EC-7BF8-40BB-AA25-B7D318320CBF}" destId="{40B08779-E786-4E6E-803C-D2CC19ADB480}" srcOrd="0" destOrd="0" presId="urn:microsoft.com/office/officeart/2005/8/layout/hProcess9"/>
    <dgm:cxn modelId="{CA876222-AA12-4796-9230-6F0DDA9358C4}" srcId="{B8F87B05-390B-4AE6-A2A1-5289B183C12E}" destId="{B78AF0CF-43FE-48C9-9366-E017A822FCB4}" srcOrd="2" destOrd="0" parTransId="{5AB546D3-6D68-4A75-913C-0B345A6C4B33}" sibTransId="{B3DD9A9C-0359-4212-8C87-C9B71D55BB82}"/>
    <dgm:cxn modelId="{9F579960-D008-41A4-90E0-DC142B0349B1}" type="presOf" srcId="{7170F467-46F9-46F0-8791-144AF88EC00C}" destId="{97D2C323-7F6B-49FD-A2AA-87702CB07332}" srcOrd="0" destOrd="0" presId="urn:microsoft.com/office/officeart/2005/8/layout/hProcess9"/>
    <dgm:cxn modelId="{BEB33D50-CEA4-4F75-A4C8-077CC46920A1}" type="presOf" srcId="{B78AF0CF-43FE-48C9-9366-E017A822FCB4}" destId="{2E1FBD38-91C5-48DD-B0EC-EC57635CD743}" srcOrd="0" destOrd="0" presId="urn:microsoft.com/office/officeart/2005/8/layout/hProcess9"/>
    <dgm:cxn modelId="{E7F47685-BD2E-4816-88C4-2416851E7B3E}" srcId="{B8F87B05-390B-4AE6-A2A1-5289B183C12E}" destId="{18F976EC-7BF8-40BB-AA25-B7D318320CBF}" srcOrd="0" destOrd="0" parTransId="{7BF85B45-EC5A-4ED0-9A7E-9AAAB2A5089D}" sibTransId="{D6E7C837-5B83-48D8-8A99-8682E3010F56}"/>
    <dgm:cxn modelId="{723F019D-FB6C-4CC8-8E30-AD1A27F70F16}" srcId="{B8F87B05-390B-4AE6-A2A1-5289B183C12E}" destId="{71E8AE0B-FD5C-47A6-A4D1-3004D3AA131F}" srcOrd="1" destOrd="0" parTransId="{1F0AD98B-617C-43D1-8999-BF3C1D859576}" sibTransId="{A8EC9BA3-63F3-4F8C-9112-B4A8FB5F1963}"/>
    <dgm:cxn modelId="{68BD23B3-9626-4217-AC75-CB3AD163BCF5}" type="presOf" srcId="{B8F87B05-390B-4AE6-A2A1-5289B183C12E}" destId="{0B773A23-48C6-4AD3-A3E0-0FFEE28687EE}" srcOrd="0" destOrd="0" presId="urn:microsoft.com/office/officeart/2005/8/layout/hProcess9"/>
    <dgm:cxn modelId="{1A7645FE-2F55-4F7F-AFA6-5D0451F1C175}" srcId="{B8F87B05-390B-4AE6-A2A1-5289B183C12E}" destId="{7170F467-46F9-46F0-8791-144AF88EC00C}" srcOrd="3" destOrd="0" parTransId="{D00870E3-E1E6-454E-A49E-F811312B127C}" sibTransId="{9BB791D5-C6E8-4C4D-AF40-CD179C2C46CD}"/>
    <dgm:cxn modelId="{1942C392-4732-4BE5-959E-6CE5FFD2AC9A}" type="presParOf" srcId="{0B773A23-48C6-4AD3-A3E0-0FFEE28687EE}" destId="{68746F97-45AE-4116-B60C-F71F9E6A0FA5}" srcOrd="0" destOrd="0" presId="urn:microsoft.com/office/officeart/2005/8/layout/hProcess9"/>
    <dgm:cxn modelId="{6AC1120C-C1BF-4826-897A-9CD69544B064}" type="presParOf" srcId="{0B773A23-48C6-4AD3-A3E0-0FFEE28687EE}" destId="{D18CD94A-6D83-4774-BB84-7BE469DBC847}" srcOrd="1" destOrd="0" presId="urn:microsoft.com/office/officeart/2005/8/layout/hProcess9"/>
    <dgm:cxn modelId="{FB16DB72-2877-4777-997D-8DAA734DD6F6}" type="presParOf" srcId="{D18CD94A-6D83-4774-BB84-7BE469DBC847}" destId="{40B08779-E786-4E6E-803C-D2CC19ADB480}" srcOrd="0" destOrd="0" presId="urn:microsoft.com/office/officeart/2005/8/layout/hProcess9"/>
    <dgm:cxn modelId="{915D0338-8BC3-4220-B3E9-FC532D853C6C}" type="presParOf" srcId="{D18CD94A-6D83-4774-BB84-7BE469DBC847}" destId="{79013D9F-6DD1-411C-BBAA-1282CF8C5E0D}" srcOrd="1" destOrd="0" presId="urn:microsoft.com/office/officeart/2005/8/layout/hProcess9"/>
    <dgm:cxn modelId="{7F8BB443-B405-4E1B-8D3A-E40A03C85C67}" type="presParOf" srcId="{D18CD94A-6D83-4774-BB84-7BE469DBC847}" destId="{7DD3A8CB-C185-4324-B4CB-94214080177D}" srcOrd="2" destOrd="0" presId="urn:microsoft.com/office/officeart/2005/8/layout/hProcess9"/>
    <dgm:cxn modelId="{48A810B8-3A4A-40C4-B340-F2D65498097A}" type="presParOf" srcId="{D18CD94A-6D83-4774-BB84-7BE469DBC847}" destId="{9B345ED7-F5A5-4DB8-B039-450A1856CAC4}" srcOrd="3" destOrd="0" presId="urn:microsoft.com/office/officeart/2005/8/layout/hProcess9"/>
    <dgm:cxn modelId="{DE5A893D-EEF9-4E74-B0A8-E5D7F7B40B94}" type="presParOf" srcId="{D18CD94A-6D83-4774-BB84-7BE469DBC847}" destId="{2E1FBD38-91C5-48DD-B0EC-EC57635CD743}" srcOrd="4" destOrd="0" presId="urn:microsoft.com/office/officeart/2005/8/layout/hProcess9"/>
    <dgm:cxn modelId="{C05AF2B0-34E3-4D6F-A01E-AAEDA0292D5E}" type="presParOf" srcId="{D18CD94A-6D83-4774-BB84-7BE469DBC847}" destId="{CA8E4F39-ADAC-4B4B-9ECE-FCB70964DB08}" srcOrd="5" destOrd="0" presId="urn:microsoft.com/office/officeart/2005/8/layout/hProcess9"/>
    <dgm:cxn modelId="{2C593D33-13B1-4315-86E9-7FD48B109646}" type="presParOf" srcId="{D18CD94A-6D83-4774-BB84-7BE469DBC847}" destId="{97D2C323-7F6B-49FD-A2AA-87702CB07332}" srcOrd="6"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6001A7-EA27-448D-837C-EF7D221FC60A}"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nl-NL"/>
        </a:p>
      </dgm:t>
    </dgm:pt>
    <dgm:pt modelId="{1C739E7F-83D0-4A0B-9934-D00314503EC1}">
      <dgm:prSet phldrT="[Tekst]" custT="1"/>
      <dgm:spPr/>
      <dgm:t>
        <a:bodyPr/>
        <a:lstStyle/>
        <a:p>
          <a:r>
            <a:rPr lang="nl-NL" sz="1600" b="1">
              <a:solidFill>
                <a:schemeClr val="tx1"/>
              </a:solidFill>
            </a:rPr>
            <a:t>De Motor streeft naar:</a:t>
          </a:r>
        </a:p>
      </dgm:t>
    </dgm:pt>
    <dgm:pt modelId="{01C627C9-AE0A-445F-9761-6FA53254ABD6}" type="parTrans" cxnId="{E760E82B-407A-467F-A1DE-4F423CF37100}">
      <dgm:prSet/>
      <dgm:spPr/>
      <dgm:t>
        <a:bodyPr/>
        <a:lstStyle/>
        <a:p>
          <a:endParaRPr lang="nl-NL" sz="1200"/>
        </a:p>
      </dgm:t>
    </dgm:pt>
    <dgm:pt modelId="{98C82E14-CEAF-4E6A-9757-E9726812C3F9}" type="sibTrans" cxnId="{E760E82B-407A-467F-A1DE-4F423CF37100}">
      <dgm:prSet/>
      <dgm:spPr/>
      <dgm:t>
        <a:bodyPr/>
        <a:lstStyle/>
        <a:p>
          <a:endParaRPr lang="nl-NL" sz="1200"/>
        </a:p>
      </dgm:t>
    </dgm:pt>
    <dgm:pt modelId="{9794F708-E31D-4501-B07E-AC05D2B2C005}">
      <dgm:prSet phldrT="[Tekst]" custT="1"/>
      <dgm:spPr>
        <a:solidFill>
          <a:schemeClr val="bg1"/>
        </a:solidFill>
        <a:ln>
          <a:solidFill>
            <a:srgbClr val="FFCD03"/>
          </a:solidFill>
        </a:ln>
      </dgm:spPr>
      <dgm:t>
        <a:bodyPr/>
        <a:lstStyle/>
        <a:p>
          <a:r>
            <a:rPr lang="nl-NL" sz="1200">
              <a:solidFill>
                <a:schemeClr val="tx1"/>
              </a:solidFill>
            </a:rPr>
            <a:t>Meer ontwikkel-perspectief</a:t>
          </a:r>
        </a:p>
      </dgm:t>
    </dgm:pt>
    <dgm:pt modelId="{5708C02A-A19B-4339-9B4B-370DEA7E5CDC}" type="parTrans" cxnId="{85D91F87-E3B3-47F0-93FB-AA6061D91391}">
      <dgm:prSet custT="1"/>
      <dgm:spPr>
        <a:ln w="38100">
          <a:solidFill>
            <a:srgbClr val="FFC000"/>
          </a:solidFill>
        </a:ln>
      </dgm:spPr>
      <dgm:t>
        <a:bodyPr/>
        <a:lstStyle/>
        <a:p>
          <a:endParaRPr lang="nl-NL" sz="1200"/>
        </a:p>
      </dgm:t>
    </dgm:pt>
    <dgm:pt modelId="{7DC5D4F8-2538-49BB-803E-804123E688A6}" type="sibTrans" cxnId="{85D91F87-E3B3-47F0-93FB-AA6061D91391}">
      <dgm:prSet/>
      <dgm:spPr/>
      <dgm:t>
        <a:bodyPr/>
        <a:lstStyle/>
        <a:p>
          <a:endParaRPr lang="nl-NL" sz="1200"/>
        </a:p>
      </dgm:t>
    </dgm:pt>
    <dgm:pt modelId="{A96E5A55-5207-4B68-ABD3-A8175679B9C8}">
      <dgm:prSet phldrT="[Tekst]" custT="1"/>
      <dgm:spPr>
        <a:solidFill>
          <a:schemeClr val="bg1"/>
        </a:solidFill>
        <a:ln>
          <a:solidFill>
            <a:srgbClr val="FFCD03"/>
          </a:solidFill>
        </a:ln>
      </dgm:spPr>
      <dgm:t>
        <a:bodyPr/>
        <a:lstStyle/>
        <a:p>
          <a:r>
            <a:rPr lang="nl-NL" sz="1200">
              <a:solidFill>
                <a:schemeClr val="tx1"/>
              </a:solidFill>
            </a:rPr>
            <a:t>Meer ontwikkel- en doorgroei-kansen</a:t>
          </a:r>
        </a:p>
      </dgm:t>
    </dgm:pt>
    <dgm:pt modelId="{B66D125A-8D9D-4385-9103-DB810A6EAD56}" type="parTrans" cxnId="{3CAA8076-869F-484C-8106-C9273C9D8137}">
      <dgm:prSet custT="1"/>
      <dgm:spPr>
        <a:ln w="38100">
          <a:solidFill>
            <a:srgbClr val="FFC000"/>
          </a:solidFill>
        </a:ln>
      </dgm:spPr>
      <dgm:t>
        <a:bodyPr/>
        <a:lstStyle/>
        <a:p>
          <a:endParaRPr lang="nl-NL" sz="1200"/>
        </a:p>
      </dgm:t>
    </dgm:pt>
    <dgm:pt modelId="{1BD9A2A6-C353-49B3-9559-DB7CA9A165B7}" type="sibTrans" cxnId="{3CAA8076-869F-484C-8106-C9273C9D8137}">
      <dgm:prSet/>
      <dgm:spPr/>
      <dgm:t>
        <a:bodyPr/>
        <a:lstStyle/>
        <a:p>
          <a:endParaRPr lang="nl-NL" sz="1200"/>
        </a:p>
      </dgm:t>
    </dgm:pt>
    <dgm:pt modelId="{C551A86C-66FC-4554-BE97-15C890A4F604}">
      <dgm:prSet phldrT="[Tekst]" custT="1"/>
      <dgm:spPr>
        <a:solidFill>
          <a:schemeClr val="bg1"/>
        </a:solidFill>
        <a:ln>
          <a:solidFill>
            <a:srgbClr val="FFCD03"/>
          </a:solidFill>
        </a:ln>
      </dgm:spPr>
      <dgm:t>
        <a:bodyPr/>
        <a:lstStyle/>
        <a:p>
          <a:r>
            <a:rPr lang="nl-NL" sz="1200">
              <a:solidFill>
                <a:schemeClr val="tx1"/>
              </a:solidFill>
            </a:rPr>
            <a:t>Meer instroom </a:t>
          </a:r>
        </a:p>
      </dgm:t>
    </dgm:pt>
    <dgm:pt modelId="{498CAA05-AD01-4E13-8A71-05AB599F8E07}" type="parTrans" cxnId="{F7B73F7C-4FED-4AE5-A069-71503BCD10E0}">
      <dgm:prSet custT="1"/>
      <dgm:spPr>
        <a:ln w="38100">
          <a:solidFill>
            <a:srgbClr val="FFC000"/>
          </a:solidFill>
        </a:ln>
      </dgm:spPr>
      <dgm:t>
        <a:bodyPr/>
        <a:lstStyle/>
        <a:p>
          <a:endParaRPr lang="nl-NL" sz="1200"/>
        </a:p>
      </dgm:t>
    </dgm:pt>
    <dgm:pt modelId="{45A057C0-4C3F-45DB-8F3B-437CF0CBEECF}" type="sibTrans" cxnId="{F7B73F7C-4FED-4AE5-A069-71503BCD10E0}">
      <dgm:prSet/>
      <dgm:spPr/>
      <dgm:t>
        <a:bodyPr/>
        <a:lstStyle/>
        <a:p>
          <a:endParaRPr lang="nl-NL" sz="1200"/>
        </a:p>
      </dgm:t>
    </dgm:pt>
    <dgm:pt modelId="{CBFE4822-C714-4987-BC87-1003426B86A2}">
      <dgm:prSet phldrT="[Tekst]" custT="1"/>
      <dgm:spPr>
        <a:solidFill>
          <a:schemeClr val="bg1"/>
        </a:solidFill>
        <a:ln>
          <a:solidFill>
            <a:srgbClr val="FFCD03"/>
          </a:solidFill>
        </a:ln>
      </dgm:spPr>
      <dgm:t>
        <a:bodyPr/>
        <a:lstStyle/>
        <a:p>
          <a:r>
            <a:rPr lang="nl-NL" sz="1200">
              <a:solidFill>
                <a:schemeClr val="tx1"/>
              </a:solidFill>
            </a:rPr>
            <a:t>Meer begeleiding ontwikkeling en mobiliteit</a:t>
          </a:r>
        </a:p>
      </dgm:t>
    </dgm:pt>
    <dgm:pt modelId="{39D5639B-8C4A-460A-9BE5-05843379F2E3}" type="parTrans" cxnId="{016C266C-12A1-4D6E-A4A5-E535C78F1EC0}">
      <dgm:prSet custT="1"/>
      <dgm:spPr>
        <a:ln w="38100">
          <a:solidFill>
            <a:srgbClr val="FFC000"/>
          </a:solidFill>
        </a:ln>
      </dgm:spPr>
      <dgm:t>
        <a:bodyPr/>
        <a:lstStyle/>
        <a:p>
          <a:endParaRPr lang="nl-NL" sz="1200"/>
        </a:p>
      </dgm:t>
    </dgm:pt>
    <dgm:pt modelId="{7E0C7AA8-2607-4F87-82DA-84ED6EED174F}" type="sibTrans" cxnId="{016C266C-12A1-4D6E-A4A5-E535C78F1EC0}">
      <dgm:prSet/>
      <dgm:spPr/>
      <dgm:t>
        <a:bodyPr/>
        <a:lstStyle/>
        <a:p>
          <a:endParaRPr lang="nl-NL" sz="1200"/>
        </a:p>
      </dgm:t>
    </dgm:pt>
    <dgm:pt modelId="{A392F392-00CB-4141-BEBA-2855385C2288}">
      <dgm:prSet phldrT="[Tekst]" custT="1"/>
      <dgm:spPr>
        <a:solidFill>
          <a:schemeClr val="bg1"/>
        </a:solidFill>
        <a:ln>
          <a:solidFill>
            <a:srgbClr val="FFCD03"/>
          </a:solidFill>
        </a:ln>
      </dgm:spPr>
      <dgm:t>
        <a:bodyPr/>
        <a:lstStyle/>
        <a:p>
          <a:r>
            <a:rPr lang="nl-NL" sz="1200">
              <a:solidFill>
                <a:schemeClr val="tx1"/>
              </a:solidFill>
            </a:rPr>
            <a:t>Meer zicht op kosten en baten regionale mobiliteit</a:t>
          </a:r>
        </a:p>
      </dgm:t>
    </dgm:pt>
    <dgm:pt modelId="{CCFA3786-F933-479C-83F7-667BE84A7F17}" type="parTrans" cxnId="{161F1C08-58C5-447E-B80F-DA609D694D95}">
      <dgm:prSet custT="1"/>
      <dgm:spPr>
        <a:ln w="38100">
          <a:solidFill>
            <a:srgbClr val="FFC000"/>
          </a:solidFill>
        </a:ln>
      </dgm:spPr>
      <dgm:t>
        <a:bodyPr/>
        <a:lstStyle/>
        <a:p>
          <a:endParaRPr lang="nl-NL" sz="1200"/>
        </a:p>
      </dgm:t>
    </dgm:pt>
    <dgm:pt modelId="{7153048F-B68E-420B-AD27-D69307C72DDC}" type="sibTrans" cxnId="{161F1C08-58C5-447E-B80F-DA609D694D95}">
      <dgm:prSet/>
      <dgm:spPr/>
      <dgm:t>
        <a:bodyPr/>
        <a:lstStyle/>
        <a:p>
          <a:endParaRPr lang="nl-NL" sz="1200"/>
        </a:p>
      </dgm:t>
    </dgm:pt>
    <dgm:pt modelId="{2327CCAE-EFD2-427A-B51E-E5AD36378FFC}">
      <dgm:prSet phldrT="[Tekst]" custT="1"/>
      <dgm:spPr>
        <a:solidFill>
          <a:schemeClr val="bg1"/>
        </a:solidFill>
        <a:ln>
          <a:solidFill>
            <a:srgbClr val="FFCD03"/>
          </a:solidFill>
        </a:ln>
      </dgm:spPr>
      <dgm:t>
        <a:bodyPr/>
        <a:lstStyle/>
        <a:p>
          <a:r>
            <a:rPr lang="nl-NL" sz="1200">
              <a:solidFill>
                <a:schemeClr val="tx1"/>
              </a:solidFill>
            </a:rPr>
            <a:t>Meer aansluiting onderwijs op behoeften</a:t>
          </a:r>
        </a:p>
      </dgm:t>
    </dgm:pt>
    <dgm:pt modelId="{44538E03-9585-4308-B389-128C94D43D6C}" type="parTrans" cxnId="{59B2420A-1C5B-426B-97F2-ED408AE20B6D}">
      <dgm:prSet custT="1"/>
      <dgm:spPr>
        <a:ln w="38100">
          <a:solidFill>
            <a:srgbClr val="FFC000"/>
          </a:solidFill>
        </a:ln>
      </dgm:spPr>
      <dgm:t>
        <a:bodyPr/>
        <a:lstStyle/>
        <a:p>
          <a:endParaRPr lang="nl-NL" sz="1200"/>
        </a:p>
      </dgm:t>
    </dgm:pt>
    <dgm:pt modelId="{B7521A7C-1668-46CB-9460-8373B15DF225}" type="sibTrans" cxnId="{59B2420A-1C5B-426B-97F2-ED408AE20B6D}">
      <dgm:prSet/>
      <dgm:spPr/>
      <dgm:t>
        <a:bodyPr/>
        <a:lstStyle/>
        <a:p>
          <a:endParaRPr lang="nl-NL" sz="1200"/>
        </a:p>
      </dgm:t>
    </dgm:pt>
    <dgm:pt modelId="{9180CC00-B322-4C55-A70C-F5C06DA5C3E3}">
      <dgm:prSet phldrT="[Tekst]" custT="1"/>
      <dgm:spPr>
        <a:solidFill>
          <a:schemeClr val="bg1"/>
        </a:solidFill>
        <a:ln>
          <a:solidFill>
            <a:srgbClr val="FFCD03"/>
          </a:solidFill>
        </a:ln>
      </dgm:spPr>
      <dgm:t>
        <a:bodyPr/>
        <a:lstStyle/>
        <a:p>
          <a:r>
            <a:rPr lang="nl-NL" sz="1200" dirty="0">
              <a:solidFill>
                <a:schemeClr val="tx1"/>
              </a:solidFill>
            </a:rPr>
            <a:t>Meer matching talent en </a:t>
          </a:r>
          <a:r>
            <a:rPr lang="nl-NL" sz="1200" dirty="0" err="1">
              <a:solidFill>
                <a:schemeClr val="tx1"/>
              </a:solidFill>
            </a:rPr>
            <a:t>werk-gelegenheid</a:t>
          </a:r>
          <a:r>
            <a:rPr lang="nl-NL" sz="1200" dirty="0">
              <a:solidFill>
                <a:schemeClr val="tx1"/>
              </a:solidFill>
            </a:rPr>
            <a:t> in de regio</a:t>
          </a:r>
        </a:p>
      </dgm:t>
    </dgm:pt>
    <dgm:pt modelId="{375425E2-57F9-4B88-A323-A620148116A9}" type="parTrans" cxnId="{40C68CFB-C19D-446B-836B-3E3C2C2BD23C}">
      <dgm:prSet custT="1"/>
      <dgm:spPr>
        <a:ln w="38100">
          <a:solidFill>
            <a:srgbClr val="FFC000"/>
          </a:solidFill>
        </a:ln>
      </dgm:spPr>
      <dgm:t>
        <a:bodyPr/>
        <a:lstStyle/>
        <a:p>
          <a:endParaRPr lang="nl-NL" sz="1200"/>
        </a:p>
      </dgm:t>
    </dgm:pt>
    <dgm:pt modelId="{B41FAC2F-4DCB-43C0-9B98-E4E851F215B9}" type="sibTrans" cxnId="{40C68CFB-C19D-446B-836B-3E3C2C2BD23C}">
      <dgm:prSet/>
      <dgm:spPr/>
      <dgm:t>
        <a:bodyPr/>
        <a:lstStyle/>
        <a:p>
          <a:endParaRPr lang="nl-NL" sz="1200"/>
        </a:p>
      </dgm:t>
    </dgm:pt>
    <dgm:pt modelId="{DD1C3B01-334F-4ED9-90EE-986D35B7B399}" type="pres">
      <dgm:prSet presAssocID="{3C6001A7-EA27-448D-837C-EF7D221FC60A}" presName="cycle" presStyleCnt="0">
        <dgm:presLayoutVars>
          <dgm:chMax val="1"/>
          <dgm:dir/>
          <dgm:animLvl val="ctr"/>
          <dgm:resizeHandles val="exact"/>
        </dgm:presLayoutVars>
      </dgm:prSet>
      <dgm:spPr/>
    </dgm:pt>
    <dgm:pt modelId="{AC261729-4607-423F-83E6-C945DE094CA2}" type="pres">
      <dgm:prSet presAssocID="{1C739E7F-83D0-4A0B-9934-D00314503EC1}" presName="centerShape" presStyleLbl="node0" presStyleIdx="0" presStyleCnt="1"/>
      <dgm:spPr/>
    </dgm:pt>
    <dgm:pt modelId="{A0F42E98-FE70-4062-AD7B-32CC0A4B7989}" type="pres">
      <dgm:prSet presAssocID="{5708C02A-A19B-4339-9B4B-370DEA7E5CDC}" presName="Name9" presStyleLbl="parChTrans1D2" presStyleIdx="0" presStyleCnt="7"/>
      <dgm:spPr/>
    </dgm:pt>
    <dgm:pt modelId="{B99A21CA-97B1-41F5-9AD6-A84C494D239A}" type="pres">
      <dgm:prSet presAssocID="{5708C02A-A19B-4339-9B4B-370DEA7E5CDC}" presName="connTx" presStyleLbl="parChTrans1D2" presStyleIdx="0" presStyleCnt="7"/>
      <dgm:spPr/>
    </dgm:pt>
    <dgm:pt modelId="{2B88F654-625A-4A1D-99D2-F995CDBC5C74}" type="pres">
      <dgm:prSet presAssocID="{9794F708-E31D-4501-B07E-AC05D2B2C005}" presName="node" presStyleLbl="node1" presStyleIdx="0" presStyleCnt="7">
        <dgm:presLayoutVars>
          <dgm:bulletEnabled val="1"/>
        </dgm:presLayoutVars>
      </dgm:prSet>
      <dgm:spPr/>
    </dgm:pt>
    <dgm:pt modelId="{2D1A3A90-F224-4B34-9A67-C79FB594A83A}" type="pres">
      <dgm:prSet presAssocID="{B66D125A-8D9D-4385-9103-DB810A6EAD56}" presName="Name9" presStyleLbl="parChTrans1D2" presStyleIdx="1" presStyleCnt="7"/>
      <dgm:spPr/>
    </dgm:pt>
    <dgm:pt modelId="{1342B80D-17CB-4EC0-AC58-5CC62F264F90}" type="pres">
      <dgm:prSet presAssocID="{B66D125A-8D9D-4385-9103-DB810A6EAD56}" presName="connTx" presStyleLbl="parChTrans1D2" presStyleIdx="1" presStyleCnt="7"/>
      <dgm:spPr/>
    </dgm:pt>
    <dgm:pt modelId="{444B11EF-6BEA-472B-AE45-A88EC871EE00}" type="pres">
      <dgm:prSet presAssocID="{A96E5A55-5207-4B68-ABD3-A8175679B9C8}" presName="node" presStyleLbl="node1" presStyleIdx="1" presStyleCnt="7">
        <dgm:presLayoutVars>
          <dgm:bulletEnabled val="1"/>
        </dgm:presLayoutVars>
      </dgm:prSet>
      <dgm:spPr/>
    </dgm:pt>
    <dgm:pt modelId="{97AAB7BB-3F9A-42DD-BC0E-9848CA979F4F}" type="pres">
      <dgm:prSet presAssocID="{498CAA05-AD01-4E13-8A71-05AB599F8E07}" presName="Name9" presStyleLbl="parChTrans1D2" presStyleIdx="2" presStyleCnt="7"/>
      <dgm:spPr/>
    </dgm:pt>
    <dgm:pt modelId="{BF6A71BD-6964-4C19-8A39-A74094C08036}" type="pres">
      <dgm:prSet presAssocID="{498CAA05-AD01-4E13-8A71-05AB599F8E07}" presName="connTx" presStyleLbl="parChTrans1D2" presStyleIdx="2" presStyleCnt="7"/>
      <dgm:spPr/>
    </dgm:pt>
    <dgm:pt modelId="{31303EFD-7A29-4D35-B539-0C1A55D39577}" type="pres">
      <dgm:prSet presAssocID="{C551A86C-66FC-4554-BE97-15C890A4F604}" presName="node" presStyleLbl="node1" presStyleIdx="2" presStyleCnt="7">
        <dgm:presLayoutVars>
          <dgm:bulletEnabled val="1"/>
        </dgm:presLayoutVars>
      </dgm:prSet>
      <dgm:spPr/>
    </dgm:pt>
    <dgm:pt modelId="{FED94DBA-4918-41F4-9435-EE9703D4FEF9}" type="pres">
      <dgm:prSet presAssocID="{39D5639B-8C4A-460A-9BE5-05843379F2E3}" presName="Name9" presStyleLbl="parChTrans1D2" presStyleIdx="3" presStyleCnt="7"/>
      <dgm:spPr/>
    </dgm:pt>
    <dgm:pt modelId="{7D53A7FD-4E7A-402E-89EF-0A26631586A7}" type="pres">
      <dgm:prSet presAssocID="{39D5639B-8C4A-460A-9BE5-05843379F2E3}" presName="connTx" presStyleLbl="parChTrans1D2" presStyleIdx="3" presStyleCnt="7"/>
      <dgm:spPr/>
    </dgm:pt>
    <dgm:pt modelId="{7D29EAD8-82F7-4172-AC2E-6F4EE973C1BF}" type="pres">
      <dgm:prSet presAssocID="{CBFE4822-C714-4987-BC87-1003426B86A2}" presName="node" presStyleLbl="node1" presStyleIdx="3" presStyleCnt="7">
        <dgm:presLayoutVars>
          <dgm:bulletEnabled val="1"/>
        </dgm:presLayoutVars>
      </dgm:prSet>
      <dgm:spPr/>
    </dgm:pt>
    <dgm:pt modelId="{AB8B1B65-8263-4C63-8004-6D508E7327D5}" type="pres">
      <dgm:prSet presAssocID="{44538E03-9585-4308-B389-128C94D43D6C}" presName="Name9" presStyleLbl="parChTrans1D2" presStyleIdx="4" presStyleCnt="7"/>
      <dgm:spPr/>
    </dgm:pt>
    <dgm:pt modelId="{C6151875-ECEF-4B65-9BB7-D02365C434B2}" type="pres">
      <dgm:prSet presAssocID="{44538E03-9585-4308-B389-128C94D43D6C}" presName="connTx" presStyleLbl="parChTrans1D2" presStyleIdx="4" presStyleCnt="7"/>
      <dgm:spPr/>
    </dgm:pt>
    <dgm:pt modelId="{CC822D3F-E12E-4055-AAB0-93F1B73B65C5}" type="pres">
      <dgm:prSet presAssocID="{2327CCAE-EFD2-427A-B51E-E5AD36378FFC}" presName="node" presStyleLbl="node1" presStyleIdx="4" presStyleCnt="7" custRadScaleRad="102011" custRadScaleInc="-22961">
        <dgm:presLayoutVars>
          <dgm:bulletEnabled val="1"/>
        </dgm:presLayoutVars>
      </dgm:prSet>
      <dgm:spPr/>
    </dgm:pt>
    <dgm:pt modelId="{D118F382-7FFE-442F-9B32-39B96BA3F64F}" type="pres">
      <dgm:prSet presAssocID="{375425E2-57F9-4B88-A323-A620148116A9}" presName="Name9" presStyleLbl="parChTrans1D2" presStyleIdx="5" presStyleCnt="7"/>
      <dgm:spPr/>
    </dgm:pt>
    <dgm:pt modelId="{EB1D58B1-A2DC-4B79-A35B-4AC8721DD2E5}" type="pres">
      <dgm:prSet presAssocID="{375425E2-57F9-4B88-A323-A620148116A9}" presName="connTx" presStyleLbl="parChTrans1D2" presStyleIdx="5" presStyleCnt="7"/>
      <dgm:spPr/>
    </dgm:pt>
    <dgm:pt modelId="{B3A214E1-E4BC-4707-9726-9D8679F8256F}" type="pres">
      <dgm:prSet presAssocID="{9180CC00-B322-4C55-A70C-F5C06DA5C3E3}" presName="node" presStyleLbl="node1" presStyleIdx="5" presStyleCnt="7" custRadScaleRad="104226" custRadScaleInc="-50104">
        <dgm:presLayoutVars>
          <dgm:bulletEnabled val="1"/>
        </dgm:presLayoutVars>
      </dgm:prSet>
      <dgm:spPr/>
    </dgm:pt>
    <dgm:pt modelId="{23B54F12-69FC-43CE-84E9-0CB8CB83A119}" type="pres">
      <dgm:prSet presAssocID="{CCFA3786-F933-479C-83F7-667BE84A7F17}" presName="Name9" presStyleLbl="parChTrans1D2" presStyleIdx="6" presStyleCnt="7"/>
      <dgm:spPr/>
    </dgm:pt>
    <dgm:pt modelId="{9D1F707E-B868-4D5C-B012-32D884DBA50F}" type="pres">
      <dgm:prSet presAssocID="{CCFA3786-F933-479C-83F7-667BE84A7F17}" presName="connTx" presStyleLbl="parChTrans1D2" presStyleIdx="6" presStyleCnt="7"/>
      <dgm:spPr/>
    </dgm:pt>
    <dgm:pt modelId="{0F141A99-CADF-43CE-981D-75D846D45632}" type="pres">
      <dgm:prSet presAssocID="{A392F392-00CB-4141-BEBA-2855385C2288}" presName="node" presStyleLbl="node1" presStyleIdx="6" presStyleCnt="7" custRadScaleRad="110447" custRadScaleInc="36309">
        <dgm:presLayoutVars>
          <dgm:bulletEnabled val="1"/>
        </dgm:presLayoutVars>
      </dgm:prSet>
      <dgm:spPr/>
    </dgm:pt>
  </dgm:ptLst>
  <dgm:cxnLst>
    <dgm:cxn modelId="{FA4F5F00-7A24-4296-B230-3D0DC89361FC}" type="presOf" srcId="{1C739E7F-83D0-4A0B-9934-D00314503EC1}" destId="{AC261729-4607-423F-83E6-C945DE094CA2}" srcOrd="0" destOrd="0" presId="urn:microsoft.com/office/officeart/2005/8/layout/radial1"/>
    <dgm:cxn modelId="{3C3E3104-3EC6-415F-83A9-87806E4169D4}" type="presOf" srcId="{CCFA3786-F933-479C-83F7-667BE84A7F17}" destId="{9D1F707E-B868-4D5C-B012-32D884DBA50F}" srcOrd="1" destOrd="0" presId="urn:microsoft.com/office/officeart/2005/8/layout/radial1"/>
    <dgm:cxn modelId="{161F1C08-58C5-447E-B80F-DA609D694D95}" srcId="{1C739E7F-83D0-4A0B-9934-D00314503EC1}" destId="{A392F392-00CB-4141-BEBA-2855385C2288}" srcOrd="6" destOrd="0" parTransId="{CCFA3786-F933-479C-83F7-667BE84A7F17}" sibTransId="{7153048F-B68E-420B-AD27-D69307C72DDC}"/>
    <dgm:cxn modelId="{59B2420A-1C5B-426B-97F2-ED408AE20B6D}" srcId="{1C739E7F-83D0-4A0B-9934-D00314503EC1}" destId="{2327CCAE-EFD2-427A-B51E-E5AD36378FFC}" srcOrd="4" destOrd="0" parTransId="{44538E03-9585-4308-B389-128C94D43D6C}" sibTransId="{B7521A7C-1668-46CB-9460-8373B15DF225}"/>
    <dgm:cxn modelId="{54F0B00A-65D3-45C2-BA0C-0389BEF4BFE7}" type="presOf" srcId="{A392F392-00CB-4141-BEBA-2855385C2288}" destId="{0F141A99-CADF-43CE-981D-75D846D45632}" srcOrd="0" destOrd="0" presId="urn:microsoft.com/office/officeart/2005/8/layout/radial1"/>
    <dgm:cxn modelId="{0DBAD40B-7236-4635-A687-2BF44DCD0004}" type="presOf" srcId="{5708C02A-A19B-4339-9B4B-370DEA7E5CDC}" destId="{A0F42E98-FE70-4062-AD7B-32CC0A4B7989}" srcOrd="0" destOrd="0" presId="urn:microsoft.com/office/officeart/2005/8/layout/radial1"/>
    <dgm:cxn modelId="{17AF450E-EED9-4942-991D-12F0BC5B28E8}" type="presOf" srcId="{A96E5A55-5207-4B68-ABD3-A8175679B9C8}" destId="{444B11EF-6BEA-472B-AE45-A88EC871EE00}" srcOrd="0" destOrd="0" presId="urn:microsoft.com/office/officeart/2005/8/layout/radial1"/>
    <dgm:cxn modelId="{751F4214-BBD3-4985-A190-A3B915DD8139}" type="presOf" srcId="{CBFE4822-C714-4987-BC87-1003426B86A2}" destId="{7D29EAD8-82F7-4172-AC2E-6F4EE973C1BF}" srcOrd="0" destOrd="0" presId="urn:microsoft.com/office/officeart/2005/8/layout/radial1"/>
    <dgm:cxn modelId="{A3DB5C29-73E8-4E6A-98E9-FFC9C7DB526F}" type="presOf" srcId="{44538E03-9585-4308-B389-128C94D43D6C}" destId="{C6151875-ECEF-4B65-9BB7-D02365C434B2}" srcOrd="1" destOrd="0" presId="urn:microsoft.com/office/officeart/2005/8/layout/radial1"/>
    <dgm:cxn modelId="{E760E82B-407A-467F-A1DE-4F423CF37100}" srcId="{3C6001A7-EA27-448D-837C-EF7D221FC60A}" destId="{1C739E7F-83D0-4A0B-9934-D00314503EC1}" srcOrd="0" destOrd="0" parTransId="{01C627C9-AE0A-445F-9761-6FA53254ABD6}" sibTransId="{98C82E14-CEAF-4E6A-9757-E9726812C3F9}"/>
    <dgm:cxn modelId="{16B58C3B-DF9A-49B9-AE93-8B60F9737361}" type="presOf" srcId="{375425E2-57F9-4B88-A323-A620148116A9}" destId="{D118F382-7FFE-442F-9B32-39B96BA3F64F}" srcOrd="0" destOrd="0" presId="urn:microsoft.com/office/officeart/2005/8/layout/radial1"/>
    <dgm:cxn modelId="{E99B4F5E-0D7C-47A1-9147-2231D12E5351}" type="presOf" srcId="{498CAA05-AD01-4E13-8A71-05AB599F8E07}" destId="{97AAB7BB-3F9A-42DD-BC0E-9848CA979F4F}" srcOrd="0" destOrd="0" presId="urn:microsoft.com/office/officeart/2005/8/layout/radial1"/>
    <dgm:cxn modelId="{A90C1D67-7D59-43BA-A2E7-A61ADD18CD6E}" type="presOf" srcId="{9794F708-E31D-4501-B07E-AC05D2B2C005}" destId="{2B88F654-625A-4A1D-99D2-F995CDBC5C74}" srcOrd="0" destOrd="0" presId="urn:microsoft.com/office/officeart/2005/8/layout/radial1"/>
    <dgm:cxn modelId="{016C266C-12A1-4D6E-A4A5-E535C78F1EC0}" srcId="{1C739E7F-83D0-4A0B-9934-D00314503EC1}" destId="{CBFE4822-C714-4987-BC87-1003426B86A2}" srcOrd="3" destOrd="0" parTransId="{39D5639B-8C4A-460A-9BE5-05843379F2E3}" sibTransId="{7E0C7AA8-2607-4F87-82DA-84ED6EED174F}"/>
    <dgm:cxn modelId="{459A5C4F-299E-4C39-BA9A-D625C45274DA}" type="presOf" srcId="{5708C02A-A19B-4339-9B4B-370DEA7E5CDC}" destId="{B99A21CA-97B1-41F5-9AD6-A84C494D239A}" srcOrd="1" destOrd="0" presId="urn:microsoft.com/office/officeart/2005/8/layout/radial1"/>
    <dgm:cxn modelId="{94C2E454-D1F0-42EB-9EF0-DFACC5ED0FBE}" type="presOf" srcId="{44538E03-9585-4308-B389-128C94D43D6C}" destId="{AB8B1B65-8263-4C63-8004-6D508E7327D5}" srcOrd="0" destOrd="0" presId="urn:microsoft.com/office/officeart/2005/8/layout/radial1"/>
    <dgm:cxn modelId="{3CAA8076-869F-484C-8106-C9273C9D8137}" srcId="{1C739E7F-83D0-4A0B-9934-D00314503EC1}" destId="{A96E5A55-5207-4B68-ABD3-A8175679B9C8}" srcOrd="1" destOrd="0" parTransId="{B66D125A-8D9D-4385-9103-DB810A6EAD56}" sibTransId="{1BD9A2A6-C353-49B3-9559-DB7CA9A165B7}"/>
    <dgm:cxn modelId="{FBF70E77-607A-4E87-B63B-7B1ED93C7F59}" type="presOf" srcId="{B66D125A-8D9D-4385-9103-DB810A6EAD56}" destId="{1342B80D-17CB-4EC0-AC58-5CC62F264F90}" srcOrd="1" destOrd="0" presId="urn:microsoft.com/office/officeart/2005/8/layout/radial1"/>
    <dgm:cxn modelId="{F7B73F7C-4FED-4AE5-A069-71503BCD10E0}" srcId="{1C739E7F-83D0-4A0B-9934-D00314503EC1}" destId="{C551A86C-66FC-4554-BE97-15C890A4F604}" srcOrd="2" destOrd="0" parTransId="{498CAA05-AD01-4E13-8A71-05AB599F8E07}" sibTransId="{45A057C0-4C3F-45DB-8F3B-437CF0CBEECF}"/>
    <dgm:cxn modelId="{85D91F87-E3B3-47F0-93FB-AA6061D91391}" srcId="{1C739E7F-83D0-4A0B-9934-D00314503EC1}" destId="{9794F708-E31D-4501-B07E-AC05D2B2C005}" srcOrd="0" destOrd="0" parTransId="{5708C02A-A19B-4339-9B4B-370DEA7E5CDC}" sibTransId="{7DC5D4F8-2538-49BB-803E-804123E688A6}"/>
    <dgm:cxn modelId="{C1C4B9A3-3792-4496-A103-63A3E2381A14}" type="presOf" srcId="{9180CC00-B322-4C55-A70C-F5C06DA5C3E3}" destId="{B3A214E1-E4BC-4707-9726-9D8679F8256F}" srcOrd="0" destOrd="0" presId="urn:microsoft.com/office/officeart/2005/8/layout/radial1"/>
    <dgm:cxn modelId="{CC527ABB-A34C-496E-B715-C67911DD9B0F}" type="presOf" srcId="{3C6001A7-EA27-448D-837C-EF7D221FC60A}" destId="{DD1C3B01-334F-4ED9-90EE-986D35B7B399}" srcOrd="0" destOrd="0" presId="urn:microsoft.com/office/officeart/2005/8/layout/radial1"/>
    <dgm:cxn modelId="{3FBF71BE-3E38-4CC5-8F88-AD21584278F0}" type="presOf" srcId="{CCFA3786-F933-479C-83F7-667BE84A7F17}" destId="{23B54F12-69FC-43CE-84E9-0CB8CB83A119}" srcOrd="0" destOrd="0" presId="urn:microsoft.com/office/officeart/2005/8/layout/radial1"/>
    <dgm:cxn modelId="{F4157ECF-B260-40C6-B786-795C9F0BA096}" type="presOf" srcId="{498CAA05-AD01-4E13-8A71-05AB599F8E07}" destId="{BF6A71BD-6964-4C19-8A39-A74094C08036}" srcOrd="1" destOrd="0" presId="urn:microsoft.com/office/officeart/2005/8/layout/radial1"/>
    <dgm:cxn modelId="{87353AD1-AFDE-4552-8B6B-6D827069A598}" type="presOf" srcId="{B66D125A-8D9D-4385-9103-DB810A6EAD56}" destId="{2D1A3A90-F224-4B34-9A67-C79FB594A83A}" srcOrd="0" destOrd="0" presId="urn:microsoft.com/office/officeart/2005/8/layout/radial1"/>
    <dgm:cxn modelId="{EAFA1BDD-3B07-4635-8095-790594365513}" type="presOf" srcId="{39D5639B-8C4A-460A-9BE5-05843379F2E3}" destId="{7D53A7FD-4E7A-402E-89EF-0A26631586A7}" srcOrd="1" destOrd="0" presId="urn:microsoft.com/office/officeart/2005/8/layout/radial1"/>
    <dgm:cxn modelId="{4E79C4EF-C6F8-4149-B0A7-FE8D5D10E142}" type="presOf" srcId="{39D5639B-8C4A-460A-9BE5-05843379F2E3}" destId="{FED94DBA-4918-41F4-9435-EE9703D4FEF9}" srcOrd="0" destOrd="0" presId="urn:microsoft.com/office/officeart/2005/8/layout/radial1"/>
    <dgm:cxn modelId="{275F36F3-BB9B-4EC2-A093-318D27FC6BCF}" type="presOf" srcId="{2327CCAE-EFD2-427A-B51E-E5AD36378FFC}" destId="{CC822D3F-E12E-4055-AAB0-93F1B73B65C5}" srcOrd="0" destOrd="0" presId="urn:microsoft.com/office/officeart/2005/8/layout/radial1"/>
    <dgm:cxn modelId="{C98A94F4-EEE3-47EB-8E62-A29F60A9844E}" type="presOf" srcId="{375425E2-57F9-4B88-A323-A620148116A9}" destId="{EB1D58B1-A2DC-4B79-A35B-4AC8721DD2E5}" srcOrd="1" destOrd="0" presId="urn:microsoft.com/office/officeart/2005/8/layout/radial1"/>
    <dgm:cxn modelId="{60BE90F7-F928-40AD-A9EA-3E5FBD99911F}" type="presOf" srcId="{C551A86C-66FC-4554-BE97-15C890A4F604}" destId="{31303EFD-7A29-4D35-B539-0C1A55D39577}" srcOrd="0" destOrd="0" presId="urn:microsoft.com/office/officeart/2005/8/layout/radial1"/>
    <dgm:cxn modelId="{40C68CFB-C19D-446B-836B-3E3C2C2BD23C}" srcId="{1C739E7F-83D0-4A0B-9934-D00314503EC1}" destId="{9180CC00-B322-4C55-A70C-F5C06DA5C3E3}" srcOrd="5" destOrd="0" parTransId="{375425E2-57F9-4B88-A323-A620148116A9}" sibTransId="{B41FAC2F-4DCB-43C0-9B98-E4E851F215B9}"/>
    <dgm:cxn modelId="{FF84A779-388B-4BC3-B40B-1F53C6264B21}" type="presParOf" srcId="{DD1C3B01-334F-4ED9-90EE-986D35B7B399}" destId="{AC261729-4607-423F-83E6-C945DE094CA2}" srcOrd="0" destOrd="0" presId="urn:microsoft.com/office/officeart/2005/8/layout/radial1"/>
    <dgm:cxn modelId="{7F2E47F3-3632-454A-A59E-0D0BF366AA79}" type="presParOf" srcId="{DD1C3B01-334F-4ED9-90EE-986D35B7B399}" destId="{A0F42E98-FE70-4062-AD7B-32CC0A4B7989}" srcOrd="1" destOrd="0" presId="urn:microsoft.com/office/officeart/2005/8/layout/radial1"/>
    <dgm:cxn modelId="{612267F0-9B6B-404C-B7AC-DE7FCD8BA02B}" type="presParOf" srcId="{A0F42E98-FE70-4062-AD7B-32CC0A4B7989}" destId="{B99A21CA-97B1-41F5-9AD6-A84C494D239A}" srcOrd="0" destOrd="0" presId="urn:microsoft.com/office/officeart/2005/8/layout/radial1"/>
    <dgm:cxn modelId="{5AEF22EE-EED1-4D61-A503-E0695AFF3453}" type="presParOf" srcId="{DD1C3B01-334F-4ED9-90EE-986D35B7B399}" destId="{2B88F654-625A-4A1D-99D2-F995CDBC5C74}" srcOrd="2" destOrd="0" presId="urn:microsoft.com/office/officeart/2005/8/layout/radial1"/>
    <dgm:cxn modelId="{C6BCB49C-2E83-4669-BF73-855979826DE2}" type="presParOf" srcId="{DD1C3B01-334F-4ED9-90EE-986D35B7B399}" destId="{2D1A3A90-F224-4B34-9A67-C79FB594A83A}" srcOrd="3" destOrd="0" presId="urn:microsoft.com/office/officeart/2005/8/layout/radial1"/>
    <dgm:cxn modelId="{82A5B8BD-9A73-4BBB-9817-2FC212B7FAAF}" type="presParOf" srcId="{2D1A3A90-F224-4B34-9A67-C79FB594A83A}" destId="{1342B80D-17CB-4EC0-AC58-5CC62F264F90}" srcOrd="0" destOrd="0" presId="urn:microsoft.com/office/officeart/2005/8/layout/radial1"/>
    <dgm:cxn modelId="{66F3FB67-885B-48E6-9E9D-E27DF7D6C32C}" type="presParOf" srcId="{DD1C3B01-334F-4ED9-90EE-986D35B7B399}" destId="{444B11EF-6BEA-472B-AE45-A88EC871EE00}" srcOrd="4" destOrd="0" presId="urn:microsoft.com/office/officeart/2005/8/layout/radial1"/>
    <dgm:cxn modelId="{418111D0-DA90-4086-865A-D79D8BC65C7B}" type="presParOf" srcId="{DD1C3B01-334F-4ED9-90EE-986D35B7B399}" destId="{97AAB7BB-3F9A-42DD-BC0E-9848CA979F4F}" srcOrd="5" destOrd="0" presId="urn:microsoft.com/office/officeart/2005/8/layout/radial1"/>
    <dgm:cxn modelId="{77352288-4D29-4D7E-8989-812B1BDBCAF8}" type="presParOf" srcId="{97AAB7BB-3F9A-42DD-BC0E-9848CA979F4F}" destId="{BF6A71BD-6964-4C19-8A39-A74094C08036}" srcOrd="0" destOrd="0" presId="urn:microsoft.com/office/officeart/2005/8/layout/radial1"/>
    <dgm:cxn modelId="{A713494D-CA0B-4D6F-B14F-20A4139A4D60}" type="presParOf" srcId="{DD1C3B01-334F-4ED9-90EE-986D35B7B399}" destId="{31303EFD-7A29-4D35-B539-0C1A55D39577}" srcOrd="6" destOrd="0" presId="urn:microsoft.com/office/officeart/2005/8/layout/radial1"/>
    <dgm:cxn modelId="{D1249466-9F60-4121-848C-B747B930EAB0}" type="presParOf" srcId="{DD1C3B01-334F-4ED9-90EE-986D35B7B399}" destId="{FED94DBA-4918-41F4-9435-EE9703D4FEF9}" srcOrd="7" destOrd="0" presId="urn:microsoft.com/office/officeart/2005/8/layout/radial1"/>
    <dgm:cxn modelId="{2A1027C5-68EF-4DB2-9DF4-5DA2097137E4}" type="presParOf" srcId="{FED94DBA-4918-41F4-9435-EE9703D4FEF9}" destId="{7D53A7FD-4E7A-402E-89EF-0A26631586A7}" srcOrd="0" destOrd="0" presId="urn:microsoft.com/office/officeart/2005/8/layout/radial1"/>
    <dgm:cxn modelId="{9258740B-E547-4879-B5A3-FBFA31A2F514}" type="presParOf" srcId="{DD1C3B01-334F-4ED9-90EE-986D35B7B399}" destId="{7D29EAD8-82F7-4172-AC2E-6F4EE973C1BF}" srcOrd="8" destOrd="0" presId="urn:microsoft.com/office/officeart/2005/8/layout/radial1"/>
    <dgm:cxn modelId="{1FF3849B-EF56-4131-9CB0-70F60D8B6A91}" type="presParOf" srcId="{DD1C3B01-334F-4ED9-90EE-986D35B7B399}" destId="{AB8B1B65-8263-4C63-8004-6D508E7327D5}" srcOrd="9" destOrd="0" presId="urn:microsoft.com/office/officeart/2005/8/layout/radial1"/>
    <dgm:cxn modelId="{58B46ACD-5FB1-431F-8187-F17F9948D051}" type="presParOf" srcId="{AB8B1B65-8263-4C63-8004-6D508E7327D5}" destId="{C6151875-ECEF-4B65-9BB7-D02365C434B2}" srcOrd="0" destOrd="0" presId="urn:microsoft.com/office/officeart/2005/8/layout/radial1"/>
    <dgm:cxn modelId="{A28C2107-FC7F-42D9-AF75-53808C062D6A}" type="presParOf" srcId="{DD1C3B01-334F-4ED9-90EE-986D35B7B399}" destId="{CC822D3F-E12E-4055-AAB0-93F1B73B65C5}" srcOrd="10" destOrd="0" presId="urn:microsoft.com/office/officeart/2005/8/layout/radial1"/>
    <dgm:cxn modelId="{2D165E6C-EE44-43DA-9080-BBEB33FB84ED}" type="presParOf" srcId="{DD1C3B01-334F-4ED9-90EE-986D35B7B399}" destId="{D118F382-7FFE-442F-9B32-39B96BA3F64F}" srcOrd="11" destOrd="0" presId="urn:microsoft.com/office/officeart/2005/8/layout/radial1"/>
    <dgm:cxn modelId="{63CFBB42-175F-4406-8EC0-311FC3C9AD56}" type="presParOf" srcId="{D118F382-7FFE-442F-9B32-39B96BA3F64F}" destId="{EB1D58B1-A2DC-4B79-A35B-4AC8721DD2E5}" srcOrd="0" destOrd="0" presId="urn:microsoft.com/office/officeart/2005/8/layout/radial1"/>
    <dgm:cxn modelId="{B55DBBB9-D47E-40A8-A415-02C815BDB089}" type="presParOf" srcId="{DD1C3B01-334F-4ED9-90EE-986D35B7B399}" destId="{B3A214E1-E4BC-4707-9726-9D8679F8256F}" srcOrd="12" destOrd="0" presId="urn:microsoft.com/office/officeart/2005/8/layout/radial1"/>
    <dgm:cxn modelId="{CE0130BA-E0FC-4C95-9D8D-D76C30C8F233}" type="presParOf" srcId="{DD1C3B01-334F-4ED9-90EE-986D35B7B399}" destId="{23B54F12-69FC-43CE-84E9-0CB8CB83A119}" srcOrd="13" destOrd="0" presId="urn:microsoft.com/office/officeart/2005/8/layout/radial1"/>
    <dgm:cxn modelId="{88D2ADDE-16E1-4C12-B5B1-98F038085FB0}" type="presParOf" srcId="{23B54F12-69FC-43CE-84E9-0CB8CB83A119}" destId="{9D1F707E-B868-4D5C-B012-32D884DBA50F}" srcOrd="0" destOrd="0" presId="urn:microsoft.com/office/officeart/2005/8/layout/radial1"/>
    <dgm:cxn modelId="{9EE7D105-91DD-477E-AE24-4108934B07FF}" type="presParOf" srcId="{DD1C3B01-334F-4ED9-90EE-986D35B7B399}" destId="{0F141A99-CADF-43CE-981D-75D846D45632}" srcOrd="14" destOrd="0" presId="urn:microsoft.com/office/officeart/2005/8/layout/radial1"/>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CA30A7-6C6B-4194-B1AC-1E0051AA2EB5}" type="doc">
      <dgm:prSet loTypeId="urn:microsoft.com/office/officeart/2005/8/layout/chart3" loCatId="cycle" qsTypeId="urn:microsoft.com/office/officeart/2005/8/quickstyle/simple1" qsCatId="simple" csTypeId="urn:microsoft.com/office/officeart/2005/8/colors/accent1_1" csCatId="accent1" phldr="1"/>
      <dgm:spPr/>
    </dgm:pt>
    <dgm:pt modelId="{590BACE6-392E-4F75-9F3B-D069275F4187}">
      <dgm:prSet phldrT="[Text]"/>
      <dgm:spPr>
        <a:solidFill>
          <a:srgbClr val="FFFFFF">
            <a:alpha val="78039"/>
          </a:srgbClr>
        </a:solidFill>
        <a:ln>
          <a:solidFill>
            <a:schemeClr val="accent1"/>
          </a:solidFill>
        </a:ln>
      </dgm:spPr>
      <dgm:t>
        <a:bodyPr/>
        <a:lstStyle/>
        <a:p>
          <a:r>
            <a:rPr lang="nl-NL"/>
            <a:t>Gemeente</a:t>
          </a:r>
        </a:p>
      </dgm:t>
    </dgm:pt>
    <dgm:pt modelId="{A859C11E-706E-4713-9F17-E77719C4B9D7}" type="parTrans" cxnId="{832E0725-5D2E-49BC-B5DA-92393F9EE356}">
      <dgm:prSet/>
      <dgm:spPr/>
      <dgm:t>
        <a:bodyPr/>
        <a:lstStyle/>
        <a:p>
          <a:endParaRPr lang="nl-NL"/>
        </a:p>
      </dgm:t>
    </dgm:pt>
    <dgm:pt modelId="{1505501A-88D6-4D76-BC65-95F3A71C8E2C}" type="sibTrans" cxnId="{832E0725-5D2E-49BC-B5DA-92393F9EE356}">
      <dgm:prSet/>
      <dgm:spPr/>
      <dgm:t>
        <a:bodyPr/>
        <a:lstStyle/>
        <a:p>
          <a:endParaRPr lang="nl-NL"/>
        </a:p>
      </dgm:t>
    </dgm:pt>
    <dgm:pt modelId="{CBD7A76F-0E81-4B4E-85CB-C96083010EAF}">
      <dgm:prSet phldrT="[Text]"/>
      <dgm:spPr>
        <a:solidFill>
          <a:srgbClr val="FFFFFF">
            <a:alpha val="78039"/>
          </a:srgbClr>
        </a:solidFill>
        <a:ln>
          <a:solidFill>
            <a:schemeClr val="accent1"/>
          </a:solidFill>
        </a:ln>
      </dgm:spPr>
      <dgm:t>
        <a:bodyPr/>
        <a:lstStyle/>
        <a:p>
          <a:r>
            <a:rPr lang="nl-NL"/>
            <a:t>Werkenden</a:t>
          </a:r>
        </a:p>
      </dgm:t>
    </dgm:pt>
    <dgm:pt modelId="{39AE4BD2-1D61-4E26-BF03-23D90A12955C}" type="parTrans" cxnId="{38A930F4-0FC3-4AC3-BBE2-FA5A22633187}">
      <dgm:prSet/>
      <dgm:spPr/>
      <dgm:t>
        <a:bodyPr/>
        <a:lstStyle/>
        <a:p>
          <a:endParaRPr lang="nl-NL"/>
        </a:p>
      </dgm:t>
    </dgm:pt>
    <dgm:pt modelId="{E4064B05-B85E-4FCC-96C5-858D851F3A05}" type="sibTrans" cxnId="{38A930F4-0FC3-4AC3-BBE2-FA5A22633187}">
      <dgm:prSet/>
      <dgm:spPr/>
      <dgm:t>
        <a:bodyPr/>
        <a:lstStyle/>
        <a:p>
          <a:endParaRPr lang="nl-NL"/>
        </a:p>
      </dgm:t>
    </dgm:pt>
    <dgm:pt modelId="{EDCBE505-BB7C-48DF-9DCE-02E8E4DC735B}">
      <dgm:prSet phldrT="[Text]"/>
      <dgm:spPr>
        <a:solidFill>
          <a:srgbClr val="FFFFFF">
            <a:alpha val="78039"/>
          </a:srgbClr>
        </a:solidFill>
      </dgm:spPr>
      <dgm:t>
        <a:bodyPr/>
        <a:lstStyle/>
        <a:p>
          <a:r>
            <a:rPr lang="nl-NL"/>
            <a:t>Werkzoekenden</a:t>
          </a:r>
        </a:p>
      </dgm:t>
    </dgm:pt>
    <dgm:pt modelId="{3F057C01-366E-4BD7-BFC6-AECA3B82757E}" type="parTrans" cxnId="{B20588A8-8F63-4692-817E-E097D783733C}">
      <dgm:prSet/>
      <dgm:spPr/>
      <dgm:t>
        <a:bodyPr/>
        <a:lstStyle/>
        <a:p>
          <a:endParaRPr lang="nl-NL"/>
        </a:p>
      </dgm:t>
    </dgm:pt>
    <dgm:pt modelId="{A7745F2F-6BE5-47A9-8B57-80DFBDC77AF2}" type="sibTrans" cxnId="{B20588A8-8F63-4692-817E-E097D783733C}">
      <dgm:prSet/>
      <dgm:spPr/>
      <dgm:t>
        <a:bodyPr/>
        <a:lstStyle/>
        <a:p>
          <a:endParaRPr lang="nl-NL"/>
        </a:p>
      </dgm:t>
    </dgm:pt>
    <dgm:pt modelId="{9B7CA3B9-40A9-4C0D-B06D-8700ED19B879}">
      <dgm:prSet phldrT="[Text]"/>
      <dgm:spPr>
        <a:solidFill>
          <a:schemeClr val="bg1">
            <a:alpha val="78039"/>
          </a:schemeClr>
        </a:solidFill>
      </dgm:spPr>
      <dgm:t>
        <a:bodyPr/>
        <a:lstStyle/>
        <a:p>
          <a:r>
            <a:rPr lang="nl-NL"/>
            <a:t>Onderwijs</a:t>
          </a:r>
        </a:p>
      </dgm:t>
    </dgm:pt>
    <dgm:pt modelId="{E8049AB0-6C82-4589-92FD-23A4C0BFF640}" type="parTrans" cxnId="{213E9A17-5ADF-4023-A8D7-C9AAD1AC1E33}">
      <dgm:prSet/>
      <dgm:spPr/>
      <dgm:t>
        <a:bodyPr/>
        <a:lstStyle/>
        <a:p>
          <a:endParaRPr lang="nl-NL"/>
        </a:p>
      </dgm:t>
    </dgm:pt>
    <dgm:pt modelId="{DAB0748B-6D52-4AD0-B8F7-DDDEEA6A6929}" type="sibTrans" cxnId="{213E9A17-5ADF-4023-A8D7-C9AAD1AC1E33}">
      <dgm:prSet/>
      <dgm:spPr/>
      <dgm:t>
        <a:bodyPr/>
        <a:lstStyle/>
        <a:p>
          <a:endParaRPr lang="nl-NL"/>
        </a:p>
      </dgm:t>
    </dgm:pt>
    <dgm:pt modelId="{2A929025-8890-46D1-B373-46683F954411}">
      <dgm:prSet phldrT="[Text]"/>
      <dgm:spPr>
        <a:solidFill>
          <a:srgbClr val="FFFFFF">
            <a:alpha val="78039"/>
          </a:srgbClr>
        </a:solidFill>
      </dgm:spPr>
      <dgm:t>
        <a:bodyPr/>
        <a:lstStyle/>
        <a:p>
          <a:r>
            <a:rPr lang="nl-NL"/>
            <a:t>Maatschappelijke organisaties</a:t>
          </a:r>
        </a:p>
      </dgm:t>
    </dgm:pt>
    <dgm:pt modelId="{2E0BA9C6-3374-43C9-912E-42147F54FFBF}" type="parTrans" cxnId="{0DE73E8F-D3F2-4B59-8CA4-B64FCF81BEA9}">
      <dgm:prSet/>
      <dgm:spPr/>
      <dgm:t>
        <a:bodyPr/>
        <a:lstStyle/>
        <a:p>
          <a:endParaRPr lang="nl-NL"/>
        </a:p>
      </dgm:t>
    </dgm:pt>
    <dgm:pt modelId="{6DE6F420-0695-4C26-A859-C7DD0867FC97}" type="sibTrans" cxnId="{0DE73E8F-D3F2-4B59-8CA4-B64FCF81BEA9}">
      <dgm:prSet/>
      <dgm:spPr/>
      <dgm:t>
        <a:bodyPr/>
        <a:lstStyle/>
        <a:p>
          <a:endParaRPr lang="nl-NL"/>
        </a:p>
      </dgm:t>
    </dgm:pt>
    <dgm:pt modelId="{A30C8B2F-F2F4-4C76-A55D-8EA9A34664F1}">
      <dgm:prSet phldrT="[Text]"/>
      <dgm:spPr>
        <a:solidFill>
          <a:srgbClr val="FFFFFF">
            <a:alpha val="78039"/>
          </a:srgbClr>
        </a:solidFill>
        <a:ln>
          <a:solidFill>
            <a:schemeClr val="accent1"/>
          </a:solidFill>
        </a:ln>
      </dgm:spPr>
      <dgm:t>
        <a:bodyPr/>
        <a:lstStyle/>
        <a:p>
          <a:r>
            <a:rPr lang="nl-NL"/>
            <a:t>Werkgevers</a:t>
          </a:r>
        </a:p>
      </dgm:t>
    </dgm:pt>
    <dgm:pt modelId="{4A829DBB-0B18-4453-8B7B-F6BDB1B4F6EA}" type="parTrans" cxnId="{CA40E961-DD69-4FB7-A830-C6638079876B}">
      <dgm:prSet/>
      <dgm:spPr/>
      <dgm:t>
        <a:bodyPr/>
        <a:lstStyle/>
        <a:p>
          <a:endParaRPr lang="nl-NL"/>
        </a:p>
      </dgm:t>
    </dgm:pt>
    <dgm:pt modelId="{37E6BDAE-951E-4114-8F93-E6D7C13EA20D}" type="sibTrans" cxnId="{CA40E961-DD69-4FB7-A830-C6638079876B}">
      <dgm:prSet/>
      <dgm:spPr/>
      <dgm:t>
        <a:bodyPr/>
        <a:lstStyle/>
        <a:p>
          <a:endParaRPr lang="nl-NL"/>
        </a:p>
      </dgm:t>
    </dgm:pt>
    <dgm:pt modelId="{15895F98-8295-4D68-A627-EBA1AB4ED54F}" type="pres">
      <dgm:prSet presAssocID="{DACA30A7-6C6B-4194-B1AC-1E0051AA2EB5}" presName="compositeShape" presStyleCnt="0">
        <dgm:presLayoutVars>
          <dgm:chMax val="7"/>
          <dgm:dir/>
          <dgm:resizeHandles val="exact"/>
        </dgm:presLayoutVars>
      </dgm:prSet>
      <dgm:spPr/>
    </dgm:pt>
    <dgm:pt modelId="{6BADB502-58B6-4836-9B5C-3BA1C7E87551}" type="pres">
      <dgm:prSet presAssocID="{DACA30A7-6C6B-4194-B1AC-1E0051AA2EB5}" presName="wedge1" presStyleLbl="node1" presStyleIdx="0" presStyleCnt="6"/>
      <dgm:spPr/>
    </dgm:pt>
    <dgm:pt modelId="{90683B45-4222-41A5-B69B-3000CA112871}" type="pres">
      <dgm:prSet presAssocID="{DACA30A7-6C6B-4194-B1AC-1E0051AA2EB5}" presName="wedge1Tx" presStyleLbl="node1" presStyleIdx="0" presStyleCnt="6">
        <dgm:presLayoutVars>
          <dgm:chMax val="0"/>
          <dgm:chPref val="0"/>
          <dgm:bulletEnabled val="1"/>
        </dgm:presLayoutVars>
      </dgm:prSet>
      <dgm:spPr/>
    </dgm:pt>
    <dgm:pt modelId="{10FE7B54-C8E6-497F-A964-FE59C8F63016}" type="pres">
      <dgm:prSet presAssocID="{DACA30A7-6C6B-4194-B1AC-1E0051AA2EB5}" presName="wedge2" presStyleLbl="node1" presStyleIdx="1" presStyleCnt="6" custLinFactNeighborX="6244" custLinFactNeighborY="-331"/>
      <dgm:spPr/>
    </dgm:pt>
    <dgm:pt modelId="{9EC603A4-CDCD-46C9-AFC3-3652F8707FB2}" type="pres">
      <dgm:prSet presAssocID="{DACA30A7-6C6B-4194-B1AC-1E0051AA2EB5}" presName="wedge2Tx" presStyleLbl="node1" presStyleIdx="1" presStyleCnt="6">
        <dgm:presLayoutVars>
          <dgm:chMax val="0"/>
          <dgm:chPref val="0"/>
          <dgm:bulletEnabled val="1"/>
        </dgm:presLayoutVars>
      </dgm:prSet>
      <dgm:spPr/>
    </dgm:pt>
    <dgm:pt modelId="{9BB9A280-61A8-459A-B76F-72D0F33ACB4F}" type="pres">
      <dgm:prSet presAssocID="{DACA30A7-6C6B-4194-B1AC-1E0051AA2EB5}" presName="wedge3" presStyleLbl="node1" presStyleIdx="2" presStyleCnt="6" custLinFactNeighborX="4308" custLinFactNeighborY="7372"/>
      <dgm:spPr/>
    </dgm:pt>
    <dgm:pt modelId="{151B7BB4-CBDC-4188-90AE-4579E8B20EAE}" type="pres">
      <dgm:prSet presAssocID="{DACA30A7-6C6B-4194-B1AC-1E0051AA2EB5}" presName="wedge3Tx" presStyleLbl="node1" presStyleIdx="2" presStyleCnt="6">
        <dgm:presLayoutVars>
          <dgm:chMax val="0"/>
          <dgm:chPref val="0"/>
          <dgm:bulletEnabled val="1"/>
        </dgm:presLayoutVars>
      </dgm:prSet>
      <dgm:spPr/>
    </dgm:pt>
    <dgm:pt modelId="{0BB190D5-E509-471C-94F0-C008E32CD1CE}" type="pres">
      <dgm:prSet presAssocID="{DACA30A7-6C6B-4194-B1AC-1E0051AA2EB5}" presName="wedge4" presStyleLbl="node1" presStyleIdx="3" presStyleCnt="6" custLinFactNeighborX="-5836" custLinFactNeighborY="6450"/>
      <dgm:spPr/>
    </dgm:pt>
    <dgm:pt modelId="{3C6D4430-7196-484B-B709-458B8B394C8E}" type="pres">
      <dgm:prSet presAssocID="{DACA30A7-6C6B-4194-B1AC-1E0051AA2EB5}" presName="wedge4Tx" presStyleLbl="node1" presStyleIdx="3" presStyleCnt="6">
        <dgm:presLayoutVars>
          <dgm:chMax val="0"/>
          <dgm:chPref val="0"/>
          <dgm:bulletEnabled val="1"/>
        </dgm:presLayoutVars>
      </dgm:prSet>
      <dgm:spPr/>
    </dgm:pt>
    <dgm:pt modelId="{82EEDF6D-C848-4006-BE99-D40EEABF93B8}" type="pres">
      <dgm:prSet presAssocID="{DACA30A7-6C6B-4194-B1AC-1E0051AA2EB5}" presName="wedge5" presStyleLbl="node1" presStyleIdx="4" presStyleCnt="6" custLinFactNeighborX="-9386" custLinFactNeighborY="921"/>
      <dgm:spPr/>
    </dgm:pt>
    <dgm:pt modelId="{A0E2A961-8AAD-4C1F-A003-805674B5AE56}" type="pres">
      <dgm:prSet presAssocID="{DACA30A7-6C6B-4194-B1AC-1E0051AA2EB5}" presName="wedge5Tx" presStyleLbl="node1" presStyleIdx="4" presStyleCnt="6">
        <dgm:presLayoutVars>
          <dgm:chMax val="0"/>
          <dgm:chPref val="0"/>
          <dgm:bulletEnabled val="1"/>
        </dgm:presLayoutVars>
      </dgm:prSet>
      <dgm:spPr/>
    </dgm:pt>
    <dgm:pt modelId="{26E2F6B0-0898-4162-9D9C-F51D849E6419}" type="pres">
      <dgm:prSet presAssocID="{DACA30A7-6C6B-4194-B1AC-1E0051AA2EB5}" presName="wedge6" presStyleLbl="node1" presStyleIdx="5" presStyleCnt="6" custLinFactNeighborX="-5529" custLinFactNeighborY="-4607"/>
      <dgm:spPr/>
    </dgm:pt>
    <dgm:pt modelId="{50B09537-B3C2-4D55-8236-ACB0838D2CEA}" type="pres">
      <dgm:prSet presAssocID="{DACA30A7-6C6B-4194-B1AC-1E0051AA2EB5}" presName="wedge6Tx" presStyleLbl="node1" presStyleIdx="5" presStyleCnt="6">
        <dgm:presLayoutVars>
          <dgm:chMax val="0"/>
          <dgm:chPref val="0"/>
          <dgm:bulletEnabled val="1"/>
        </dgm:presLayoutVars>
      </dgm:prSet>
      <dgm:spPr/>
    </dgm:pt>
  </dgm:ptLst>
  <dgm:cxnLst>
    <dgm:cxn modelId="{8A2EFB0A-B18C-4864-B9D9-36E76BE47910}" type="presOf" srcId="{A30C8B2F-F2F4-4C76-A55D-8EA9A34664F1}" destId="{26E2F6B0-0898-4162-9D9C-F51D849E6419}" srcOrd="0" destOrd="0" presId="urn:microsoft.com/office/officeart/2005/8/layout/chart3"/>
    <dgm:cxn modelId="{72DD3C12-EBCD-4B5E-99B9-EC06BA08F256}" type="presOf" srcId="{2A929025-8890-46D1-B373-46683F954411}" destId="{A0E2A961-8AAD-4C1F-A003-805674B5AE56}" srcOrd="1" destOrd="0" presId="urn:microsoft.com/office/officeart/2005/8/layout/chart3"/>
    <dgm:cxn modelId="{213E9A17-5ADF-4023-A8D7-C9AAD1AC1E33}" srcId="{DACA30A7-6C6B-4194-B1AC-1E0051AA2EB5}" destId="{9B7CA3B9-40A9-4C0D-B06D-8700ED19B879}" srcOrd="3" destOrd="0" parTransId="{E8049AB0-6C82-4589-92FD-23A4C0BFF640}" sibTransId="{DAB0748B-6D52-4AD0-B8F7-DDDEEA6A6929}"/>
    <dgm:cxn modelId="{832E0725-5D2E-49BC-B5DA-92393F9EE356}" srcId="{DACA30A7-6C6B-4194-B1AC-1E0051AA2EB5}" destId="{590BACE6-392E-4F75-9F3B-D069275F4187}" srcOrd="0" destOrd="0" parTransId="{A859C11E-706E-4713-9F17-E77719C4B9D7}" sibTransId="{1505501A-88D6-4D76-BC65-95F3A71C8E2C}"/>
    <dgm:cxn modelId="{DAA63734-0EA3-48D8-80F8-05682B73F226}" type="presOf" srcId="{590BACE6-392E-4F75-9F3B-D069275F4187}" destId="{90683B45-4222-41A5-B69B-3000CA112871}" srcOrd="1" destOrd="0" presId="urn:microsoft.com/office/officeart/2005/8/layout/chart3"/>
    <dgm:cxn modelId="{863D4A39-6638-4EB7-8520-214D5A58BA60}" type="presOf" srcId="{2A929025-8890-46D1-B373-46683F954411}" destId="{82EEDF6D-C848-4006-BE99-D40EEABF93B8}" srcOrd="0" destOrd="0" presId="urn:microsoft.com/office/officeart/2005/8/layout/chart3"/>
    <dgm:cxn modelId="{3DC3125B-1599-4E9A-8A93-1B4548136AE4}" type="presOf" srcId="{A30C8B2F-F2F4-4C76-A55D-8EA9A34664F1}" destId="{50B09537-B3C2-4D55-8236-ACB0838D2CEA}" srcOrd="1" destOrd="0" presId="urn:microsoft.com/office/officeart/2005/8/layout/chart3"/>
    <dgm:cxn modelId="{CA40E961-DD69-4FB7-A830-C6638079876B}" srcId="{DACA30A7-6C6B-4194-B1AC-1E0051AA2EB5}" destId="{A30C8B2F-F2F4-4C76-A55D-8EA9A34664F1}" srcOrd="5" destOrd="0" parTransId="{4A829DBB-0B18-4453-8B7B-F6BDB1B4F6EA}" sibTransId="{37E6BDAE-951E-4114-8F93-E6D7C13EA20D}"/>
    <dgm:cxn modelId="{64DBF774-89B8-43CF-854A-E435F0EA5FC5}" type="presOf" srcId="{9B7CA3B9-40A9-4C0D-B06D-8700ED19B879}" destId="{0BB190D5-E509-471C-94F0-C008E32CD1CE}" srcOrd="0" destOrd="0" presId="urn:microsoft.com/office/officeart/2005/8/layout/chart3"/>
    <dgm:cxn modelId="{0DE73E8F-D3F2-4B59-8CA4-B64FCF81BEA9}" srcId="{DACA30A7-6C6B-4194-B1AC-1E0051AA2EB5}" destId="{2A929025-8890-46D1-B373-46683F954411}" srcOrd="4" destOrd="0" parTransId="{2E0BA9C6-3374-43C9-912E-42147F54FFBF}" sibTransId="{6DE6F420-0695-4C26-A859-C7DD0867FC97}"/>
    <dgm:cxn modelId="{B20588A8-8F63-4692-817E-E097D783733C}" srcId="{DACA30A7-6C6B-4194-B1AC-1E0051AA2EB5}" destId="{EDCBE505-BB7C-48DF-9DCE-02E8E4DC735B}" srcOrd="2" destOrd="0" parTransId="{3F057C01-366E-4BD7-BFC6-AECA3B82757E}" sibTransId="{A7745F2F-6BE5-47A9-8B57-80DFBDC77AF2}"/>
    <dgm:cxn modelId="{2C1E9BAD-B0F1-489A-B365-F9C82B570618}" type="presOf" srcId="{CBD7A76F-0E81-4B4E-85CB-C96083010EAF}" destId="{10FE7B54-C8E6-497F-A964-FE59C8F63016}" srcOrd="0" destOrd="0" presId="urn:microsoft.com/office/officeart/2005/8/layout/chart3"/>
    <dgm:cxn modelId="{080DA7C3-3389-409A-A239-A1B2EAC2ADEF}" type="presOf" srcId="{CBD7A76F-0E81-4B4E-85CB-C96083010EAF}" destId="{9EC603A4-CDCD-46C9-AFC3-3652F8707FB2}" srcOrd="1" destOrd="0" presId="urn:microsoft.com/office/officeart/2005/8/layout/chart3"/>
    <dgm:cxn modelId="{798F9FCC-F4A3-446F-95CE-7F735D3D17AC}" type="presOf" srcId="{590BACE6-392E-4F75-9F3B-D069275F4187}" destId="{6BADB502-58B6-4836-9B5C-3BA1C7E87551}" srcOrd="0" destOrd="0" presId="urn:microsoft.com/office/officeart/2005/8/layout/chart3"/>
    <dgm:cxn modelId="{ED4E62DB-D250-45CA-BA33-A561A66DDAF1}" type="presOf" srcId="{DACA30A7-6C6B-4194-B1AC-1E0051AA2EB5}" destId="{15895F98-8295-4D68-A627-EBA1AB4ED54F}" srcOrd="0" destOrd="0" presId="urn:microsoft.com/office/officeart/2005/8/layout/chart3"/>
    <dgm:cxn modelId="{38A930F4-0FC3-4AC3-BBE2-FA5A22633187}" srcId="{DACA30A7-6C6B-4194-B1AC-1E0051AA2EB5}" destId="{CBD7A76F-0E81-4B4E-85CB-C96083010EAF}" srcOrd="1" destOrd="0" parTransId="{39AE4BD2-1D61-4E26-BF03-23D90A12955C}" sibTransId="{E4064B05-B85E-4FCC-96C5-858D851F3A05}"/>
    <dgm:cxn modelId="{C603A9FA-EF03-4F54-A5E0-9D8939078C01}" type="presOf" srcId="{EDCBE505-BB7C-48DF-9DCE-02E8E4DC735B}" destId="{9BB9A280-61A8-459A-B76F-72D0F33ACB4F}" srcOrd="0" destOrd="0" presId="urn:microsoft.com/office/officeart/2005/8/layout/chart3"/>
    <dgm:cxn modelId="{6F8DEAFA-48C5-420B-AA95-F9CE3E56C7D2}" type="presOf" srcId="{9B7CA3B9-40A9-4C0D-B06D-8700ED19B879}" destId="{3C6D4430-7196-484B-B709-458B8B394C8E}" srcOrd="1" destOrd="0" presId="urn:microsoft.com/office/officeart/2005/8/layout/chart3"/>
    <dgm:cxn modelId="{9CA1A3FB-391E-48B4-8ECA-F4E67D862D0A}" type="presOf" srcId="{EDCBE505-BB7C-48DF-9DCE-02E8E4DC735B}" destId="{151B7BB4-CBDC-4188-90AE-4579E8B20EAE}" srcOrd="1" destOrd="0" presId="urn:microsoft.com/office/officeart/2005/8/layout/chart3"/>
    <dgm:cxn modelId="{DC8E46A5-CC26-408E-B903-07D2A4D3C457}" type="presParOf" srcId="{15895F98-8295-4D68-A627-EBA1AB4ED54F}" destId="{6BADB502-58B6-4836-9B5C-3BA1C7E87551}" srcOrd="0" destOrd="0" presId="urn:microsoft.com/office/officeart/2005/8/layout/chart3"/>
    <dgm:cxn modelId="{6E8574C2-F35D-4710-94FB-A59516D4DE84}" type="presParOf" srcId="{15895F98-8295-4D68-A627-EBA1AB4ED54F}" destId="{90683B45-4222-41A5-B69B-3000CA112871}" srcOrd="1" destOrd="0" presId="urn:microsoft.com/office/officeart/2005/8/layout/chart3"/>
    <dgm:cxn modelId="{2C749A8C-433F-475E-9809-DC592E47F345}" type="presParOf" srcId="{15895F98-8295-4D68-A627-EBA1AB4ED54F}" destId="{10FE7B54-C8E6-497F-A964-FE59C8F63016}" srcOrd="2" destOrd="0" presId="urn:microsoft.com/office/officeart/2005/8/layout/chart3"/>
    <dgm:cxn modelId="{A65140CB-24A3-490D-9A07-7A2BF9D6504A}" type="presParOf" srcId="{15895F98-8295-4D68-A627-EBA1AB4ED54F}" destId="{9EC603A4-CDCD-46C9-AFC3-3652F8707FB2}" srcOrd="3" destOrd="0" presId="urn:microsoft.com/office/officeart/2005/8/layout/chart3"/>
    <dgm:cxn modelId="{C8C0D310-59A5-4336-8639-8DFBCF6196CD}" type="presParOf" srcId="{15895F98-8295-4D68-A627-EBA1AB4ED54F}" destId="{9BB9A280-61A8-459A-B76F-72D0F33ACB4F}" srcOrd="4" destOrd="0" presId="urn:microsoft.com/office/officeart/2005/8/layout/chart3"/>
    <dgm:cxn modelId="{D311B831-6E81-4F0D-AD08-CB71FDE48385}" type="presParOf" srcId="{15895F98-8295-4D68-A627-EBA1AB4ED54F}" destId="{151B7BB4-CBDC-4188-90AE-4579E8B20EAE}" srcOrd="5" destOrd="0" presId="urn:microsoft.com/office/officeart/2005/8/layout/chart3"/>
    <dgm:cxn modelId="{183EA0DB-F9CC-4413-ACD1-534F3FE92925}" type="presParOf" srcId="{15895F98-8295-4D68-A627-EBA1AB4ED54F}" destId="{0BB190D5-E509-471C-94F0-C008E32CD1CE}" srcOrd="6" destOrd="0" presId="urn:microsoft.com/office/officeart/2005/8/layout/chart3"/>
    <dgm:cxn modelId="{625AFF77-7CBA-4C76-A33D-B2CE6812A42A}" type="presParOf" srcId="{15895F98-8295-4D68-A627-EBA1AB4ED54F}" destId="{3C6D4430-7196-484B-B709-458B8B394C8E}" srcOrd="7" destOrd="0" presId="urn:microsoft.com/office/officeart/2005/8/layout/chart3"/>
    <dgm:cxn modelId="{ECFF5586-F59B-4707-8A38-A44A1D343603}" type="presParOf" srcId="{15895F98-8295-4D68-A627-EBA1AB4ED54F}" destId="{82EEDF6D-C848-4006-BE99-D40EEABF93B8}" srcOrd="8" destOrd="0" presId="urn:microsoft.com/office/officeart/2005/8/layout/chart3"/>
    <dgm:cxn modelId="{42AE6C2E-54B8-42F5-851A-50AB8186170C}" type="presParOf" srcId="{15895F98-8295-4D68-A627-EBA1AB4ED54F}" destId="{A0E2A961-8AAD-4C1F-A003-805674B5AE56}" srcOrd="9" destOrd="0" presId="urn:microsoft.com/office/officeart/2005/8/layout/chart3"/>
    <dgm:cxn modelId="{4E1712C6-3E96-40ED-96EB-FDC74AD47CED}" type="presParOf" srcId="{15895F98-8295-4D68-A627-EBA1AB4ED54F}" destId="{26E2F6B0-0898-4162-9D9C-F51D849E6419}" srcOrd="10" destOrd="0" presId="urn:microsoft.com/office/officeart/2005/8/layout/chart3"/>
    <dgm:cxn modelId="{3F5C31C1-2665-4755-A56B-EF95EADC1CF2}" type="presParOf" srcId="{15895F98-8295-4D68-A627-EBA1AB4ED54F}" destId="{50B09537-B3C2-4D55-8236-ACB0838D2CEA}" srcOrd="11"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746F97-45AE-4116-B60C-F71F9E6A0FA5}">
      <dsp:nvSpPr>
        <dsp:cNvPr id="0" name=""/>
        <dsp:cNvSpPr/>
      </dsp:nvSpPr>
      <dsp:spPr>
        <a:xfrm>
          <a:off x="770557" y="0"/>
          <a:ext cx="8732989" cy="5418667"/>
        </a:xfrm>
        <a:prstGeom prst="rightArrow">
          <a:avLst/>
        </a:prstGeom>
        <a:solidFill>
          <a:schemeClr val="bg1"/>
        </a:solidFill>
        <a:ln>
          <a:solidFill>
            <a:schemeClr val="accent1"/>
          </a:solidFill>
        </a:ln>
        <a:effectLst/>
      </dsp:spPr>
      <dsp:style>
        <a:lnRef idx="0">
          <a:scrgbClr r="0" g="0" b="0"/>
        </a:lnRef>
        <a:fillRef idx="1">
          <a:scrgbClr r="0" g="0" b="0"/>
        </a:fillRef>
        <a:effectRef idx="0">
          <a:scrgbClr r="0" g="0" b="0"/>
        </a:effectRef>
        <a:fontRef idx="minor"/>
      </dsp:style>
    </dsp:sp>
    <dsp:sp modelId="{40B08779-E786-4E6E-803C-D2CC19ADB480}">
      <dsp:nvSpPr>
        <dsp:cNvPr id="0" name=""/>
        <dsp:cNvSpPr/>
      </dsp:nvSpPr>
      <dsp:spPr>
        <a:xfrm>
          <a:off x="3511" y="1625600"/>
          <a:ext cx="2281573" cy="216746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solidFill>
                <a:schemeClr val="tx1"/>
              </a:solidFill>
            </a:rPr>
            <a:t>Uit diverse studies komt naar voren dat </a:t>
          </a:r>
          <a:r>
            <a:rPr lang="nl-NL" sz="1500" b="1" u="none" kern="1200" dirty="0">
              <a:solidFill>
                <a:schemeClr val="tx1"/>
              </a:solidFill>
            </a:rPr>
            <a:t>informeel leren </a:t>
          </a:r>
          <a:r>
            <a:rPr lang="nl-NL" sz="1500" kern="1200" dirty="0">
              <a:solidFill>
                <a:schemeClr val="tx1"/>
              </a:solidFill>
            </a:rPr>
            <a:t>bijdraagt aan het vergroten van kennis en vaardigheden voor het verrichten van taken op het werk.</a:t>
          </a:r>
          <a:r>
            <a:rPr lang="nl-NL" sz="1500" kern="1200" baseline="30000" dirty="0">
              <a:solidFill>
                <a:schemeClr val="tx1"/>
              </a:solidFill>
            </a:rPr>
            <a:t>(23) </a:t>
          </a:r>
          <a:endParaRPr lang="nl-NL" sz="1500" kern="1200" dirty="0">
            <a:solidFill>
              <a:schemeClr val="tx1"/>
            </a:solidFill>
            <a:highlight>
              <a:srgbClr val="00FF00"/>
            </a:highlight>
          </a:endParaRPr>
        </a:p>
      </dsp:txBody>
      <dsp:txXfrm>
        <a:off x="109318" y="1731407"/>
        <a:ext cx="2069959" cy="1955852"/>
      </dsp:txXfrm>
    </dsp:sp>
    <dsp:sp modelId="{7DD3A8CB-C185-4324-B4CB-94214080177D}">
      <dsp:nvSpPr>
        <dsp:cNvPr id="0" name=""/>
        <dsp:cNvSpPr/>
      </dsp:nvSpPr>
      <dsp:spPr>
        <a:xfrm>
          <a:off x="2665347" y="1625600"/>
          <a:ext cx="2281573" cy="216746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solidFill>
                <a:schemeClr val="tx1"/>
              </a:solidFill>
            </a:rPr>
            <a:t>Het gebrek aan erkenning van informeel leren maakt dat praktisch geschoolden hun verworven kennis en vaardigheden </a:t>
          </a:r>
          <a:r>
            <a:rPr lang="nl-NL" sz="1500" b="1" u="none" kern="1200" dirty="0">
              <a:solidFill>
                <a:schemeClr val="tx1"/>
              </a:solidFill>
            </a:rPr>
            <a:t>niet direct zichtbaar </a:t>
          </a:r>
          <a:r>
            <a:rPr lang="nl-NL" sz="1500" kern="1200" dirty="0">
              <a:solidFill>
                <a:schemeClr val="tx1"/>
              </a:solidFill>
            </a:rPr>
            <a:t>kunnen maken.</a:t>
          </a:r>
          <a:r>
            <a:rPr kumimoji="0" lang="nl-NL" sz="1500" b="0" i="0" u="none" strike="noStrike" kern="1200" cap="none" spc="0" normalizeH="0" baseline="30000" noProof="0" dirty="0">
              <a:ln>
                <a:noFill/>
              </a:ln>
              <a:solidFill>
                <a:prstClr val="black"/>
              </a:solidFill>
              <a:effectLst/>
              <a:uLnTx/>
              <a:uFillTx/>
              <a:latin typeface="Bahnschrift"/>
              <a:ea typeface="+mn-ea"/>
              <a:cs typeface="+mn-cs"/>
            </a:rPr>
            <a:t>(37)</a:t>
          </a:r>
          <a:endParaRPr lang="nl-NL" sz="1500" kern="1200" dirty="0">
            <a:solidFill>
              <a:schemeClr val="tx1"/>
            </a:solidFill>
            <a:highlight>
              <a:srgbClr val="00FF00"/>
            </a:highlight>
          </a:endParaRPr>
        </a:p>
      </dsp:txBody>
      <dsp:txXfrm>
        <a:off x="2771154" y="1731407"/>
        <a:ext cx="2069959" cy="1955852"/>
      </dsp:txXfrm>
    </dsp:sp>
    <dsp:sp modelId="{2E1FBD38-91C5-48DD-B0EC-EC57635CD743}">
      <dsp:nvSpPr>
        <dsp:cNvPr id="0" name=""/>
        <dsp:cNvSpPr/>
      </dsp:nvSpPr>
      <dsp:spPr>
        <a:xfrm>
          <a:off x="5327183" y="1625600"/>
          <a:ext cx="2281573" cy="216746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solidFill>
                <a:schemeClr val="tx1"/>
              </a:solidFill>
            </a:rPr>
            <a:t>Daarbij wordt veel formeel onderwijs alleen beloond met een diploma wanneer </a:t>
          </a:r>
          <a:r>
            <a:rPr lang="nl-NL" sz="1500" b="1" u="none" kern="1200" dirty="0">
              <a:solidFill>
                <a:schemeClr val="tx1"/>
              </a:solidFill>
            </a:rPr>
            <a:t>alle onderdelen zijn afgerond </a:t>
          </a:r>
          <a:r>
            <a:rPr lang="nl-NL" sz="1500" kern="1200" dirty="0">
              <a:solidFill>
                <a:schemeClr val="tx1"/>
              </a:solidFill>
            </a:rPr>
            <a:t>en maken niet alle praktisch geschoolden hun formele opleiding af.</a:t>
          </a:r>
        </a:p>
      </dsp:txBody>
      <dsp:txXfrm>
        <a:off x="5432990" y="1731407"/>
        <a:ext cx="2069959" cy="1955852"/>
      </dsp:txXfrm>
    </dsp:sp>
    <dsp:sp modelId="{97D2C323-7F6B-49FD-A2AA-87702CB07332}">
      <dsp:nvSpPr>
        <dsp:cNvPr id="0" name=""/>
        <dsp:cNvSpPr/>
      </dsp:nvSpPr>
      <dsp:spPr>
        <a:xfrm>
          <a:off x="7989019" y="1625600"/>
          <a:ext cx="2281573" cy="2167466"/>
        </a:xfrm>
        <a:prstGeom prst="roundRect">
          <a:avLst/>
        </a:prstGeom>
        <a:solidFill>
          <a:schemeClr val="bg1"/>
        </a:solidFill>
        <a:ln w="1905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solidFill>
                <a:schemeClr val="tx1"/>
              </a:solidFill>
            </a:rPr>
            <a:t>Er is dus noodzaak </a:t>
          </a:r>
          <a:r>
            <a:rPr lang="nl-NL" sz="1500" b="1" kern="1200" dirty="0">
              <a:solidFill>
                <a:schemeClr val="tx1"/>
              </a:solidFill>
              <a:highlight>
                <a:srgbClr val="FFC000"/>
              </a:highlight>
            </a:rPr>
            <a:t>om (in)formele ontwikkeling te erkennen.</a:t>
          </a:r>
          <a:r>
            <a:rPr lang="nl-NL" sz="1500" kern="1200" dirty="0">
              <a:solidFill>
                <a:schemeClr val="tx1"/>
              </a:solidFill>
            </a:rPr>
            <a:t> Zo kunnen werknemers hun ontwikkeling zichtbaar maken, wat hun interne en externe mobiliteit ondersteunt.  </a:t>
          </a:r>
        </a:p>
      </dsp:txBody>
      <dsp:txXfrm>
        <a:off x="8094826" y="1731407"/>
        <a:ext cx="2069959" cy="19558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61729-4607-423F-83E6-C945DE094CA2}">
      <dsp:nvSpPr>
        <dsp:cNvPr id="0" name=""/>
        <dsp:cNvSpPr/>
      </dsp:nvSpPr>
      <dsp:spPr>
        <a:xfrm>
          <a:off x="2857750" y="1964354"/>
          <a:ext cx="1295869" cy="129586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nl-NL" sz="1600" b="1" kern="1200">
              <a:solidFill>
                <a:schemeClr val="tx1"/>
              </a:solidFill>
            </a:rPr>
            <a:t>De Motor streeft naar:</a:t>
          </a:r>
        </a:p>
      </dsp:txBody>
      <dsp:txXfrm>
        <a:off x="3047526" y="2154130"/>
        <a:ext cx="916317" cy="916317"/>
      </dsp:txXfrm>
    </dsp:sp>
    <dsp:sp modelId="{A0F42E98-FE70-4062-AD7B-32CC0A4B7989}">
      <dsp:nvSpPr>
        <dsp:cNvPr id="0" name=""/>
        <dsp:cNvSpPr/>
      </dsp:nvSpPr>
      <dsp:spPr>
        <a:xfrm rot="16200000">
          <a:off x="3181304" y="1623340"/>
          <a:ext cx="648761" cy="33268"/>
        </a:xfrm>
        <a:custGeom>
          <a:avLst/>
          <a:gdLst/>
          <a:ahLst/>
          <a:cxnLst/>
          <a:rect l="0" t="0" r="0" b="0"/>
          <a:pathLst>
            <a:path>
              <a:moveTo>
                <a:pt x="0" y="16634"/>
              </a:moveTo>
              <a:lnTo>
                <a:pt x="648761"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a:off x="3489465" y="1623755"/>
        <a:ext cx="32438" cy="32438"/>
      </dsp:txXfrm>
    </dsp:sp>
    <dsp:sp modelId="{2B88F654-625A-4A1D-99D2-F995CDBC5C74}">
      <dsp:nvSpPr>
        <dsp:cNvPr id="0" name=""/>
        <dsp:cNvSpPr/>
      </dsp:nvSpPr>
      <dsp:spPr>
        <a:xfrm>
          <a:off x="2857750" y="19724"/>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ontwikkel-perspectief</a:t>
          </a:r>
        </a:p>
      </dsp:txBody>
      <dsp:txXfrm>
        <a:off x="3047526" y="209500"/>
        <a:ext cx="916317" cy="916317"/>
      </dsp:txXfrm>
    </dsp:sp>
    <dsp:sp modelId="{2D1A3A90-F224-4B34-9A67-C79FB594A83A}">
      <dsp:nvSpPr>
        <dsp:cNvPr id="0" name=""/>
        <dsp:cNvSpPr/>
      </dsp:nvSpPr>
      <dsp:spPr>
        <a:xfrm rot="19285714">
          <a:off x="3941491" y="1989426"/>
          <a:ext cx="648761" cy="33268"/>
        </a:xfrm>
        <a:custGeom>
          <a:avLst/>
          <a:gdLst/>
          <a:ahLst/>
          <a:cxnLst/>
          <a:rect l="0" t="0" r="0" b="0"/>
          <a:pathLst>
            <a:path>
              <a:moveTo>
                <a:pt x="0" y="16634"/>
              </a:moveTo>
              <a:lnTo>
                <a:pt x="648761"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a:off x="4249652" y="1989841"/>
        <a:ext cx="32438" cy="32438"/>
      </dsp:txXfrm>
    </dsp:sp>
    <dsp:sp modelId="{444B11EF-6BEA-472B-AE45-A88EC871EE00}">
      <dsp:nvSpPr>
        <dsp:cNvPr id="0" name=""/>
        <dsp:cNvSpPr/>
      </dsp:nvSpPr>
      <dsp:spPr>
        <a:xfrm>
          <a:off x="4378123" y="751897"/>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ontwikkel- en doorgroei-kansen</a:t>
          </a:r>
        </a:p>
      </dsp:txBody>
      <dsp:txXfrm>
        <a:off x="4567899" y="941673"/>
        <a:ext cx="916317" cy="916317"/>
      </dsp:txXfrm>
    </dsp:sp>
    <dsp:sp modelId="{97AAB7BB-3F9A-42DD-BC0E-9848CA979F4F}">
      <dsp:nvSpPr>
        <dsp:cNvPr id="0" name=""/>
        <dsp:cNvSpPr/>
      </dsp:nvSpPr>
      <dsp:spPr>
        <a:xfrm rot="771429">
          <a:off x="4129241" y="2812015"/>
          <a:ext cx="648761" cy="33268"/>
        </a:xfrm>
        <a:custGeom>
          <a:avLst/>
          <a:gdLst/>
          <a:ahLst/>
          <a:cxnLst/>
          <a:rect l="0" t="0" r="0" b="0"/>
          <a:pathLst>
            <a:path>
              <a:moveTo>
                <a:pt x="0" y="16634"/>
              </a:moveTo>
              <a:lnTo>
                <a:pt x="648761"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a:off x="4437403" y="2812430"/>
        <a:ext cx="32438" cy="32438"/>
      </dsp:txXfrm>
    </dsp:sp>
    <dsp:sp modelId="{31303EFD-7A29-4D35-B539-0C1A55D39577}">
      <dsp:nvSpPr>
        <dsp:cNvPr id="0" name=""/>
        <dsp:cNvSpPr/>
      </dsp:nvSpPr>
      <dsp:spPr>
        <a:xfrm>
          <a:off x="4753624" y="2397075"/>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instroom </a:t>
          </a:r>
        </a:p>
      </dsp:txBody>
      <dsp:txXfrm>
        <a:off x="4943400" y="2586851"/>
        <a:ext cx="916317" cy="916317"/>
      </dsp:txXfrm>
    </dsp:sp>
    <dsp:sp modelId="{FED94DBA-4918-41F4-9435-EE9703D4FEF9}">
      <dsp:nvSpPr>
        <dsp:cNvPr id="0" name=""/>
        <dsp:cNvSpPr/>
      </dsp:nvSpPr>
      <dsp:spPr>
        <a:xfrm rot="3857143">
          <a:off x="3603176" y="3471681"/>
          <a:ext cx="648761" cy="33268"/>
        </a:xfrm>
        <a:custGeom>
          <a:avLst/>
          <a:gdLst/>
          <a:ahLst/>
          <a:cxnLst/>
          <a:rect l="0" t="0" r="0" b="0"/>
          <a:pathLst>
            <a:path>
              <a:moveTo>
                <a:pt x="0" y="16634"/>
              </a:moveTo>
              <a:lnTo>
                <a:pt x="648761"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a:off x="3911337" y="3472096"/>
        <a:ext cx="32438" cy="32438"/>
      </dsp:txXfrm>
    </dsp:sp>
    <dsp:sp modelId="{7D29EAD8-82F7-4172-AC2E-6F4EE973C1BF}">
      <dsp:nvSpPr>
        <dsp:cNvPr id="0" name=""/>
        <dsp:cNvSpPr/>
      </dsp:nvSpPr>
      <dsp:spPr>
        <a:xfrm>
          <a:off x="3701493" y="3716406"/>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begeleiding ontwikkeling en mobiliteit</a:t>
          </a:r>
        </a:p>
      </dsp:txBody>
      <dsp:txXfrm>
        <a:off x="3891269" y="3906182"/>
        <a:ext cx="916317" cy="916317"/>
      </dsp:txXfrm>
    </dsp:sp>
    <dsp:sp modelId="{AB8B1B65-8263-4C63-8004-6D508E7327D5}">
      <dsp:nvSpPr>
        <dsp:cNvPr id="0" name=""/>
        <dsp:cNvSpPr/>
      </dsp:nvSpPr>
      <dsp:spPr>
        <a:xfrm rot="6646744">
          <a:off x="2869953" y="3481543"/>
          <a:ext cx="599168" cy="33268"/>
        </a:xfrm>
        <a:custGeom>
          <a:avLst/>
          <a:gdLst/>
          <a:ahLst/>
          <a:cxnLst/>
          <a:rect l="0" t="0" r="0" b="0"/>
          <a:pathLst>
            <a:path>
              <a:moveTo>
                <a:pt x="0" y="16634"/>
              </a:moveTo>
              <a:lnTo>
                <a:pt x="599168"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rot="10800000">
        <a:off x="3154558" y="3483198"/>
        <a:ext cx="29958" cy="29958"/>
      </dsp:txXfrm>
    </dsp:sp>
    <dsp:sp modelId="{CC822D3F-E12E-4055-AAB0-93F1B73B65C5}">
      <dsp:nvSpPr>
        <dsp:cNvPr id="0" name=""/>
        <dsp:cNvSpPr/>
      </dsp:nvSpPr>
      <dsp:spPr>
        <a:xfrm>
          <a:off x="2185456" y="3736130"/>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aansluiting onderwijs op behoeften</a:t>
          </a:r>
        </a:p>
      </dsp:txBody>
      <dsp:txXfrm>
        <a:off x="2375232" y="3925906"/>
        <a:ext cx="916317" cy="916317"/>
      </dsp:txXfrm>
    </dsp:sp>
    <dsp:sp modelId="{D118F382-7FFE-442F-9B32-39B96BA3F64F}">
      <dsp:nvSpPr>
        <dsp:cNvPr id="0" name=""/>
        <dsp:cNvSpPr/>
      </dsp:nvSpPr>
      <dsp:spPr>
        <a:xfrm rot="9255538">
          <a:off x="2227373" y="3035781"/>
          <a:ext cx="730941" cy="33268"/>
        </a:xfrm>
        <a:custGeom>
          <a:avLst/>
          <a:gdLst/>
          <a:ahLst/>
          <a:cxnLst/>
          <a:rect l="0" t="0" r="0" b="0"/>
          <a:pathLst>
            <a:path>
              <a:moveTo>
                <a:pt x="0" y="16634"/>
              </a:moveTo>
              <a:lnTo>
                <a:pt x="730941"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rot="10800000">
        <a:off x="2574570" y="3034142"/>
        <a:ext cx="36547" cy="36547"/>
      </dsp:txXfrm>
    </dsp:sp>
    <dsp:sp modelId="{B3A214E1-E4BC-4707-9726-9D8679F8256F}">
      <dsp:nvSpPr>
        <dsp:cNvPr id="0" name=""/>
        <dsp:cNvSpPr/>
      </dsp:nvSpPr>
      <dsp:spPr>
        <a:xfrm>
          <a:off x="1032067" y="2844607"/>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dirty="0">
              <a:solidFill>
                <a:schemeClr val="tx1"/>
              </a:solidFill>
            </a:rPr>
            <a:t>Meer matching talent en </a:t>
          </a:r>
          <a:r>
            <a:rPr lang="nl-NL" sz="1200" kern="1200" dirty="0" err="1">
              <a:solidFill>
                <a:schemeClr val="tx1"/>
              </a:solidFill>
            </a:rPr>
            <a:t>werk-gelegenheid</a:t>
          </a:r>
          <a:r>
            <a:rPr lang="nl-NL" sz="1200" kern="1200" dirty="0">
              <a:solidFill>
                <a:schemeClr val="tx1"/>
              </a:solidFill>
            </a:rPr>
            <a:t> in de regio</a:t>
          </a:r>
        </a:p>
      </dsp:txBody>
      <dsp:txXfrm>
        <a:off x="1221843" y="3034383"/>
        <a:ext cx="916317" cy="916317"/>
      </dsp:txXfrm>
    </dsp:sp>
    <dsp:sp modelId="{23B54F12-69FC-43CE-84E9-0CB8CB83A119}">
      <dsp:nvSpPr>
        <dsp:cNvPr id="0" name=""/>
        <dsp:cNvSpPr/>
      </dsp:nvSpPr>
      <dsp:spPr>
        <a:xfrm rot="13674482">
          <a:off x="2359871" y="1798751"/>
          <a:ext cx="851916" cy="33268"/>
        </a:xfrm>
        <a:custGeom>
          <a:avLst/>
          <a:gdLst/>
          <a:ahLst/>
          <a:cxnLst/>
          <a:rect l="0" t="0" r="0" b="0"/>
          <a:pathLst>
            <a:path>
              <a:moveTo>
                <a:pt x="0" y="16634"/>
              </a:moveTo>
              <a:lnTo>
                <a:pt x="851916" y="16634"/>
              </a:lnTo>
            </a:path>
          </a:pathLst>
        </a:custGeom>
        <a:noFill/>
        <a:ln w="38100" cap="flat" cmpd="sng" algn="ctr">
          <a:solidFill>
            <a:srgbClr val="FFC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nl-NL" sz="1200" kern="1200"/>
        </a:p>
      </dsp:txBody>
      <dsp:txXfrm rot="10800000">
        <a:off x="2764532" y="1794087"/>
        <a:ext cx="42595" cy="42595"/>
      </dsp:txXfrm>
    </dsp:sp>
    <dsp:sp modelId="{0F141A99-CADF-43CE-981D-75D846D45632}">
      <dsp:nvSpPr>
        <dsp:cNvPr id="0" name=""/>
        <dsp:cNvSpPr/>
      </dsp:nvSpPr>
      <dsp:spPr>
        <a:xfrm>
          <a:off x="1418040" y="370547"/>
          <a:ext cx="1295869" cy="1295869"/>
        </a:xfrm>
        <a:prstGeom prst="ellipse">
          <a:avLst/>
        </a:prstGeom>
        <a:solidFill>
          <a:schemeClr val="bg1"/>
        </a:solidFill>
        <a:ln w="19050" cap="flat" cmpd="sng" algn="ctr">
          <a:solidFill>
            <a:srgbClr val="FFCD0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nl-NL" sz="1200" kern="1200">
              <a:solidFill>
                <a:schemeClr val="tx1"/>
              </a:solidFill>
            </a:rPr>
            <a:t>Meer zicht op kosten en baten regionale mobiliteit</a:t>
          </a:r>
        </a:p>
      </dsp:txBody>
      <dsp:txXfrm>
        <a:off x="1607816" y="560323"/>
        <a:ext cx="916317" cy="9163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ADB502-58B6-4836-9B5C-3BA1C7E87551}">
      <dsp:nvSpPr>
        <dsp:cNvPr id="0" name=""/>
        <dsp:cNvSpPr/>
      </dsp:nvSpPr>
      <dsp:spPr>
        <a:xfrm>
          <a:off x="356790" y="147244"/>
          <a:ext cx="2119716" cy="2119716"/>
        </a:xfrm>
        <a:prstGeom prst="pie">
          <a:avLst>
            <a:gd name="adj1" fmla="val 16200000"/>
            <a:gd name="adj2" fmla="val 19800000"/>
          </a:avLst>
        </a:prstGeom>
        <a:solidFill>
          <a:srgbClr val="FFFFFF">
            <a:alpha val="78039"/>
          </a:srgbClr>
        </a:solid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Gemeente</a:t>
          </a:r>
        </a:p>
      </dsp:txBody>
      <dsp:txXfrm>
        <a:off x="1439360" y="374357"/>
        <a:ext cx="618250" cy="454224"/>
      </dsp:txXfrm>
    </dsp:sp>
    <dsp:sp modelId="{10FE7B54-C8E6-497F-A964-FE59C8F63016}">
      <dsp:nvSpPr>
        <dsp:cNvPr id="0" name=""/>
        <dsp:cNvSpPr/>
      </dsp:nvSpPr>
      <dsp:spPr>
        <a:xfrm>
          <a:off x="426058" y="249494"/>
          <a:ext cx="2119716" cy="2119716"/>
        </a:xfrm>
        <a:prstGeom prst="pie">
          <a:avLst>
            <a:gd name="adj1" fmla="val 19800000"/>
            <a:gd name="adj2" fmla="val 1800000"/>
          </a:avLst>
        </a:prstGeom>
        <a:solidFill>
          <a:srgbClr val="FFFFFF">
            <a:alpha val="78039"/>
          </a:srgbClr>
        </a:solid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Werkenden</a:t>
          </a:r>
        </a:p>
      </dsp:txBody>
      <dsp:txXfrm>
        <a:off x="1877055" y="1094857"/>
        <a:ext cx="640961" cy="428990"/>
      </dsp:txXfrm>
    </dsp:sp>
    <dsp:sp modelId="{9BB9A280-61A8-459A-B76F-72D0F33ACB4F}">
      <dsp:nvSpPr>
        <dsp:cNvPr id="0" name=""/>
        <dsp:cNvSpPr/>
      </dsp:nvSpPr>
      <dsp:spPr>
        <a:xfrm>
          <a:off x="385021" y="412776"/>
          <a:ext cx="2119716" cy="2119716"/>
        </a:xfrm>
        <a:prstGeom prst="pie">
          <a:avLst>
            <a:gd name="adj1" fmla="val 1800000"/>
            <a:gd name="adj2" fmla="val 5400000"/>
          </a:avLst>
        </a:prstGeom>
        <a:solidFill>
          <a:srgbClr val="FFFFFF">
            <a:alpha val="78039"/>
          </a:srgb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Werkzoekenden</a:t>
          </a:r>
        </a:p>
      </dsp:txBody>
      <dsp:txXfrm>
        <a:off x="1467590" y="1851155"/>
        <a:ext cx="618250" cy="454224"/>
      </dsp:txXfrm>
    </dsp:sp>
    <dsp:sp modelId="{0BB190D5-E509-471C-94F0-C008E32CD1CE}">
      <dsp:nvSpPr>
        <dsp:cNvPr id="0" name=""/>
        <dsp:cNvSpPr/>
      </dsp:nvSpPr>
      <dsp:spPr>
        <a:xfrm>
          <a:off x="169997" y="393232"/>
          <a:ext cx="2119716" cy="2119716"/>
        </a:xfrm>
        <a:prstGeom prst="pie">
          <a:avLst>
            <a:gd name="adj1" fmla="val 5400000"/>
            <a:gd name="adj2" fmla="val 9000000"/>
          </a:avLst>
        </a:prstGeom>
        <a:solidFill>
          <a:schemeClr val="bg1">
            <a:alpha val="78039"/>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Onderwijs</a:t>
          </a:r>
        </a:p>
      </dsp:txBody>
      <dsp:txXfrm>
        <a:off x="588893" y="1831611"/>
        <a:ext cx="618250" cy="454224"/>
      </dsp:txXfrm>
    </dsp:sp>
    <dsp:sp modelId="{82EEDF6D-C848-4006-BE99-D40EEABF93B8}">
      <dsp:nvSpPr>
        <dsp:cNvPr id="0" name=""/>
        <dsp:cNvSpPr/>
      </dsp:nvSpPr>
      <dsp:spPr>
        <a:xfrm>
          <a:off x="94747" y="276033"/>
          <a:ext cx="2119716" cy="2119716"/>
        </a:xfrm>
        <a:prstGeom prst="pie">
          <a:avLst>
            <a:gd name="adj1" fmla="val 9000000"/>
            <a:gd name="adj2" fmla="val 12600000"/>
          </a:avLst>
        </a:prstGeom>
        <a:solidFill>
          <a:srgbClr val="FFFFFF">
            <a:alpha val="78039"/>
          </a:srgb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Maatschappelijke organisaties</a:t>
          </a:r>
        </a:p>
      </dsp:txBody>
      <dsp:txXfrm>
        <a:off x="127552" y="1121396"/>
        <a:ext cx="640961" cy="428990"/>
      </dsp:txXfrm>
    </dsp:sp>
    <dsp:sp modelId="{26E2F6B0-0898-4162-9D9C-F51D849E6419}">
      <dsp:nvSpPr>
        <dsp:cNvPr id="0" name=""/>
        <dsp:cNvSpPr/>
      </dsp:nvSpPr>
      <dsp:spPr>
        <a:xfrm>
          <a:off x="176504" y="158855"/>
          <a:ext cx="2119716" cy="2119716"/>
        </a:xfrm>
        <a:prstGeom prst="pie">
          <a:avLst>
            <a:gd name="adj1" fmla="val 12600000"/>
            <a:gd name="adj2" fmla="val 16200000"/>
          </a:avLst>
        </a:prstGeom>
        <a:solidFill>
          <a:srgbClr val="FFFFFF">
            <a:alpha val="78039"/>
          </a:srgbClr>
        </a:solid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nl-NL" sz="600" kern="1200"/>
            <a:t>Werkgevers</a:t>
          </a:r>
        </a:p>
      </dsp:txBody>
      <dsp:txXfrm>
        <a:off x="595401" y="385968"/>
        <a:ext cx="618250" cy="45422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11180" cy="528594"/>
          </a:xfrm>
          <a:prstGeom prst="rect">
            <a:avLst/>
          </a:prstGeom>
        </p:spPr>
        <p:txBody>
          <a:bodyPr vert="horz" lIns="102533" tIns="51267" rIns="102533" bIns="51267" rtlCol="0"/>
          <a:lstStyle>
            <a:lvl1pPr algn="l">
              <a:defRPr sz="1300"/>
            </a:lvl1pPr>
          </a:lstStyle>
          <a:p>
            <a:endParaRPr lang="nl-NL"/>
          </a:p>
        </p:txBody>
      </p:sp>
      <p:sp>
        <p:nvSpPr>
          <p:cNvPr id="3" name="Date Placeholder 2"/>
          <p:cNvSpPr>
            <a:spLocks noGrp="1"/>
          </p:cNvSpPr>
          <p:nvPr>
            <p:ph type="dt" idx="1"/>
          </p:nvPr>
        </p:nvSpPr>
        <p:spPr>
          <a:xfrm>
            <a:off x="4197522" y="0"/>
            <a:ext cx="3211180" cy="528594"/>
          </a:xfrm>
          <a:prstGeom prst="rect">
            <a:avLst/>
          </a:prstGeom>
        </p:spPr>
        <p:txBody>
          <a:bodyPr vert="horz" lIns="102533" tIns="51267" rIns="102533" bIns="51267" rtlCol="0"/>
          <a:lstStyle>
            <a:lvl1pPr algn="r">
              <a:defRPr sz="1300"/>
            </a:lvl1pPr>
          </a:lstStyle>
          <a:p>
            <a:fld id="{08F6DBCB-CF88-454B-B7B2-3C585EF099C8}" type="datetimeFigureOut">
              <a:rPr lang="nl-NL" smtClean="0"/>
              <a:t>8-2-2021</a:t>
            </a:fld>
            <a:endParaRPr lang="nl-NL"/>
          </a:p>
        </p:txBody>
      </p:sp>
      <p:sp>
        <p:nvSpPr>
          <p:cNvPr id="4" name="Slide Image Placeholder 3"/>
          <p:cNvSpPr>
            <a:spLocks noGrp="1" noRot="1" noChangeAspect="1"/>
          </p:cNvSpPr>
          <p:nvPr>
            <p:ph type="sldImg" idx="2"/>
          </p:nvPr>
        </p:nvSpPr>
        <p:spPr>
          <a:xfrm>
            <a:off x="544513" y="1317625"/>
            <a:ext cx="6323012" cy="3556000"/>
          </a:xfrm>
          <a:prstGeom prst="rect">
            <a:avLst/>
          </a:prstGeom>
          <a:noFill/>
          <a:ln w="12700">
            <a:solidFill>
              <a:prstClr val="black"/>
            </a:solidFill>
          </a:ln>
        </p:spPr>
        <p:txBody>
          <a:bodyPr vert="horz" lIns="102533" tIns="51267" rIns="102533" bIns="51267" rtlCol="0" anchor="ctr"/>
          <a:lstStyle/>
          <a:p>
            <a:endParaRPr lang="nl-NL"/>
          </a:p>
        </p:txBody>
      </p:sp>
      <p:sp>
        <p:nvSpPr>
          <p:cNvPr id="5" name="Notes Placeholder 4"/>
          <p:cNvSpPr>
            <a:spLocks noGrp="1"/>
          </p:cNvSpPr>
          <p:nvPr>
            <p:ph type="body" sz="quarter" idx="3"/>
          </p:nvPr>
        </p:nvSpPr>
        <p:spPr>
          <a:xfrm>
            <a:off x="741042" y="5070111"/>
            <a:ext cx="5928332" cy="4148272"/>
          </a:xfrm>
          <a:prstGeom prst="rect">
            <a:avLst/>
          </a:prstGeom>
        </p:spPr>
        <p:txBody>
          <a:bodyPr vert="horz" lIns="102533" tIns="51267" rIns="102533" bIns="5126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10006703"/>
            <a:ext cx="3211180" cy="528593"/>
          </a:xfrm>
          <a:prstGeom prst="rect">
            <a:avLst/>
          </a:prstGeom>
        </p:spPr>
        <p:txBody>
          <a:bodyPr vert="horz" lIns="102533" tIns="51267" rIns="102533" bIns="51267" rtlCol="0" anchor="b"/>
          <a:lstStyle>
            <a:lvl1pPr algn="l">
              <a:defRPr sz="1300"/>
            </a:lvl1pPr>
          </a:lstStyle>
          <a:p>
            <a:endParaRPr lang="nl-NL"/>
          </a:p>
        </p:txBody>
      </p:sp>
      <p:sp>
        <p:nvSpPr>
          <p:cNvPr id="7" name="Slide Number Placeholder 6"/>
          <p:cNvSpPr>
            <a:spLocks noGrp="1"/>
          </p:cNvSpPr>
          <p:nvPr>
            <p:ph type="sldNum" sz="quarter" idx="5"/>
          </p:nvPr>
        </p:nvSpPr>
        <p:spPr>
          <a:xfrm>
            <a:off x="4197522" y="10006703"/>
            <a:ext cx="3211180" cy="528593"/>
          </a:xfrm>
          <a:prstGeom prst="rect">
            <a:avLst/>
          </a:prstGeom>
        </p:spPr>
        <p:txBody>
          <a:bodyPr vert="horz" lIns="102533" tIns="51267" rIns="102533" bIns="51267" rtlCol="0" anchor="b"/>
          <a:lstStyle>
            <a:lvl1pPr algn="r">
              <a:defRPr sz="1300"/>
            </a:lvl1pPr>
          </a:lstStyle>
          <a:p>
            <a:fld id="{4ADBD583-A788-4434-B719-740318224A85}" type="slidenum">
              <a:rPr lang="nl-NL" smtClean="0"/>
              <a:t>‹#›</a:t>
            </a:fld>
            <a:endParaRPr lang="nl-NL"/>
          </a:p>
        </p:txBody>
      </p:sp>
    </p:spTree>
    <p:extLst>
      <p:ext uri="{BB962C8B-B14F-4D97-AF65-F5344CB8AC3E}">
        <p14:creationId xmlns:p14="http://schemas.microsoft.com/office/powerpoint/2010/main" val="10950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1</a:t>
            </a:fld>
            <a:endParaRPr lang="nl-NL"/>
          </a:p>
        </p:txBody>
      </p:sp>
    </p:spTree>
    <p:extLst>
      <p:ext uri="{BB962C8B-B14F-4D97-AF65-F5344CB8AC3E}">
        <p14:creationId xmlns:p14="http://schemas.microsoft.com/office/powerpoint/2010/main" val="3244525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13</a:t>
            </a:fld>
            <a:endParaRPr lang="nl-NL"/>
          </a:p>
        </p:txBody>
      </p:sp>
    </p:spTree>
    <p:extLst>
      <p:ext uri="{BB962C8B-B14F-4D97-AF65-F5344CB8AC3E}">
        <p14:creationId xmlns:p14="http://schemas.microsoft.com/office/powerpoint/2010/main" val="3510516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defTabSz="457164">
              <a:defRPr/>
            </a:pPr>
            <a:fld id="{4ADBD583-A788-4434-B719-740318224A85}" type="slidenum">
              <a:rPr lang="nl-NL">
                <a:solidFill>
                  <a:prstClr val="black"/>
                </a:solidFill>
                <a:latin typeface="Calibri" panose="020F0502020204030204"/>
              </a:rPr>
              <a:pPr defTabSz="457164">
                <a:defRPr/>
              </a:pPr>
              <a:t>14</a:t>
            </a:fld>
            <a:endParaRPr lang="nl-NL">
              <a:solidFill>
                <a:prstClr val="black"/>
              </a:solidFill>
              <a:latin typeface="Calibri" panose="020F0502020204030204"/>
            </a:endParaRPr>
          </a:p>
        </p:txBody>
      </p:sp>
    </p:spTree>
    <p:extLst>
      <p:ext uri="{BB962C8B-B14F-4D97-AF65-F5344CB8AC3E}">
        <p14:creationId xmlns:p14="http://schemas.microsoft.com/office/powerpoint/2010/main" val="1891799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17</a:t>
            </a:fld>
            <a:endParaRPr lang="nl-NL"/>
          </a:p>
        </p:txBody>
      </p:sp>
    </p:spTree>
    <p:extLst>
      <p:ext uri="{BB962C8B-B14F-4D97-AF65-F5344CB8AC3E}">
        <p14:creationId xmlns:p14="http://schemas.microsoft.com/office/powerpoint/2010/main" val="605672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19</a:t>
            </a:fld>
            <a:endParaRPr lang="nl-NL"/>
          </a:p>
        </p:txBody>
      </p:sp>
    </p:spTree>
    <p:extLst>
      <p:ext uri="{BB962C8B-B14F-4D97-AF65-F5344CB8AC3E}">
        <p14:creationId xmlns:p14="http://schemas.microsoft.com/office/powerpoint/2010/main" val="1359250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 Weten wat werkt + Wat het effect is.</a:t>
            </a:r>
          </a:p>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25</a:t>
            </a:fld>
            <a:endParaRPr lang="nl-NL"/>
          </a:p>
        </p:txBody>
      </p:sp>
    </p:spTree>
    <p:extLst>
      <p:ext uri="{BB962C8B-B14F-4D97-AF65-F5344CB8AC3E}">
        <p14:creationId xmlns:p14="http://schemas.microsoft.com/office/powerpoint/2010/main" val="1048959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Vakmanschap</a:t>
            </a:r>
          </a:p>
          <a:p>
            <a:r>
              <a:rPr lang="nl-NL"/>
              <a:t>Duurzame plaatsing</a:t>
            </a:r>
          </a:p>
          <a:p>
            <a:endParaRPr lang="nl-NL"/>
          </a:p>
          <a:p>
            <a:r>
              <a:rPr lang="nl-NL"/>
              <a:t>Rapporten erin verwerken</a:t>
            </a:r>
          </a:p>
        </p:txBody>
      </p:sp>
      <p:sp>
        <p:nvSpPr>
          <p:cNvPr id="4" name="Slide Number Placeholder 3"/>
          <p:cNvSpPr>
            <a:spLocks noGrp="1"/>
          </p:cNvSpPr>
          <p:nvPr>
            <p:ph type="sldNum" sz="quarter" idx="5"/>
          </p:nvPr>
        </p:nvSpPr>
        <p:spPr/>
        <p:txBody>
          <a:bodyPr/>
          <a:lstStyle/>
          <a:p>
            <a:fld id="{4ADBD583-A788-4434-B719-740318224A85}" type="slidenum">
              <a:rPr lang="nl-NL" smtClean="0"/>
              <a:t>27</a:t>
            </a:fld>
            <a:endParaRPr lang="nl-NL"/>
          </a:p>
        </p:txBody>
      </p:sp>
    </p:spTree>
    <p:extLst>
      <p:ext uri="{BB962C8B-B14F-4D97-AF65-F5344CB8AC3E}">
        <p14:creationId xmlns:p14="http://schemas.microsoft.com/office/powerpoint/2010/main" val="3612883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Vakmanschap</a:t>
            </a:r>
          </a:p>
          <a:p>
            <a:r>
              <a:rPr lang="nl-NL"/>
              <a:t>Duurzame plaatsing</a:t>
            </a:r>
          </a:p>
          <a:p>
            <a:endParaRPr lang="nl-NL"/>
          </a:p>
          <a:p>
            <a:r>
              <a:rPr lang="nl-NL"/>
              <a:t>Rapporten erin verwerken</a:t>
            </a:r>
          </a:p>
        </p:txBody>
      </p:sp>
      <p:sp>
        <p:nvSpPr>
          <p:cNvPr id="4" name="Slide Number Placeholder 3"/>
          <p:cNvSpPr>
            <a:spLocks noGrp="1"/>
          </p:cNvSpPr>
          <p:nvPr>
            <p:ph type="sldNum" sz="quarter" idx="5"/>
          </p:nvPr>
        </p:nvSpPr>
        <p:spPr/>
        <p:txBody>
          <a:bodyPr/>
          <a:lstStyle/>
          <a:p>
            <a:fld id="{4ADBD583-A788-4434-B719-740318224A85}" type="slidenum">
              <a:rPr lang="nl-NL" smtClean="0"/>
              <a:t>28</a:t>
            </a:fld>
            <a:endParaRPr lang="nl-NL"/>
          </a:p>
        </p:txBody>
      </p:sp>
    </p:spTree>
    <p:extLst>
      <p:ext uri="{BB962C8B-B14F-4D97-AF65-F5344CB8AC3E}">
        <p14:creationId xmlns:p14="http://schemas.microsoft.com/office/powerpoint/2010/main" val="188205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2</a:t>
            </a:fld>
            <a:endParaRPr lang="nl-NL"/>
          </a:p>
        </p:txBody>
      </p:sp>
    </p:spTree>
    <p:extLst>
      <p:ext uri="{BB962C8B-B14F-4D97-AF65-F5344CB8AC3E}">
        <p14:creationId xmlns:p14="http://schemas.microsoft.com/office/powerpoint/2010/main" val="147032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31</a:t>
            </a:fld>
            <a:endParaRPr lang="nl-NL"/>
          </a:p>
        </p:txBody>
      </p:sp>
    </p:spTree>
    <p:extLst>
      <p:ext uri="{BB962C8B-B14F-4D97-AF65-F5344CB8AC3E}">
        <p14:creationId xmlns:p14="http://schemas.microsoft.com/office/powerpoint/2010/main" val="1390310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32</a:t>
            </a:fld>
            <a:endParaRPr lang="nl-NL"/>
          </a:p>
        </p:txBody>
      </p:sp>
    </p:spTree>
    <p:extLst>
      <p:ext uri="{BB962C8B-B14F-4D97-AF65-F5344CB8AC3E}">
        <p14:creationId xmlns:p14="http://schemas.microsoft.com/office/powerpoint/2010/main" val="2978355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33</a:t>
            </a:fld>
            <a:endParaRPr lang="nl-NL"/>
          </a:p>
        </p:txBody>
      </p:sp>
    </p:spTree>
    <p:extLst>
      <p:ext uri="{BB962C8B-B14F-4D97-AF65-F5344CB8AC3E}">
        <p14:creationId xmlns:p14="http://schemas.microsoft.com/office/powerpoint/2010/main" val="3511682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36</a:t>
            </a:fld>
            <a:endParaRPr lang="nl-NL"/>
          </a:p>
        </p:txBody>
      </p:sp>
    </p:spTree>
    <p:extLst>
      <p:ext uri="{BB962C8B-B14F-4D97-AF65-F5344CB8AC3E}">
        <p14:creationId xmlns:p14="http://schemas.microsoft.com/office/powerpoint/2010/main" val="8588780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37</a:t>
            </a:fld>
            <a:endParaRPr lang="nl-NL"/>
          </a:p>
        </p:txBody>
      </p:sp>
    </p:spTree>
    <p:extLst>
      <p:ext uri="{BB962C8B-B14F-4D97-AF65-F5344CB8AC3E}">
        <p14:creationId xmlns:p14="http://schemas.microsoft.com/office/powerpoint/2010/main" val="1225365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41</a:t>
            </a:fld>
            <a:endParaRPr lang="nl-NL"/>
          </a:p>
        </p:txBody>
      </p:sp>
    </p:spTree>
    <p:extLst>
      <p:ext uri="{BB962C8B-B14F-4D97-AF65-F5344CB8AC3E}">
        <p14:creationId xmlns:p14="http://schemas.microsoft.com/office/powerpoint/2010/main" val="3179363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49</a:t>
            </a:fld>
            <a:endParaRPr lang="nl-NL"/>
          </a:p>
        </p:txBody>
      </p:sp>
    </p:spTree>
    <p:extLst>
      <p:ext uri="{BB962C8B-B14F-4D97-AF65-F5344CB8AC3E}">
        <p14:creationId xmlns:p14="http://schemas.microsoft.com/office/powerpoint/2010/main" val="2446864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ADBD583-A788-4434-B719-740318224A85}" type="slidenum">
              <a:rPr kumimoji="0" lang="nl-NL"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nl-NL"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99325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51</a:t>
            </a:fld>
            <a:endParaRPr lang="nl-NL"/>
          </a:p>
        </p:txBody>
      </p:sp>
    </p:spTree>
    <p:extLst>
      <p:ext uri="{BB962C8B-B14F-4D97-AF65-F5344CB8AC3E}">
        <p14:creationId xmlns:p14="http://schemas.microsoft.com/office/powerpoint/2010/main" val="13008978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53</a:t>
            </a:fld>
            <a:endParaRPr lang="nl-NL"/>
          </a:p>
        </p:txBody>
      </p:sp>
    </p:spTree>
    <p:extLst>
      <p:ext uri="{BB962C8B-B14F-4D97-AF65-F5344CB8AC3E}">
        <p14:creationId xmlns:p14="http://schemas.microsoft.com/office/powerpoint/2010/main" val="196956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3</a:t>
            </a:fld>
            <a:endParaRPr lang="nl-NL"/>
          </a:p>
        </p:txBody>
      </p:sp>
    </p:spTree>
    <p:extLst>
      <p:ext uri="{BB962C8B-B14F-4D97-AF65-F5344CB8AC3E}">
        <p14:creationId xmlns:p14="http://schemas.microsoft.com/office/powerpoint/2010/main" val="38305619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54</a:t>
            </a:fld>
            <a:endParaRPr lang="nl-NL"/>
          </a:p>
        </p:txBody>
      </p:sp>
    </p:spTree>
    <p:extLst>
      <p:ext uri="{BB962C8B-B14F-4D97-AF65-F5344CB8AC3E}">
        <p14:creationId xmlns:p14="http://schemas.microsoft.com/office/powerpoint/2010/main" val="36792440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55</a:t>
            </a:fld>
            <a:endParaRPr lang="nl-NL"/>
          </a:p>
        </p:txBody>
      </p:sp>
    </p:spTree>
    <p:extLst>
      <p:ext uri="{BB962C8B-B14F-4D97-AF65-F5344CB8AC3E}">
        <p14:creationId xmlns:p14="http://schemas.microsoft.com/office/powerpoint/2010/main" val="19345908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57</a:t>
            </a:fld>
            <a:endParaRPr lang="nl-NL"/>
          </a:p>
        </p:txBody>
      </p:sp>
    </p:spTree>
    <p:extLst>
      <p:ext uri="{BB962C8B-B14F-4D97-AF65-F5344CB8AC3E}">
        <p14:creationId xmlns:p14="http://schemas.microsoft.com/office/powerpoint/2010/main" val="4021354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58</a:t>
            </a:fld>
            <a:endParaRPr lang="nl-NL"/>
          </a:p>
        </p:txBody>
      </p:sp>
    </p:spTree>
    <p:extLst>
      <p:ext uri="{BB962C8B-B14F-4D97-AF65-F5344CB8AC3E}">
        <p14:creationId xmlns:p14="http://schemas.microsoft.com/office/powerpoint/2010/main" val="3763613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59</a:t>
            </a:fld>
            <a:endParaRPr lang="nl-NL"/>
          </a:p>
        </p:txBody>
      </p:sp>
    </p:spTree>
    <p:extLst>
      <p:ext uri="{BB962C8B-B14F-4D97-AF65-F5344CB8AC3E}">
        <p14:creationId xmlns:p14="http://schemas.microsoft.com/office/powerpoint/2010/main" val="35066665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60</a:t>
            </a:fld>
            <a:endParaRPr lang="nl-NL"/>
          </a:p>
        </p:txBody>
      </p:sp>
    </p:spTree>
    <p:extLst>
      <p:ext uri="{BB962C8B-B14F-4D97-AF65-F5344CB8AC3E}">
        <p14:creationId xmlns:p14="http://schemas.microsoft.com/office/powerpoint/2010/main" val="2795017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61</a:t>
            </a:fld>
            <a:endParaRPr lang="nl-NL"/>
          </a:p>
        </p:txBody>
      </p:sp>
    </p:spTree>
    <p:extLst>
      <p:ext uri="{BB962C8B-B14F-4D97-AF65-F5344CB8AC3E}">
        <p14:creationId xmlns:p14="http://schemas.microsoft.com/office/powerpoint/2010/main" val="21553319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62</a:t>
            </a:fld>
            <a:endParaRPr lang="nl-NL"/>
          </a:p>
        </p:txBody>
      </p:sp>
    </p:spTree>
    <p:extLst>
      <p:ext uri="{BB962C8B-B14F-4D97-AF65-F5344CB8AC3E}">
        <p14:creationId xmlns:p14="http://schemas.microsoft.com/office/powerpoint/2010/main" val="30123488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ADBD583-A788-4434-B719-740318224A85}" type="slidenum">
              <a:rPr lang="nl-NL" smtClean="0"/>
              <a:t>64</a:t>
            </a:fld>
            <a:endParaRPr lang="nl-NL"/>
          </a:p>
        </p:txBody>
      </p:sp>
    </p:spTree>
    <p:extLst>
      <p:ext uri="{BB962C8B-B14F-4D97-AF65-F5344CB8AC3E}">
        <p14:creationId xmlns:p14="http://schemas.microsoft.com/office/powerpoint/2010/main" val="4284091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66</a:t>
            </a:fld>
            <a:endParaRPr lang="nl-NL"/>
          </a:p>
        </p:txBody>
      </p:sp>
    </p:spTree>
    <p:extLst>
      <p:ext uri="{BB962C8B-B14F-4D97-AF65-F5344CB8AC3E}">
        <p14:creationId xmlns:p14="http://schemas.microsoft.com/office/powerpoint/2010/main" val="3721883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6</a:t>
            </a:fld>
            <a:endParaRPr lang="nl-NL"/>
          </a:p>
        </p:txBody>
      </p:sp>
    </p:spTree>
    <p:extLst>
      <p:ext uri="{BB962C8B-B14F-4D97-AF65-F5344CB8AC3E}">
        <p14:creationId xmlns:p14="http://schemas.microsoft.com/office/powerpoint/2010/main" val="9875624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67</a:t>
            </a:fld>
            <a:endParaRPr lang="nl-NL"/>
          </a:p>
        </p:txBody>
      </p:sp>
    </p:spTree>
    <p:extLst>
      <p:ext uri="{BB962C8B-B14F-4D97-AF65-F5344CB8AC3E}">
        <p14:creationId xmlns:p14="http://schemas.microsoft.com/office/powerpoint/2010/main" val="19556933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74</a:t>
            </a:fld>
            <a:endParaRPr lang="nl-NL"/>
          </a:p>
        </p:txBody>
      </p:sp>
    </p:spTree>
    <p:extLst>
      <p:ext uri="{BB962C8B-B14F-4D97-AF65-F5344CB8AC3E}">
        <p14:creationId xmlns:p14="http://schemas.microsoft.com/office/powerpoint/2010/main" val="23583576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75</a:t>
            </a:fld>
            <a:endParaRPr lang="nl-NL"/>
          </a:p>
        </p:txBody>
      </p:sp>
    </p:spTree>
    <p:extLst>
      <p:ext uri="{BB962C8B-B14F-4D97-AF65-F5344CB8AC3E}">
        <p14:creationId xmlns:p14="http://schemas.microsoft.com/office/powerpoint/2010/main" val="36559777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DBD583-A788-4434-B719-740318224A85}" type="slidenum">
              <a:rPr lang="nl-NL" smtClean="0"/>
              <a:t>76</a:t>
            </a:fld>
            <a:endParaRPr lang="nl-NL"/>
          </a:p>
        </p:txBody>
      </p:sp>
    </p:spTree>
    <p:extLst>
      <p:ext uri="{BB962C8B-B14F-4D97-AF65-F5344CB8AC3E}">
        <p14:creationId xmlns:p14="http://schemas.microsoft.com/office/powerpoint/2010/main" val="4969147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80</a:t>
            </a:fld>
            <a:endParaRPr lang="nl-NL"/>
          </a:p>
        </p:txBody>
      </p:sp>
    </p:spTree>
    <p:extLst>
      <p:ext uri="{BB962C8B-B14F-4D97-AF65-F5344CB8AC3E}">
        <p14:creationId xmlns:p14="http://schemas.microsoft.com/office/powerpoint/2010/main" val="142346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7</a:t>
            </a:fld>
            <a:endParaRPr lang="nl-NL"/>
          </a:p>
        </p:txBody>
      </p:sp>
    </p:spTree>
    <p:extLst>
      <p:ext uri="{BB962C8B-B14F-4D97-AF65-F5344CB8AC3E}">
        <p14:creationId xmlns:p14="http://schemas.microsoft.com/office/powerpoint/2010/main" val="977941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8</a:t>
            </a:fld>
            <a:endParaRPr lang="nl-NL"/>
          </a:p>
        </p:txBody>
      </p:sp>
    </p:spTree>
    <p:extLst>
      <p:ext uri="{BB962C8B-B14F-4D97-AF65-F5344CB8AC3E}">
        <p14:creationId xmlns:p14="http://schemas.microsoft.com/office/powerpoint/2010/main" val="3566975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4ADBD583-A788-4434-B719-740318224A85}" type="slidenum">
              <a:rPr lang="nl-NL" smtClean="0"/>
              <a:t>10</a:t>
            </a:fld>
            <a:endParaRPr lang="nl-NL"/>
          </a:p>
        </p:txBody>
      </p:sp>
    </p:spTree>
    <p:extLst>
      <p:ext uri="{BB962C8B-B14F-4D97-AF65-F5344CB8AC3E}">
        <p14:creationId xmlns:p14="http://schemas.microsoft.com/office/powerpoint/2010/main" val="4259830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defTabSz="457164">
              <a:defRPr/>
            </a:pPr>
            <a:fld id="{4ADBD583-A788-4434-B719-740318224A85}" type="slidenum">
              <a:rPr lang="nl-NL">
                <a:solidFill>
                  <a:prstClr val="black"/>
                </a:solidFill>
                <a:latin typeface="Calibri" panose="020F0502020204030204"/>
              </a:rPr>
              <a:pPr defTabSz="457164">
                <a:defRPr/>
              </a:pPr>
              <a:t>11</a:t>
            </a:fld>
            <a:endParaRPr lang="nl-NL">
              <a:solidFill>
                <a:prstClr val="black"/>
              </a:solidFill>
              <a:latin typeface="Calibri" panose="020F0502020204030204"/>
            </a:endParaRPr>
          </a:p>
        </p:txBody>
      </p:sp>
    </p:spTree>
    <p:extLst>
      <p:ext uri="{BB962C8B-B14F-4D97-AF65-F5344CB8AC3E}">
        <p14:creationId xmlns:p14="http://schemas.microsoft.com/office/powerpoint/2010/main" val="1004660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40000"/>
                    <a:lumOff val="60000"/>
                  </a:schemeClr>
                </a:solidFill>
              </a:defRPr>
            </a:lvl1pPr>
          </a:lstStyle>
          <a:p>
            <a:fld id="{F7AFFB9B-9FB8-469E-96F9-4D32314110B6}" type="datetimeFigureOut">
              <a:rPr lang="en-US" smtClean="0"/>
              <a:t>2/8/2021</a:t>
            </a:fld>
            <a:endParaRPr lang="en-US"/>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smtClean="0"/>
              <a:pPr/>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40000"/>
              <a:lumOff val="60000"/>
              <a:alpha val="6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81143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1D2AC3-6A0B-4169-B1EA-E3AE8B351BDD}"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063703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4B9363-8B87-41B7-9F8E-64519CBB8F34}"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056294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AEF5746-5284-4951-9F37-7AE924EDBCB7}"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588480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398B29-7265-4A65-A2A4-6703C057B7C1}"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236414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8FBA082-94DF-4C4B-A041-6624924AB0A8}" type="datetimeFigureOut">
              <a:rPr lang="en-US" smtClean="0"/>
              <a:t>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037415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27686C4-3AB5-4E0C-86CA-FB108C350AA9}" type="datetimeFigureOut">
              <a:rPr lang="en-US" smtClean="0"/>
              <a:t>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746007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9FF1211-4E0C-4AB3-B04F-585959BDAFE8}" type="datetimeFigureOut">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882232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BDECAF-D3BE-4069-9C78-642ECCD01477}" type="datetimeFigureOut">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50320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pagina">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jdelijke aanduiding voor datum 8">
            <a:extLst>
              <a:ext uri="{FF2B5EF4-FFF2-40B4-BE49-F238E27FC236}">
                <a16:creationId xmlns:a16="http://schemas.microsoft.com/office/drawing/2014/main" id="{F9DE979B-841B-9040-AF59-0DF141B7E94E}"/>
              </a:ext>
            </a:extLst>
          </p:cNvPr>
          <p:cNvSpPr>
            <a:spLocks noGrp="1"/>
          </p:cNvSpPr>
          <p:nvPr>
            <p:ph type="dt" sz="half" idx="4294967295"/>
          </p:nvPr>
        </p:nvSpPr>
        <p:spPr>
          <a:xfrm>
            <a:off x="4724400" y="6398897"/>
            <a:ext cx="2743200" cy="174625"/>
          </a:xfrm>
        </p:spPr>
        <p:txBody>
          <a:bodyPr/>
          <a:lstStyle/>
          <a:p>
            <a:fld id="{331AB7E8-1AC2-B540-A6FE-815AF0532446}" type="datetime3">
              <a:rPr lang="nl-NL" smtClean="0"/>
              <a:t>8/2/21</a:t>
            </a:fld>
            <a:endParaRPr lang="nl-NL"/>
          </a:p>
        </p:txBody>
      </p:sp>
      <p:sp>
        <p:nvSpPr>
          <p:cNvPr id="8" name="Titel 1">
            <a:extLst>
              <a:ext uri="{FF2B5EF4-FFF2-40B4-BE49-F238E27FC236}">
                <a16:creationId xmlns:a16="http://schemas.microsoft.com/office/drawing/2014/main" id="{C701D14D-196B-8E41-90D1-A7B534474761}"/>
              </a:ext>
            </a:extLst>
          </p:cNvPr>
          <p:cNvSpPr>
            <a:spLocks noGrp="1"/>
          </p:cNvSpPr>
          <p:nvPr>
            <p:ph type="title" hasCustomPrompt="1"/>
          </p:nvPr>
        </p:nvSpPr>
        <p:spPr>
          <a:xfrm>
            <a:off x="2327640" y="2554199"/>
            <a:ext cx="7848600" cy="859563"/>
          </a:xfrm>
        </p:spPr>
        <p:txBody>
          <a:bodyPr/>
          <a:lstStyle>
            <a:lvl1pPr algn="ctr">
              <a:defRPr>
                <a:solidFill>
                  <a:schemeClr val="bg1"/>
                </a:solidFill>
              </a:defRPr>
            </a:lvl1pPr>
          </a:lstStyle>
          <a:p>
            <a:r>
              <a:rPr lang="nl-NL"/>
              <a:t>Titel van de presentatie</a:t>
            </a:r>
          </a:p>
        </p:txBody>
      </p:sp>
      <p:sp>
        <p:nvSpPr>
          <p:cNvPr id="21" name="Tijdelijke aanduiding voor tekst 20">
            <a:extLst>
              <a:ext uri="{FF2B5EF4-FFF2-40B4-BE49-F238E27FC236}">
                <a16:creationId xmlns:a16="http://schemas.microsoft.com/office/drawing/2014/main" id="{7AF4BA44-50C6-1248-B992-73CEAA80DE61}"/>
              </a:ext>
            </a:extLst>
          </p:cNvPr>
          <p:cNvSpPr>
            <a:spLocks noGrp="1"/>
          </p:cNvSpPr>
          <p:nvPr>
            <p:ph type="body" sz="quarter" idx="10" hasCustomPrompt="1"/>
          </p:nvPr>
        </p:nvSpPr>
        <p:spPr>
          <a:xfrm>
            <a:off x="2327275" y="3413760"/>
            <a:ext cx="7848600" cy="1362075"/>
          </a:xfrm>
        </p:spPr>
        <p:txBody>
          <a:bodyPr/>
          <a:lstStyle>
            <a:lvl1pPr algn="ctr">
              <a:defRPr>
                <a:solidFill>
                  <a:schemeClr val="bg1"/>
                </a:solidFill>
              </a:defRPr>
            </a:lvl1pPr>
          </a:lstStyle>
          <a:p>
            <a:r>
              <a:rPr lang="nl-NL"/>
              <a:t>Eventueel een ondertitel.</a:t>
            </a:r>
          </a:p>
        </p:txBody>
      </p:sp>
    </p:spTree>
    <p:extLst>
      <p:ext uri="{BB962C8B-B14F-4D97-AF65-F5344CB8AC3E}">
        <p14:creationId xmlns:p14="http://schemas.microsoft.com/office/powerpoint/2010/main" val="9442716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oodstuk 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2327640" y="2554199"/>
            <a:ext cx="7848600" cy="859563"/>
          </a:xfrm>
        </p:spPr>
        <p:txBody>
          <a:bodyPr/>
          <a:lstStyle>
            <a:lvl1pPr algn="ctr">
              <a:defRPr>
                <a:solidFill>
                  <a:srgbClr val="4D5863"/>
                </a:solidFill>
              </a:defRPr>
            </a:lvl1pPr>
          </a:lstStyle>
          <a:p>
            <a:r>
              <a:rPr lang="nl-NL"/>
              <a:t>Titel van het hoofdstuk</a:t>
            </a:r>
          </a:p>
        </p:txBody>
      </p:sp>
      <p:sp>
        <p:nvSpPr>
          <p:cNvPr id="5" name="Tijdelijke aanduiding voor tekst 2">
            <a:extLst>
              <a:ext uri="{FF2B5EF4-FFF2-40B4-BE49-F238E27FC236}">
                <a16:creationId xmlns:a16="http://schemas.microsoft.com/office/drawing/2014/main" id="{39377B92-3C52-F84B-AA1A-AA9A6D96383B}"/>
              </a:ext>
            </a:extLst>
          </p:cNvPr>
          <p:cNvSpPr>
            <a:spLocks noGrp="1"/>
          </p:cNvSpPr>
          <p:nvPr>
            <p:ph type="body" sz="quarter" idx="11" hasCustomPrompt="1"/>
          </p:nvPr>
        </p:nvSpPr>
        <p:spPr>
          <a:xfrm>
            <a:off x="2327640" y="3444243"/>
            <a:ext cx="7848600" cy="460247"/>
          </a:xfrm>
        </p:spPr>
        <p:txBody>
          <a:bodyPr/>
          <a:lstStyle/>
          <a:p>
            <a:r>
              <a:rPr lang="nl-NL"/>
              <a:t>Om een nieuw deel aan te duiden.</a:t>
            </a:r>
          </a:p>
        </p:txBody>
      </p:sp>
    </p:spTree>
    <p:extLst>
      <p:ext uri="{BB962C8B-B14F-4D97-AF65-F5344CB8AC3E}">
        <p14:creationId xmlns:p14="http://schemas.microsoft.com/office/powerpoint/2010/main" val="1954148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FBDC27-E420-4878-9EE6-7B9656D6442A}" type="datetimeFigureOut">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44418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oofdstuk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2327640" y="2554199"/>
            <a:ext cx="7848600" cy="859563"/>
          </a:xfrm>
        </p:spPr>
        <p:txBody>
          <a:bodyPr/>
          <a:lstStyle>
            <a:lvl1pPr algn="ctr">
              <a:defRPr>
                <a:solidFill>
                  <a:srgbClr val="4D5863"/>
                </a:solidFill>
              </a:defRPr>
            </a:lvl1pPr>
          </a:lstStyle>
          <a:p>
            <a:r>
              <a:rPr lang="nl-NL"/>
              <a:t>Titel van het hoofdstuk</a:t>
            </a:r>
          </a:p>
        </p:txBody>
      </p:sp>
      <p:sp>
        <p:nvSpPr>
          <p:cNvPr id="5" name="Tijdelijke aanduiding voor tekst 2">
            <a:extLst>
              <a:ext uri="{FF2B5EF4-FFF2-40B4-BE49-F238E27FC236}">
                <a16:creationId xmlns:a16="http://schemas.microsoft.com/office/drawing/2014/main" id="{07B20AB3-0479-AA4D-9FD8-6A9F870F8E4E}"/>
              </a:ext>
            </a:extLst>
          </p:cNvPr>
          <p:cNvSpPr>
            <a:spLocks noGrp="1"/>
          </p:cNvSpPr>
          <p:nvPr>
            <p:ph type="body" sz="quarter" idx="11" hasCustomPrompt="1"/>
          </p:nvPr>
        </p:nvSpPr>
        <p:spPr>
          <a:xfrm>
            <a:off x="2327640" y="3444243"/>
            <a:ext cx="7848600" cy="460247"/>
          </a:xfrm>
        </p:spPr>
        <p:txBody>
          <a:bodyPr/>
          <a:lstStyle/>
          <a:p>
            <a:r>
              <a:rPr lang="nl-NL"/>
              <a:t>Om een nieuw deel aan te duiden.</a:t>
            </a:r>
          </a:p>
        </p:txBody>
      </p:sp>
    </p:spTree>
    <p:extLst>
      <p:ext uri="{BB962C8B-B14F-4D97-AF65-F5344CB8AC3E}">
        <p14:creationId xmlns:p14="http://schemas.microsoft.com/office/powerpoint/2010/main" val="3518109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oofdstuk 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2327640" y="2554199"/>
            <a:ext cx="7848600" cy="859563"/>
          </a:xfrm>
        </p:spPr>
        <p:txBody>
          <a:bodyPr/>
          <a:lstStyle>
            <a:lvl1pPr algn="ctr">
              <a:defRPr>
                <a:solidFill>
                  <a:srgbClr val="4D5863"/>
                </a:solidFill>
              </a:defRPr>
            </a:lvl1pPr>
          </a:lstStyle>
          <a:p>
            <a:r>
              <a:rPr lang="nl-NL"/>
              <a:t>Titel van het hoofdstuk</a:t>
            </a:r>
          </a:p>
        </p:txBody>
      </p:sp>
      <p:sp>
        <p:nvSpPr>
          <p:cNvPr id="3" name="Tijdelijke aanduiding voor tekst 2">
            <a:extLst>
              <a:ext uri="{FF2B5EF4-FFF2-40B4-BE49-F238E27FC236}">
                <a16:creationId xmlns:a16="http://schemas.microsoft.com/office/drawing/2014/main" id="{9DA30574-D24E-C244-B397-ABB6B5FAD415}"/>
              </a:ext>
            </a:extLst>
          </p:cNvPr>
          <p:cNvSpPr>
            <a:spLocks noGrp="1"/>
          </p:cNvSpPr>
          <p:nvPr>
            <p:ph type="body" sz="quarter" idx="11" hasCustomPrompt="1"/>
          </p:nvPr>
        </p:nvSpPr>
        <p:spPr>
          <a:xfrm>
            <a:off x="2327640" y="3444243"/>
            <a:ext cx="7848600" cy="460247"/>
          </a:xfrm>
        </p:spPr>
        <p:txBody>
          <a:bodyPr/>
          <a:lstStyle/>
          <a:p>
            <a:r>
              <a:rPr lang="nl-NL"/>
              <a:t>Om een nieuw deel aan te duiden.</a:t>
            </a:r>
          </a:p>
        </p:txBody>
      </p:sp>
    </p:spTree>
    <p:extLst>
      <p:ext uri="{BB962C8B-B14F-4D97-AF65-F5344CB8AC3E}">
        <p14:creationId xmlns:p14="http://schemas.microsoft.com/office/powerpoint/2010/main" val="3713118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ulletpoints groo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AED444-9969-C648-BE87-FD8BDA98B8C0}"/>
              </a:ext>
            </a:extLst>
          </p:cNvPr>
          <p:cNvSpPr>
            <a:spLocks noGrp="1"/>
          </p:cNvSpPr>
          <p:nvPr>
            <p:ph type="title" hasCustomPrompt="1"/>
          </p:nvPr>
        </p:nvSpPr>
        <p:spPr>
          <a:xfrm>
            <a:off x="838200" y="650242"/>
            <a:ext cx="10515600" cy="5445759"/>
          </a:xfrm>
        </p:spPr>
        <p:txBody>
          <a:bodyPr anchor="ctr"/>
          <a:lstStyle>
            <a:lvl1pPr marL="0" indent="0" algn="l">
              <a:lnSpc>
                <a:spcPct val="150000"/>
              </a:lnSpc>
              <a:buFont typeface="Arial" panose="020B0604020202020204" pitchFamily="34" charset="0"/>
              <a:buNone/>
              <a:defRPr/>
            </a:lvl1pPr>
          </a:lstStyle>
          <a:p>
            <a:r>
              <a:rPr lang="nl-NL"/>
              <a:t>•	</a:t>
            </a:r>
            <a:r>
              <a:rPr lang="nl-NL" err="1"/>
              <a:t>Bulletpoint</a:t>
            </a:r>
            <a:r>
              <a:rPr lang="nl-NL"/>
              <a:t> 1</a:t>
            </a:r>
            <a:br>
              <a:rPr lang="nl-NL"/>
            </a:br>
            <a:r>
              <a:rPr lang="nl-NL"/>
              <a:t>•	</a:t>
            </a:r>
            <a:r>
              <a:rPr lang="nl-NL" err="1"/>
              <a:t>Bulletpoint</a:t>
            </a:r>
            <a:r>
              <a:rPr lang="nl-NL"/>
              <a:t> 2</a:t>
            </a:r>
            <a:br>
              <a:rPr lang="nl-NL"/>
            </a:br>
            <a:r>
              <a:rPr lang="nl-NL"/>
              <a:t>•	</a:t>
            </a:r>
            <a:r>
              <a:rPr lang="nl-NL" err="1"/>
              <a:t>Bulletpoint</a:t>
            </a:r>
            <a:r>
              <a:rPr lang="nl-NL"/>
              <a:t> 3</a:t>
            </a:r>
            <a:br>
              <a:rPr lang="nl-NL"/>
            </a:br>
            <a:r>
              <a:rPr lang="nl-NL"/>
              <a:t>•	</a:t>
            </a:r>
            <a:r>
              <a:rPr lang="nl-NL" err="1"/>
              <a:t>Bulletpoint</a:t>
            </a:r>
            <a:r>
              <a:rPr lang="nl-NL"/>
              <a:t> 4</a:t>
            </a:r>
            <a:br>
              <a:rPr lang="nl-NL"/>
            </a:br>
            <a:r>
              <a:rPr lang="nl-NL"/>
              <a:t>•	</a:t>
            </a:r>
            <a:r>
              <a:rPr lang="nl-NL" err="1"/>
              <a:t>Bulletpoint</a:t>
            </a:r>
            <a:r>
              <a:rPr lang="nl-NL"/>
              <a:t> 5</a:t>
            </a:r>
          </a:p>
        </p:txBody>
      </p:sp>
      <p:sp>
        <p:nvSpPr>
          <p:cNvPr id="3" name="Tijdelijke aanduiding voor datum 2">
            <a:extLst>
              <a:ext uri="{FF2B5EF4-FFF2-40B4-BE49-F238E27FC236}">
                <a16:creationId xmlns:a16="http://schemas.microsoft.com/office/drawing/2014/main" id="{C836529D-6505-404E-BB0D-835DBE70E41C}"/>
              </a:ext>
            </a:extLst>
          </p:cNvPr>
          <p:cNvSpPr>
            <a:spLocks noGrp="1"/>
          </p:cNvSpPr>
          <p:nvPr>
            <p:ph type="dt" sz="half" idx="10"/>
          </p:nvPr>
        </p:nvSpPr>
        <p:spPr/>
        <p:txBody>
          <a:bodyPr/>
          <a:lstStyle/>
          <a:p>
            <a:fld id="{025BE0FD-98FC-484B-B84E-320AA86AAFB2}" type="datetime3">
              <a:rPr lang="nl-NL" smtClean="0"/>
              <a:pPr/>
              <a:t>8/2/21</a:t>
            </a:fld>
            <a:endParaRPr lang="nl-NL"/>
          </a:p>
        </p:txBody>
      </p:sp>
    </p:spTree>
    <p:extLst>
      <p:ext uri="{BB962C8B-B14F-4D97-AF65-F5344CB8AC3E}">
        <p14:creationId xmlns:p14="http://schemas.microsoft.com/office/powerpoint/2010/main" val="37533964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points groot met foto">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8A60E2B-3126-0546-B583-7518DABB68CD}"/>
              </a:ext>
            </a:extLst>
          </p:cNvPr>
          <p:cNvSpPr>
            <a:spLocks noGrp="1"/>
          </p:cNvSpPr>
          <p:nvPr>
            <p:ph type="pic" sz="quarter" idx="11"/>
          </p:nvPr>
        </p:nvSpPr>
        <p:spPr>
          <a:xfrm>
            <a:off x="6096000" y="0"/>
            <a:ext cx="6096000" cy="6858000"/>
          </a:xfrm>
        </p:spPr>
        <p:txBody>
          <a:bodyPr/>
          <a:lstStyle/>
          <a:p>
            <a:endParaRPr lang="nl-NL"/>
          </a:p>
        </p:txBody>
      </p:sp>
      <p:sp>
        <p:nvSpPr>
          <p:cNvPr id="2" name="Titel 1">
            <a:extLst>
              <a:ext uri="{FF2B5EF4-FFF2-40B4-BE49-F238E27FC236}">
                <a16:creationId xmlns:a16="http://schemas.microsoft.com/office/drawing/2014/main" id="{E7AED444-9969-C648-BE87-FD8BDA98B8C0}"/>
              </a:ext>
            </a:extLst>
          </p:cNvPr>
          <p:cNvSpPr>
            <a:spLocks noGrp="1"/>
          </p:cNvSpPr>
          <p:nvPr>
            <p:ph type="title" hasCustomPrompt="1"/>
          </p:nvPr>
        </p:nvSpPr>
        <p:spPr>
          <a:xfrm>
            <a:off x="838200" y="650242"/>
            <a:ext cx="5257800" cy="5445759"/>
          </a:xfrm>
        </p:spPr>
        <p:txBody>
          <a:bodyPr anchor="ctr"/>
          <a:lstStyle>
            <a:lvl1pPr marL="0" indent="0" algn="l">
              <a:lnSpc>
                <a:spcPct val="150000"/>
              </a:lnSpc>
              <a:buFont typeface="Arial" panose="020B0604020202020204" pitchFamily="34" charset="0"/>
              <a:buNone/>
              <a:defRPr/>
            </a:lvl1pPr>
          </a:lstStyle>
          <a:p>
            <a:r>
              <a:rPr lang="nl-NL"/>
              <a:t>•	</a:t>
            </a:r>
            <a:r>
              <a:rPr lang="nl-NL" err="1"/>
              <a:t>Bulletpoint</a:t>
            </a:r>
            <a:r>
              <a:rPr lang="nl-NL"/>
              <a:t> 1</a:t>
            </a:r>
            <a:br>
              <a:rPr lang="nl-NL"/>
            </a:br>
            <a:r>
              <a:rPr lang="nl-NL"/>
              <a:t>•	</a:t>
            </a:r>
            <a:r>
              <a:rPr lang="nl-NL" err="1"/>
              <a:t>Bulletpoint</a:t>
            </a:r>
            <a:r>
              <a:rPr lang="nl-NL"/>
              <a:t> 2</a:t>
            </a:r>
            <a:br>
              <a:rPr lang="nl-NL"/>
            </a:br>
            <a:r>
              <a:rPr lang="nl-NL"/>
              <a:t>•	</a:t>
            </a:r>
            <a:r>
              <a:rPr lang="nl-NL" err="1"/>
              <a:t>Bulletpoint</a:t>
            </a:r>
            <a:r>
              <a:rPr lang="nl-NL"/>
              <a:t> 3</a:t>
            </a:r>
            <a:br>
              <a:rPr lang="nl-NL"/>
            </a:br>
            <a:r>
              <a:rPr lang="nl-NL"/>
              <a:t>•	</a:t>
            </a:r>
            <a:r>
              <a:rPr lang="nl-NL" err="1"/>
              <a:t>Bulletpoint</a:t>
            </a:r>
            <a:r>
              <a:rPr lang="nl-NL"/>
              <a:t> 4</a:t>
            </a:r>
            <a:br>
              <a:rPr lang="nl-NL"/>
            </a:br>
            <a:r>
              <a:rPr lang="nl-NL"/>
              <a:t>•	</a:t>
            </a:r>
            <a:r>
              <a:rPr lang="nl-NL" err="1"/>
              <a:t>Bulletpoint</a:t>
            </a:r>
            <a:r>
              <a:rPr lang="nl-NL"/>
              <a:t> 5</a:t>
            </a:r>
          </a:p>
        </p:txBody>
      </p:sp>
      <p:sp>
        <p:nvSpPr>
          <p:cNvPr id="3" name="Tijdelijke aanduiding voor datum 2">
            <a:extLst>
              <a:ext uri="{FF2B5EF4-FFF2-40B4-BE49-F238E27FC236}">
                <a16:creationId xmlns:a16="http://schemas.microsoft.com/office/drawing/2014/main" id="{C836529D-6505-404E-BB0D-835DBE70E41C}"/>
              </a:ext>
            </a:extLst>
          </p:cNvPr>
          <p:cNvSpPr>
            <a:spLocks noGrp="1"/>
          </p:cNvSpPr>
          <p:nvPr>
            <p:ph type="dt" sz="half" idx="10"/>
          </p:nvPr>
        </p:nvSpPr>
        <p:spPr/>
        <p:txBody>
          <a:bodyPr/>
          <a:lstStyle/>
          <a:p>
            <a:fld id="{025BE0FD-98FC-484B-B84E-320AA86AAFB2}" type="datetime3">
              <a:rPr lang="nl-NL" smtClean="0"/>
              <a:pPr/>
              <a:t>8/2/21</a:t>
            </a:fld>
            <a:endParaRPr lang="nl-NL"/>
          </a:p>
        </p:txBody>
      </p:sp>
    </p:spTree>
    <p:extLst>
      <p:ext uri="{BB962C8B-B14F-4D97-AF65-F5344CB8AC3E}">
        <p14:creationId xmlns:p14="http://schemas.microsoft.com/office/powerpoint/2010/main" val="15421388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ulletpoints klei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AED444-9969-C648-BE87-FD8BDA98B8C0}"/>
              </a:ext>
            </a:extLst>
          </p:cNvPr>
          <p:cNvSpPr>
            <a:spLocks noGrp="1"/>
          </p:cNvSpPr>
          <p:nvPr>
            <p:ph type="title" hasCustomPrompt="1"/>
          </p:nvPr>
        </p:nvSpPr>
        <p:spPr>
          <a:xfrm>
            <a:off x="838200" y="650242"/>
            <a:ext cx="10515600" cy="5445759"/>
          </a:xfrm>
        </p:spPr>
        <p:txBody>
          <a:bodyPr anchor="ctr">
            <a:normAutofit/>
          </a:bodyPr>
          <a:lstStyle>
            <a:lvl1pPr marL="0" indent="0" algn="l">
              <a:lnSpc>
                <a:spcPct val="150000"/>
              </a:lnSpc>
              <a:buFont typeface="Arial" panose="020B0604020202020204" pitchFamily="34" charset="0"/>
              <a:buNone/>
              <a:defRPr sz="1875">
                <a:latin typeface="Corbel" panose="020B0503020204020204" pitchFamily="34" charset="0"/>
              </a:defRPr>
            </a:lvl1pPr>
          </a:lstStyle>
          <a:p>
            <a:r>
              <a:rPr lang="nl-NL"/>
              <a:t>•	</a:t>
            </a:r>
            <a:r>
              <a:rPr lang="nl-NL" err="1"/>
              <a:t>Bulletpoint</a:t>
            </a:r>
            <a:r>
              <a:rPr lang="nl-NL"/>
              <a:t> 1</a:t>
            </a:r>
            <a:br>
              <a:rPr lang="nl-NL"/>
            </a:br>
            <a:r>
              <a:rPr lang="nl-NL"/>
              <a:t>•	</a:t>
            </a:r>
            <a:r>
              <a:rPr lang="nl-NL" err="1"/>
              <a:t>Bulletpoint</a:t>
            </a:r>
            <a:r>
              <a:rPr lang="nl-NL"/>
              <a:t> 2</a:t>
            </a:r>
            <a:br>
              <a:rPr lang="nl-NL"/>
            </a:br>
            <a:r>
              <a:rPr lang="nl-NL"/>
              <a:t>•	</a:t>
            </a:r>
            <a:r>
              <a:rPr lang="nl-NL" err="1"/>
              <a:t>Bulletpoint</a:t>
            </a:r>
            <a:r>
              <a:rPr lang="nl-NL"/>
              <a:t> 3</a:t>
            </a:r>
            <a:br>
              <a:rPr lang="nl-NL"/>
            </a:br>
            <a:r>
              <a:rPr lang="nl-NL"/>
              <a:t>•	</a:t>
            </a:r>
            <a:r>
              <a:rPr lang="nl-NL" err="1"/>
              <a:t>Bulletpoint</a:t>
            </a:r>
            <a:r>
              <a:rPr lang="nl-NL"/>
              <a:t> 4</a:t>
            </a:r>
            <a:br>
              <a:rPr lang="nl-NL"/>
            </a:br>
            <a:r>
              <a:rPr lang="nl-NL"/>
              <a:t>•	</a:t>
            </a:r>
            <a:r>
              <a:rPr lang="nl-NL" err="1"/>
              <a:t>Bulletpoint</a:t>
            </a:r>
            <a:r>
              <a:rPr lang="nl-NL"/>
              <a:t> 5</a:t>
            </a:r>
            <a:br>
              <a:rPr lang="nl-NL"/>
            </a:br>
            <a:r>
              <a:rPr lang="nl-NL"/>
              <a:t>•	</a:t>
            </a:r>
            <a:r>
              <a:rPr lang="nl-NL" err="1"/>
              <a:t>Bulletpoint</a:t>
            </a:r>
            <a:r>
              <a:rPr lang="nl-NL"/>
              <a:t> 6</a:t>
            </a:r>
            <a:br>
              <a:rPr lang="nl-NL"/>
            </a:br>
            <a:r>
              <a:rPr lang="nl-NL"/>
              <a:t>•	</a:t>
            </a:r>
            <a:r>
              <a:rPr lang="nl-NL" err="1"/>
              <a:t>Bulletpoint</a:t>
            </a:r>
            <a:r>
              <a:rPr lang="nl-NL"/>
              <a:t> 7</a:t>
            </a:r>
          </a:p>
        </p:txBody>
      </p:sp>
      <p:sp>
        <p:nvSpPr>
          <p:cNvPr id="3" name="Tijdelijke aanduiding voor datum 2">
            <a:extLst>
              <a:ext uri="{FF2B5EF4-FFF2-40B4-BE49-F238E27FC236}">
                <a16:creationId xmlns:a16="http://schemas.microsoft.com/office/drawing/2014/main" id="{C836529D-6505-404E-BB0D-835DBE70E41C}"/>
              </a:ext>
            </a:extLst>
          </p:cNvPr>
          <p:cNvSpPr>
            <a:spLocks noGrp="1"/>
          </p:cNvSpPr>
          <p:nvPr>
            <p:ph type="dt" sz="half" idx="10"/>
          </p:nvPr>
        </p:nvSpPr>
        <p:spPr/>
        <p:txBody>
          <a:bodyPr/>
          <a:lstStyle/>
          <a:p>
            <a:fld id="{025BE0FD-98FC-484B-B84E-320AA86AAFB2}" type="datetime3">
              <a:rPr lang="nl-NL" smtClean="0"/>
              <a:pPr/>
              <a:t>8/2/21</a:t>
            </a:fld>
            <a:endParaRPr lang="nl-NL"/>
          </a:p>
        </p:txBody>
      </p:sp>
    </p:spTree>
    <p:extLst>
      <p:ext uri="{BB962C8B-B14F-4D97-AF65-F5344CB8AC3E}">
        <p14:creationId xmlns:p14="http://schemas.microsoft.com/office/powerpoint/2010/main" val="10183228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ulletpoints klein + foto">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8A60E2B-3126-0546-B583-7518DABB68CD}"/>
              </a:ext>
            </a:extLst>
          </p:cNvPr>
          <p:cNvSpPr>
            <a:spLocks noGrp="1"/>
          </p:cNvSpPr>
          <p:nvPr>
            <p:ph type="pic" sz="quarter" idx="11"/>
          </p:nvPr>
        </p:nvSpPr>
        <p:spPr>
          <a:xfrm>
            <a:off x="6096000" y="0"/>
            <a:ext cx="6096000" cy="6858000"/>
          </a:xfrm>
        </p:spPr>
        <p:txBody>
          <a:bodyPr/>
          <a:lstStyle/>
          <a:p>
            <a:endParaRPr lang="nl-NL"/>
          </a:p>
        </p:txBody>
      </p:sp>
      <p:sp>
        <p:nvSpPr>
          <p:cNvPr id="2" name="Titel 1">
            <a:extLst>
              <a:ext uri="{FF2B5EF4-FFF2-40B4-BE49-F238E27FC236}">
                <a16:creationId xmlns:a16="http://schemas.microsoft.com/office/drawing/2014/main" id="{E7AED444-9969-C648-BE87-FD8BDA98B8C0}"/>
              </a:ext>
            </a:extLst>
          </p:cNvPr>
          <p:cNvSpPr>
            <a:spLocks noGrp="1"/>
          </p:cNvSpPr>
          <p:nvPr>
            <p:ph type="title" hasCustomPrompt="1"/>
          </p:nvPr>
        </p:nvSpPr>
        <p:spPr>
          <a:xfrm>
            <a:off x="838200" y="650242"/>
            <a:ext cx="5257800" cy="5445759"/>
          </a:xfrm>
        </p:spPr>
        <p:txBody>
          <a:bodyPr anchor="ctr">
            <a:normAutofit/>
          </a:bodyPr>
          <a:lstStyle>
            <a:lvl1pPr marL="0" indent="0" algn="l">
              <a:lnSpc>
                <a:spcPct val="150000"/>
              </a:lnSpc>
              <a:buFont typeface="Arial" panose="020B0604020202020204" pitchFamily="34" charset="0"/>
              <a:buNone/>
              <a:defRPr sz="1875">
                <a:latin typeface="Corbel" panose="020B0503020204020204" pitchFamily="34" charset="0"/>
              </a:defRPr>
            </a:lvl1pPr>
          </a:lstStyle>
          <a:p>
            <a:r>
              <a:rPr lang="nl-NL"/>
              <a:t>•	</a:t>
            </a:r>
            <a:r>
              <a:rPr lang="nl-NL" err="1"/>
              <a:t>Bulletpoint</a:t>
            </a:r>
            <a:r>
              <a:rPr lang="nl-NL"/>
              <a:t> 1</a:t>
            </a:r>
            <a:br>
              <a:rPr lang="nl-NL"/>
            </a:br>
            <a:r>
              <a:rPr lang="nl-NL"/>
              <a:t>•	</a:t>
            </a:r>
            <a:r>
              <a:rPr lang="nl-NL" err="1"/>
              <a:t>Bulletpoint</a:t>
            </a:r>
            <a:r>
              <a:rPr lang="nl-NL"/>
              <a:t> 2</a:t>
            </a:r>
            <a:br>
              <a:rPr lang="nl-NL"/>
            </a:br>
            <a:r>
              <a:rPr lang="nl-NL"/>
              <a:t>•	</a:t>
            </a:r>
            <a:r>
              <a:rPr lang="nl-NL" err="1"/>
              <a:t>Bulletpoint</a:t>
            </a:r>
            <a:r>
              <a:rPr lang="nl-NL"/>
              <a:t> 3</a:t>
            </a:r>
            <a:br>
              <a:rPr lang="nl-NL"/>
            </a:br>
            <a:r>
              <a:rPr lang="nl-NL"/>
              <a:t>•	</a:t>
            </a:r>
            <a:r>
              <a:rPr lang="nl-NL" err="1"/>
              <a:t>Bulletpoint</a:t>
            </a:r>
            <a:r>
              <a:rPr lang="nl-NL"/>
              <a:t> 4</a:t>
            </a:r>
            <a:br>
              <a:rPr lang="nl-NL"/>
            </a:br>
            <a:r>
              <a:rPr lang="nl-NL"/>
              <a:t>•	</a:t>
            </a:r>
            <a:r>
              <a:rPr lang="nl-NL" err="1"/>
              <a:t>Bulletpoint</a:t>
            </a:r>
            <a:r>
              <a:rPr lang="nl-NL"/>
              <a:t> 5</a:t>
            </a:r>
            <a:br>
              <a:rPr lang="nl-NL"/>
            </a:br>
            <a:r>
              <a:rPr lang="nl-NL"/>
              <a:t>•	</a:t>
            </a:r>
            <a:r>
              <a:rPr lang="nl-NL" err="1"/>
              <a:t>Bulletpoint</a:t>
            </a:r>
            <a:r>
              <a:rPr lang="nl-NL"/>
              <a:t> 6</a:t>
            </a:r>
            <a:br>
              <a:rPr lang="nl-NL"/>
            </a:br>
            <a:r>
              <a:rPr lang="nl-NL"/>
              <a:t>•	</a:t>
            </a:r>
            <a:r>
              <a:rPr lang="nl-NL" err="1"/>
              <a:t>Bulletpoint</a:t>
            </a:r>
            <a:r>
              <a:rPr lang="nl-NL"/>
              <a:t> 7</a:t>
            </a:r>
          </a:p>
        </p:txBody>
      </p:sp>
      <p:sp>
        <p:nvSpPr>
          <p:cNvPr id="3" name="Tijdelijke aanduiding voor datum 2">
            <a:extLst>
              <a:ext uri="{FF2B5EF4-FFF2-40B4-BE49-F238E27FC236}">
                <a16:creationId xmlns:a16="http://schemas.microsoft.com/office/drawing/2014/main" id="{C836529D-6505-404E-BB0D-835DBE70E41C}"/>
              </a:ext>
            </a:extLst>
          </p:cNvPr>
          <p:cNvSpPr>
            <a:spLocks noGrp="1"/>
          </p:cNvSpPr>
          <p:nvPr>
            <p:ph type="dt" sz="half" idx="10"/>
          </p:nvPr>
        </p:nvSpPr>
        <p:spPr/>
        <p:txBody>
          <a:bodyPr/>
          <a:lstStyle/>
          <a:p>
            <a:fld id="{025BE0FD-98FC-484B-B84E-320AA86AAFB2}" type="datetime3">
              <a:rPr lang="nl-NL" smtClean="0"/>
              <a:pPr/>
              <a:t>8/2/21</a:t>
            </a:fld>
            <a:endParaRPr lang="nl-NL"/>
          </a:p>
        </p:txBody>
      </p:sp>
    </p:spTree>
    <p:extLst>
      <p:ext uri="{BB962C8B-B14F-4D97-AF65-F5344CB8AC3E}">
        <p14:creationId xmlns:p14="http://schemas.microsoft.com/office/powerpoint/2010/main" val="287151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 slide 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755904" y="469367"/>
            <a:ext cx="11021568" cy="859563"/>
          </a:xfrm>
        </p:spPr>
        <p:txBody>
          <a:bodyPr/>
          <a:lstStyle>
            <a:lvl1pPr algn="ctr">
              <a:defRPr>
                <a:solidFill>
                  <a:srgbClr val="4D5863"/>
                </a:solidFill>
              </a:defRPr>
            </a:lvl1pPr>
          </a:lstStyle>
          <a:p>
            <a:r>
              <a:rPr lang="nl-NL"/>
              <a:t>Titel van tekst</a:t>
            </a:r>
          </a:p>
        </p:txBody>
      </p:sp>
      <p:sp>
        <p:nvSpPr>
          <p:cNvPr id="3" name="Tijdelijke aanduiding voor tekst 2">
            <a:extLst>
              <a:ext uri="{FF2B5EF4-FFF2-40B4-BE49-F238E27FC236}">
                <a16:creationId xmlns:a16="http://schemas.microsoft.com/office/drawing/2014/main" id="{9DA30574-D24E-C244-B397-ABB6B5FAD415}"/>
              </a:ext>
            </a:extLst>
          </p:cNvPr>
          <p:cNvSpPr>
            <a:spLocks noGrp="1"/>
          </p:cNvSpPr>
          <p:nvPr>
            <p:ph type="body" sz="quarter" idx="11" hasCustomPrompt="1"/>
          </p:nvPr>
        </p:nvSpPr>
        <p:spPr>
          <a:xfrm>
            <a:off x="755904" y="1359411"/>
            <a:ext cx="11021568" cy="4504943"/>
          </a:xfrm>
        </p:spPr>
        <p:txBody>
          <a:bodyPr/>
          <a:lstStyle>
            <a:lvl1pPr>
              <a:lnSpc>
                <a:spcPct val="150000"/>
              </a:lnSpc>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Tree>
    <p:extLst>
      <p:ext uri="{BB962C8B-B14F-4D97-AF65-F5344CB8AC3E}">
        <p14:creationId xmlns:p14="http://schemas.microsoft.com/office/powerpoint/2010/main" val="4472156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slid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755904" y="469367"/>
            <a:ext cx="11021568" cy="859563"/>
          </a:xfrm>
        </p:spPr>
        <p:txBody>
          <a:bodyPr/>
          <a:lstStyle>
            <a:lvl1pPr algn="ctr">
              <a:defRPr>
                <a:solidFill>
                  <a:srgbClr val="4D5863"/>
                </a:solidFill>
              </a:defRPr>
            </a:lvl1pPr>
          </a:lstStyle>
          <a:p>
            <a:r>
              <a:rPr lang="nl-NL"/>
              <a:t>Titel van tekst</a:t>
            </a:r>
          </a:p>
        </p:txBody>
      </p:sp>
      <p:sp>
        <p:nvSpPr>
          <p:cNvPr id="3" name="Tijdelijke aanduiding voor tekst 2">
            <a:extLst>
              <a:ext uri="{FF2B5EF4-FFF2-40B4-BE49-F238E27FC236}">
                <a16:creationId xmlns:a16="http://schemas.microsoft.com/office/drawing/2014/main" id="{9DA30574-D24E-C244-B397-ABB6B5FAD415}"/>
              </a:ext>
            </a:extLst>
          </p:cNvPr>
          <p:cNvSpPr>
            <a:spLocks noGrp="1"/>
          </p:cNvSpPr>
          <p:nvPr>
            <p:ph type="body" sz="quarter" idx="11" hasCustomPrompt="1"/>
          </p:nvPr>
        </p:nvSpPr>
        <p:spPr>
          <a:xfrm>
            <a:off x="755904" y="1359411"/>
            <a:ext cx="11021568" cy="4504943"/>
          </a:xfrm>
        </p:spPr>
        <p:txBody>
          <a:bodyPr/>
          <a:lstStyle>
            <a:lvl1pPr>
              <a:lnSpc>
                <a:spcPct val="150000"/>
              </a:lnSpc>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Tree>
    <p:extLst>
      <p:ext uri="{BB962C8B-B14F-4D97-AF65-F5344CB8AC3E}">
        <p14:creationId xmlns:p14="http://schemas.microsoft.com/office/powerpoint/2010/main" val="16560954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kst slide 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755904" y="469367"/>
            <a:ext cx="11021568" cy="859563"/>
          </a:xfrm>
        </p:spPr>
        <p:txBody>
          <a:bodyPr/>
          <a:lstStyle>
            <a:lvl1pPr algn="ctr">
              <a:defRPr>
                <a:solidFill>
                  <a:srgbClr val="4D5863"/>
                </a:solidFill>
              </a:defRPr>
            </a:lvl1pPr>
          </a:lstStyle>
          <a:p>
            <a:r>
              <a:rPr lang="nl-NL"/>
              <a:t>Titel van tekst</a:t>
            </a:r>
          </a:p>
        </p:txBody>
      </p:sp>
      <p:sp>
        <p:nvSpPr>
          <p:cNvPr id="3" name="Tijdelijke aanduiding voor tekst 2">
            <a:extLst>
              <a:ext uri="{FF2B5EF4-FFF2-40B4-BE49-F238E27FC236}">
                <a16:creationId xmlns:a16="http://schemas.microsoft.com/office/drawing/2014/main" id="{9DA30574-D24E-C244-B397-ABB6B5FAD415}"/>
              </a:ext>
            </a:extLst>
          </p:cNvPr>
          <p:cNvSpPr>
            <a:spLocks noGrp="1"/>
          </p:cNvSpPr>
          <p:nvPr>
            <p:ph type="body" sz="quarter" idx="11" hasCustomPrompt="1"/>
          </p:nvPr>
        </p:nvSpPr>
        <p:spPr>
          <a:xfrm>
            <a:off x="755904" y="1359411"/>
            <a:ext cx="11021568" cy="4504943"/>
          </a:xfrm>
        </p:spPr>
        <p:txBody>
          <a:bodyPr/>
          <a:lstStyle>
            <a:lvl1pPr>
              <a:lnSpc>
                <a:spcPct val="150000"/>
              </a:lnSpc>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Tree>
    <p:extLst>
      <p:ext uri="{BB962C8B-B14F-4D97-AF65-F5344CB8AC3E}">
        <p14:creationId xmlns:p14="http://schemas.microsoft.com/office/powerpoint/2010/main" val="41047019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slide 4">
    <p:bg>
      <p:bgPr>
        <a:solidFill>
          <a:schemeClr val="bg1"/>
        </a:solidFill>
        <a:effectLst/>
      </p:bgPr>
    </p:bg>
    <p:spTree>
      <p:nvGrpSpPr>
        <p:cNvPr id="1" name=""/>
        <p:cNvGrpSpPr/>
        <p:nvPr/>
      </p:nvGrpSpPr>
      <p:grpSpPr>
        <a:xfrm>
          <a:off x="0" y="0"/>
          <a:ext cx="0" cy="0"/>
          <a:chOff x="0" y="0"/>
          <a:chExt cx="0" cy="0"/>
        </a:xfrm>
      </p:grpSpPr>
      <p:sp>
        <p:nvSpPr>
          <p:cNvPr id="9" name="Tijdelijke aanduiding voor datum 1">
            <a:extLst>
              <a:ext uri="{FF2B5EF4-FFF2-40B4-BE49-F238E27FC236}">
                <a16:creationId xmlns:a16="http://schemas.microsoft.com/office/drawing/2014/main" id="{E170853A-B4E5-D74F-AD56-4B4C834665C8}"/>
              </a:ext>
            </a:extLst>
          </p:cNvPr>
          <p:cNvSpPr>
            <a:spLocks noGrp="1"/>
          </p:cNvSpPr>
          <p:nvPr>
            <p:ph type="dt" sz="half" idx="4294967295"/>
          </p:nvPr>
        </p:nvSpPr>
        <p:spPr>
          <a:xfrm>
            <a:off x="4724400" y="6398897"/>
            <a:ext cx="2743200" cy="174625"/>
          </a:xfrm>
        </p:spPr>
        <p:txBody>
          <a:bodyPr/>
          <a:lstStyle/>
          <a:p>
            <a:fld id="{2C6B7CA1-3DAE-2147-991F-1CA4F8F818C9}" type="datetime3">
              <a:rPr lang="nl-NL" smtClean="0"/>
              <a:t>8/2/21</a:t>
            </a:fld>
            <a:endParaRPr lang="nl-NL"/>
          </a:p>
        </p:txBody>
      </p:sp>
      <p:sp>
        <p:nvSpPr>
          <p:cNvPr id="15" name="Titel 1">
            <a:extLst>
              <a:ext uri="{FF2B5EF4-FFF2-40B4-BE49-F238E27FC236}">
                <a16:creationId xmlns:a16="http://schemas.microsoft.com/office/drawing/2014/main" id="{21825682-1543-674B-92E6-99D133638A1C}"/>
              </a:ext>
            </a:extLst>
          </p:cNvPr>
          <p:cNvSpPr>
            <a:spLocks noGrp="1"/>
          </p:cNvSpPr>
          <p:nvPr>
            <p:ph type="title" hasCustomPrompt="1"/>
          </p:nvPr>
        </p:nvSpPr>
        <p:spPr>
          <a:xfrm>
            <a:off x="755904" y="469367"/>
            <a:ext cx="11021568" cy="859563"/>
          </a:xfrm>
        </p:spPr>
        <p:txBody>
          <a:bodyPr/>
          <a:lstStyle>
            <a:lvl1pPr algn="ctr">
              <a:defRPr>
                <a:solidFill>
                  <a:srgbClr val="4D5863"/>
                </a:solidFill>
              </a:defRPr>
            </a:lvl1pPr>
          </a:lstStyle>
          <a:p>
            <a:r>
              <a:rPr lang="nl-NL"/>
              <a:t>Titel van tekst</a:t>
            </a:r>
          </a:p>
        </p:txBody>
      </p:sp>
      <p:sp>
        <p:nvSpPr>
          <p:cNvPr id="3" name="Tijdelijke aanduiding voor tekst 2">
            <a:extLst>
              <a:ext uri="{FF2B5EF4-FFF2-40B4-BE49-F238E27FC236}">
                <a16:creationId xmlns:a16="http://schemas.microsoft.com/office/drawing/2014/main" id="{9DA30574-D24E-C244-B397-ABB6B5FAD415}"/>
              </a:ext>
            </a:extLst>
          </p:cNvPr>
          <p:cNvSpPr>
            <a:spLocks noGrp="1"/>
          </p:cNvSpPr>
          <p:nvPr>
            <p:ph type="body" sz="quarter" idx="11" hasCustomPrompt="1"/>
          </p:nvPr>
        </p:nvSpPr>
        <p:spPr>
          <a:xfrm>
            <a:off x="755904" y="1359411"/>
            <a:ext cx="11021568" cy="4504943"/>
          </a:xfrm>
        </p:spPr>
        <p:txBody>
          <a:bodyPr/>
          <a:lstStyle>
            <a:lvl1pPr>
              <a:lnSpc>
                <a:spcPct val="150000"/>
              </a:lnSpc>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Tree>
    <p:extLst>
      <p:ext uri="{BB962C8B-B14F-4D97-AF65-F5344CB8AC3E}">
        <p14:creationId xmlns:p14="http://schemas.microsoft.com/office/powerpoint/2010/main" val="334491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9294955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1">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3EDE21-68E0-214B-A6E4-7841A8458F0A}"/>
              </a:ext>
            </a:extLst>
          </p:cNvPr>
          <p:cNvSpPr>
            <a:spLocks noGrp="1"/>
          </p:cNvSpPr>
          <p:nvPr>
            <p:ph type="title" hasCustomPrompt="1"/>
          </p:nvPr>
        </p:nvSpPr>
        <p:spPr>
          <a:xfrm>
            <a:off x="2568388" y="674409"/>
            <a:ext cx="7055224" cy="4531995"/>
          </a:xfrm>
        </p:spPr>
        <p:txBody>
          <a:bodyPr>
            <a:normAutofit/>
          </a:bodyPr>
          <a:lstStyle>
            <a:lvl1pPr algn="ctr">
              <a:defRPr sz="4500">
                <a:solidFill>
                  <a:schemeClr val="bg1"/>
                </a:solidFill>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A26C6DDB-E19A-8D4B-8906-B3E3CA5E375E}"/>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D8E1038A-F034-0C4E-9241-C87F470EFF40}"/>
              </a:ext>
            </a:extLst>
          </p:cNvPr>
          <p:cNvSpPr>
            <a:spLocks noGrp="1"/>
          </p:cNvSpPr>
          <p:nvPr>
            <p:ph type="body" sz="quarter" idx="11" hasCustomPrompt="1"/>
          </p:nvPr>
        </p:nvSpPr>
        <p:spPr>
          <a:xfrm>
            <a:off x="2568388" y="5521047"/>
            <a:ext cx="7055224" cy="328425"/>
          </a:xfrm>
        </p:spPr>
        <p:txBody>
          <a:bodyPr>
            <a:normAutofit/>
          </a:bodyPr>
          <a:lstStyle>
            <a:lvl1pPr algn="r">
              <a:defRPr sz="1125">
                <a:solidFill>
                  <a:schemeClr val="bg1"/>
                </a:solidFill>
              </a:defRPr>
            </a:lvl1pPr>
          </a:lstStyle>
          <a:p>
            <a:r>
              <a:rPr lang="nl-NL"/>
              <a:t>- Voornaam Achternaam</a:t>
            </a:r>
          </a:p>
        </p:txBody>
      </p:sp>
    </p:spTree>
    <p:extLst>
      <p:ext uri="{BB962C8B-B14F-4D97-AF65-F5344CB8AC3E}">
        <p14:creationId xmlns:p14="http://schemas.microsoft.com/office/powerpoint/2010/main" val="862080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3EDE21-68E0-214B-A6E4-7841A8458F0A}"/>
              </a:ext>
            </a:extLst>
          </p:cNvPr>
          <p:cNvSpPr>
            <a:spLocks noGrp="1"/>
          </p:cNvSpPr>
          <p:nvPr>
            <p:ph type="title" hasCustomPrompt="1"/>
          </p:nvPr>
        </p:nvSpPr>
        <p:spPr>
          <a:xfrm>
            <a:off x="2568388" y="674409"/>
            <a:ext cx="7055224" cy="4531995"/>
          </a:xfrm>
        </p:spPr>
        <p:txBody>
          <a:bodyPr>
            <a:normAutofit/>
          </a:bodyPr>
          <a:lstStyle>
            <a:lvl1pPr algn="ctr">
              <a:defRPr sz="4500">
                <a:solidFill>
                  <a:schemeClr val="bg1"/>
                </a:solidFill>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A26C6DDB-E19A-8D4B-8906-B3E3CA5E375E}"/>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D8E1038A-F034-0C4E-9241-C87F470EFF40}"/>
              </a:ext>
            </a:extLst>
          </p:cNvPr>
          <p:cNvSpPr>
            <a:spLocks noGrp="1"/>
          </p:cNvSpPr>
          <p:nvPr>
            <p:ph type="body" sz="quarter" idx="11" hasCustomPrompt="1"/>
          </p:nvPr>
        </p:nvSpPr>
        <p:spPr>
          <a:xfrm>
            <a:off x="2568388" y="5521047"/>
            <a:ext cx="7055224" cy="328425"/>
          </a:xfrm>
        </p:spPr>
        <p:txBody>
          <a:bodyPr>
            <a:normAutofit/>
          </a:bodyPr>
          <a:lstStyle>
            <a:lvl1pPr algn="r">
              <a:defRPr sz="1125">
                <a:solidFill>
                  <a:schemeClr val="bg1"/>
                </a:solidFill>
              </a:defRPr>
            </a:lvl1pPr>
          </a:lstStyle>
          <a:p>
            <a:r>
              <a:rPr lang="nl-NL"/>
              <a:t>- Voornaam Achternaam</a:t>
            </a:r>
          </a:p>
        </p:txBody>
      </p:sp>
    </p:spTree>
    <p:extLst>
      <p:ext uri="{BB962C8B-B14F-4D97-AF65-F5344CB8AC3E}">
        <p14:creationId xmlns:p14="http://schemas.microsoft.com/office/powerpoint/2010/main" val="19080584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3">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3EDE21-68E0-214B-A6E4-7841A8458F0A}"/>
              </a:ext>
            </a:extLst>
          </p:cNvPr>
          <p:cNvSpPr>
            <a:spLocks noGrp="1"/>
          </p:cNvSpPr>
          <p:nvPr>
            <p:ph type="title" hasCustomPrompt="1"/>
          </p:nvPr>
        </p:nvSpPr>
        <p:spPr>
          <a:xfrm>
            <a:off x="2568388" y="674409"/>
            <a:ext cx="7055224" cy="4531995"/>
          </a:xfrm>
        </p:spPr>
        <p:txBody>
          <a:bodyPr>
            <a:normAutofit/>
          </a:bodyPr>
          <a:lstStyle>
            <a:lvl1pPr algn="ctr">
              <a:defRPr sz="4500">
                <a:solidFill>
                  <a:schemeClr val="bg1"/>
                </a:solidFill>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A26C6DDB-E19A-8D4B-8906-B3E3CA5E375E}"/>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D8E1038A-F034-0C4E-9241-C87F470EFF40}"/>
              </a:ext>
            </a:extLst>
          </p:cNvPr>
          <p:cNvSpPr>
            <a:spLocks noGrp="1"/>
          </p:cNvSpPr>
          <p:nvPr>
            <p:ph type="body" sz="quarter" idx="11" hasCustomPrompt="1"/>
          </p:nvPr>
        </p:nvSpPr>
        <p:spPr>
          <a:xfrm>
            <a:off x="2568388" y="5521047"/>
            <a:ext cx="7055224" cy="328425"/>
          </a:xfrm>
        </p:spPr>
        <p:txBody>
          <a:bodyPr>
            <a:normAutofit/>
          </a:bodyPr>
          <a:lstStyle>
            <a:lvl1pPr algn="r">
              <a:defRPr sz="1125">
                <a:solidFill>
                  <a:schemeClr val="bg1"/>
                </a:solidFill>
              </a:defRPr>
            </a:lvl1pPr>
          </a:lstStyle>
          <a:p>
            <a:r>
              <a:rPr lang="nl-NL"/>
              <a:t>- Voornaam Achternaam</a:t>
            </a:r>
          </a:p>
        </p:txBody>
      </p:sp>
    </p:spTree>
    <p:extLst>
      <p:ext uri="{BB962C8B-B14F-4D97-AF65-F5344CB8AC3E}">
        <p14:creationId xmlns:p14="http://schemas.microsoft.com/office/powerpoint/2010/main" val="1216721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 4">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3EDE21-68E0-214B-A6E4-7841A8458F0A}"/>
              </a:ext>
            </a:extLst>
          </p:cNvPr>
          <p:cNvSpPr>
            <a:spLocks noGrp="1"/>
          </p:cNvSpPr>
          <p:nvPr>
            <p:ph type="title" hasCustomPrompt="1"/>
          </p:nvPr>
        </p:nvSpPr>
        <p:spPr>
          <a:xfrm>
            <a:off x="2568388" y="674409"/>
            <a:ext cx="7055224" cy="4531995"/>
          </a:xfrm>
        </p:spPr>
        <p:txBody>
          <a:bodyPr>
            <a:normAutofit/>
          </a:bodyPr>
          <a:lstStyle>
            <a:lvl1pPr algn="ctr">
              <a:defRPr sz="4500">
                <a:solidFill>
                  <a:schemeClr val="bg1"/>
                </a:solidFill>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A26C6DDB-E19A-8D4B-8906-B3E3CA5E375E}"/>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D8E1038A-F034-0C4E-9241-C87F470EFF40}"/>
              </a:ext>
            </a:extLst>
          </p:cNvPr>
          <p:cNvSpPr>
            <a:spLocks noGrp="1"/>
          </p:cNvSpPr>
          <p:nvPr>
            <p:ph type="body" sz="quarter" idx="11" hasCustomPrompt="1"/>
          </p:nvPr>
        </p:nvSpPr>
        <p:spPr>
          <a:xfrm>
            <a:off x="2568388" y="5521047"/>
            <a:ext cx="7055224" cy="328425"/>
          </a:xfrm>
        </p:spPr>
        <p:txBody>
          <a:bodyPr>
            <a:normAutofit/>
          </a:bodyPr>
          <a:lstStyle>
            <a:lvl1pPr algn="r">
              <a:defRPr sz="1125">
                <a:solidFill>
                  <a:schemeClr val="bg1"/>
                </a:solidFill>
              </a:defRPr>
            </a:lvl1pPr>
          </a:lstStyle>
          <a:p>
            <a:r>
              <a:rPr lang="nl-NL"/>
              <a:t>- Voornaam Achternaam</a:t>
            </a:r>
          </a:p>
        </p:txBody>
      </p:sp>
    </p:spTree>
    <p:extLst>
      <p:ext uri="{BB962C8B-B14F-4D97-AF65-F5344CB8AC3E}">
        <p14:creationId xmlns:p14="http://schemas.microsoft.com/office/powerpoint/2010/main" val="42072519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to + lange tekst">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D15BD44-D259-1F4B-9A4C-C97829364F02}"/>
              </a:ext>
            </a:extLst>
          </p:cNvPr>
          <p:cNvSpPr>
            <a:spLocks noGrp="1"/>
          </p:cNvSpPr>
          <p:nvPr>
            <p:ph type="pic" sz="quarter" idx="11"/>
          </p:nvPr>
        </p:nvSpPr>
        <p:spPr>
          <a:xfrm>
            <a:off x="0" y="0"/>
            <a:ext cx="6096000" cy="6858000"/>
          </a:xfrm>
        </p:spPr>
        <p:txBody>
          <a:bodyPr/>
          <a:lstStyle/>
          <a:p>
            <a:endParaRPr lang="nl-NL"/>
          </a:p>
        </p:txBody>
      </p:sp>
      <p:sp>
        <p:nvSpPr>
          <p:cNvPr id="2" name="Titel 1">
            <a:extLst>
              <a:ext uri="{FF2B5EF4-FFF2-40B4-BE49-F238E27FC236}">
                <a16:creationId xmlns:a16="http://schemas.microsoft.com/office/drawing/2014/main" id="{02E51B50-7412-3947-A86A-C7615B8CBB4E}"/>
              </a:ext>
            </a:extLst>
          </p:cNvPr>
          <p:cNvSpPr>
            <a:spLocks noGrp="1"/>
          </p:cNvSpPr>
          <p:nvPr>
            <p:ph type="title" hasCustomPrompt="1"/>
          </p:nvPr>
        </p:nvSpPr>
        <p:spPr>
          <a:xfrm>
            <a:off x="7467601" y="551329"/>
            <a:ext cx="3361764" cy="5459506"/>
          </a:xfrm>
        </p:spPr>
        <p:txBody>
          <a:bodyPr>
            <a:normAutofit/>
          </a:bodyPr>
          <a:lstStyle>
            <a:lvl1pPr algn="l">
              <a:lnSpc>
                <a:spcPct val="100000"/>
              </a:lnSpc>
              <a:defRPr sz="1125">
                <a:latin typeface="Corbel" panose="020B0503020204020204" pitchFamily="34" charset="0"/>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
        <p:nvSpPr>
          <p:cNvPr id="3" name="Tijdelijke aanduiding voor datum 2">
            <a:extLst>
              <a:ext uri="{FF2B5EF4-FFF2-40B4-BE49-F238E27FC236}">
                <a16:creationId xmlns:a16="http://schemas.microsoft.com/office/drawing/2014/main" id="{5E3C73EB-4092-0748-B377-37B40F6C3A05}"/>
              </a:ext>
            </a:extLst>
          </p:cNvPr>
          <p:cNvSpPr>
            <a:spLocks noGrp="1"/>
          </p:cNvSpPr>
          <p:nvPr>
            <p:ph type="dt" sz="half" idx="10"/>
          </p:nvPr>
        </p:nvSpPr>
        <p:spPr/>
        <p:txBody>
          <a:bodyPr/>
          <a:lstStyle/>
          <a:p>
            <a:fld id="{025BE0FD-98FC-484B-B84E-320AA86AAFB2}" type="datetime3">
              <a:rPr lang="nl-NL" smtClean="0"/>
              <a:pPr/>
              <a:t>8/2/21</a:t>
            </a:fld>
            <a:endParaRPr lang="nl-NL"/>
          </a:p>
        </p:txBody>
      </p:sp>
    </p:spTree>
    <p:extLst>
      <p:ext uri="{BB962C8B-B14F-4D97-AF65-F5344CB8AC3E}">
        <p14:creationId xmlns:p14="http://schemas.microsoft.com/office/powerpoint/2010/main" val="17941130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to + quote 1">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D15BD44-D259-1F4B-9A4C-C97829364F02}"/>
              </a:ext>
            </a:extLst>
          </p:cNvPr>
          <p:cNvSpPr>
            <a:spLocks noGrp="1"/>
          </p:cNvSpPr>
          <p:nvPr>
            <p:ph type="pic" sz="quarter" idx="11"/>
          </p:nvPr>
        </p:nvSpPr>
        <p:spPr>
          <a:xfrm>
            <a:off x="0" y="0"/>
            <a:ext cx="6096000" cy="6858000"/>
          </a:xfrm>
        </p:spPr>
        <p:txBody>
          <a:bodyPr/>
          <a:lstStyle/>
          <a:p>
            <a:endParaRPr lang="nl-NL"/>
          </a:p>
        </p:txBody>
      </p:sp>
      <p:sp>
        <p:nvSpPr>
          <p:cNvPr id="2" name="Titel 1">
            <a:extLst>
              <a:ext uri="{FF2B5EF4-FFF2-40B4-BE49-F238E27FC236}">
                <a16:creationId xmlns:a16="http://schemas.microsoft.com/office/drawing/2014/main" id="{02E51B50-7412-3947-A86A-C7615B8CBB4E}"/>
              </a:ext>
            </a:extLst>
          </p:cNvPr>
          <p:cNvSpPr>
            <a:spLocks noGrp="1"/>
          </p:cNvSpPr>
          <p:nvPr>
            <p:ph type="title" hasCustomPrompt="1"/>
          </p:nvPr>
        </p:nvSpPr>
        <p:spPr>
          <a:xfrm>
            <a:off x="6521824" y="551329"/>
            <a:ext cx="5204011" cy="5150224"/>
          </a:xfrm>
        </p:spPr>
        <p:txBody>
          <a:bodyPr>
            <a:normAutofit/>
          </a:bodyPr>
          <a:lstStyle>
            <a:lvl1pPr algn="ctr">
              <a:defRPr sz="3300">
                <a:latin typeface="Georgia" panose="02040502050405020303" pitchFamily="18" charset="0"/>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5E3C73EB-4092-0748-B377-37B40F6C3A05}"/>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6B526391-92AE-F342-B4BF-583C51029CFF}"/>
              </a:ext>
            </a:extLst>
          </p:cNvPr>
          <p:cNvSpPr>
            <a:spLocks noGrp="1"/>
          </p:cNvSpPr>
          <p:nvPr>
            <p:ph type="body" sz="quarter" idx="12" hasCustomPrompt="1"/>
          </p:nvPr>
        </p:nvSpPr>
        <p:spPr>
          <a:xfrm>
            <a:off x="6521823" y="5785992"/>
            <a:ext cx="5204011" cy="328425"/>
          </a:xfrm>
        </p:spPr>
        <p:txBody>
          <a:bodyPr>
            <a:normAutofit/>
          </a:bodyPr>
          <a:lstStyle>
            <a:lvl1pPr algn="r">
              <a:defRPr sz="1125">
                <a:solidFill>
                  <a:srgbClr val="4D5863"/>
                </a:solidFill>
              </a:defRPr>
            </a:lvl1pPr>
          </a:lstStyle>
          <a:p>
            <a:r>
              <a:rPr lang="nl-NL"/>
              <a:t>- Voornaam Achternaam</a:t>
            </a:r>
          </a:p>
        </p:txBody>
      </p:sp>
    </p:spTree>
    <p:extLst>
      <p:ext uri="{BB962C8B-B14F-4D97-AF65-F5344CB8AC3E}">
        <p14:creationId xmlns:p14="http://schemas.microsoft.com/office/powerpoint/2010/main" val="25726082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oto + quote 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D15BD44-D259-1F4B-9A4C-C97829364F02}"/>
              </a:ext>
            </a:extLst>
          </p:cNvPr>
          <p:cNvSpPr>
            <a:spLocks noGrp="1"/>
          </p:cNvSpPr>
          <p:nvPr>
            <p:ph type="pic" sz="quarter" idx="11"/>
          </p:nvPr>
        </p:nvSpPr>
        <p:spPr>
          <a:xfrm>
            <a:off x="0" y="0"/>
            <a:ext cx="6096000" cy="6858000"/>
          </a:xfrm>
        </p:spPr>
        <p:txBody>
          <a:bodyPr/>
          <a:lstStyle/>
          <a:p>
            <a:endParaRPr lang="nl-NL"/>
          </a:p>
        </p:txBody>
      </p:sp>
      <p:sp>
        <p:nvSpPr>
          <p:cNvPr id="2" name="Titel 1">
            <a:extLst>
              <a:ext uri="{FF2B5EF4-FFF2-40B4-BE49-F238E27FC236}">
                <a16:creationId xmlns:a16="http://schemas.microsoft.com/office/drawing/2014/main" id="{02E51B50-7412-3947-A86A-C7615B8CBB4E}"/>
              </a:ext>
            </a:extLst>
          </p:cNvPr>
          <p:cNvSpPr>
            <a:spLocks noGrp="1"/>
          </p:cNvSpPr>
          <p:nvPr>
            <p:ph type="title" hasCustomPrompt="1"/>
          </p:nvPr>
        </p:nvSpPr>
        <p:spPr>
          <a:xfrm>
            <a:off x="6615953" y="551329"/>
            <a:ext cx="5109881" cy="5150224"/>
          </a:xfrm>
        </p:spPr>
        <p:txBody>
          <a:bodyPr>
            <a:normAutofit/>
          </a:bodyPr>
          <a:lstStyle>
            <a:lvl1pPr algn="ctr">
              <a:defRPr sz="3300">
                <a:solidFill>
                  <a:schemeClr val="bg1"/>
                </a:solidFill>
                <a:latin typeface="Georgia" panose="02040502050405020303" pitchFamily="18" charset="0"/>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5E3C73EB-4092-0748-B377-37B40F6C3A05}"/>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6B526391-92AE-F342-B4BF-583C51029CFF}"/>
              </a:ext>
            </a:extLst>
          </p:cNvPr>
          <p:cNvSpPr>
            <a:spLocks noGrp="1"/>
          </p:cNvSpPr>
          <p:nvPr>
            <p:ph type="body" sz="quarter" idx="12" hasCustomPrompt="1"/>
          </p:nvPr>
        </p:nvSpPr>
        <p:spPr>
          <a:xfrm>
            <a:off x="6615953" y="5785992"/>
            <a:ext cx="5109881" cy="328425"/>
          </a:xfrm>
        </p:spPr>
        <p:txBody>
          <a:bodyPr>
            <a:normAutofit/>
          </a:bodyPr>
          <a:lstStyle>
            <a:lvl1pPr algn="r">
              <a:defRPr sz="1125">
                <a:solidFill>
                  <a:schemeClr val="accent6"/>
                </a:solidFill>
              </a:defRPr>
            </a:lvl1pPr>
          </a:lstStyle>
          <a:p>
            <a:r>
              <a:rPr lang="nl-NL"/>
              <a:t>- Voornaam Achternaam</a:t>
            </a:r>
          </a:p>
        </p:txBody>
      </p:sp>
    </p:spTree>
    <p:extLst>
      <p:ext uri="{BB962C8B-B14F-4D97-AF65-F5344CB8AC3E}">
        <p14:creationId xmlns:p14="http://schemas.microsoft.com/office/powerpoint/2010/main" val="2658620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oto + quote 3">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D15BD44-D259-1F4B-9A4C-C97829364F02}"/>
              </a:ext>
            </a:extLst>
          </p:cNvPr>
          <p:cNvSpPr>
            <a:spLocks noGrp="1"/>
          </p:cNvSpPr>
          <p:nvPr>
            <p:ph type="pic" sz="quarter" idx="11"/>
          </p:nvPr>
        </p:nvSpPr>
        <p:spPr>
          <a:xfrm>
            <a:off x="0" y="0"/>
            <a:ext cx="6096000" cy="6858000"/>
          </a:xfrm>
        </p:spPr>
        <p:txBody>
          <a:bodyPr/>
          <a:lstStyle/>
          <a:p>
            <a:endParaRPr lang="nl-NL"/>
          </a:p>
        </p:txBody>
      </p:sp>
      <p:sp>
        <p:nvSpPr>
          <p:cNvPr id="2" name="Titel 1">
            <a:extLst>
              <a:ext uri="{FF2B5EF4-FFF2-40B4-BE49-F238E27FC236}">
                <a16:creationId xmlns:a16="http://schemas.microsoft.com/office/drawing/2014/main" id="{02E51B50-7412-3947-A86A-C7615B8CBB4E}"/>
              </a:ext>
            </a:extLst>
          </p:cNvPr>
          <p:cNvSpPr>
            <a:spLocks noGrp="1"/>
          </p:cNvSpPr>
          <p:nvPr>
            <p:ph type="title" hasCustomPrompt="1"/>
          </p:nvPr>
        </p:nvSpPr>
        <p:spPr>
          <a:xfrm>
            <a:off x="6615953" y="551329"/>
            <a:ext cx="5109881" cy="5150224"/>
          </a:xfrm>
        </p:spPr>
        <p:txBody>
          <a:bodyPr>
            <a:normAutofit/>
          </a:bodyPr>
          <a:lstStyle>
            <a:lvl1pPr algn="ctr">
              <a:defRPr sz="3300">
                <a:solidFill>
                  <a:schemeClr val="bg1"/>
                </a:solidFill>
                <a:latin typeface="Georgia" panose="02040502050405020303" pitchFamily="18" charset="0"/>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5E3C73EB-4092-0748-B377-37B40F6C3A05}"/>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6B526391-92AE-F342-B4BF-583C51029CFF}"/>
              </a:ext>
            </a:extLst>
          </p:cNvPr>
          <p:cNvSpPr>
            <a:spLocks noGrp="1"/>
          </p:cNvSpPr>
          <p:nvPr>
            <p:ph type="body" sz="quarter" idx="12" hasCustomPrompt="1"/>
          </p:nvPr>
        </p:nvSpPr>
        <p:spPr>
          <a:xfrm>
            <a:off x="6615953" y="5785992"/>
            <a:ext cx="5109881" cy="328425"/>
          </a:xfrm>
        </p:spPr>
        <p:txBody>
          <a:bodyPr>
            <a:normAutofit/>
          </a:bodyPr>
          <a:lstStyle>
            <a:lvl1pPr algn="r">
              <a:defRPr sz="1125">
                <a:solidFill>
                  <a:schemeClr val="accent6"/>
                </a:solidFill>
              </a:defRPr>
            </a:lvl1pPr>
          </a:lstStyle>
          <a:p>
            <a:r>
              <a:rPr lang="nl-NL"/>
              <a:t>- Voornaam Achternaam</a:t>
            </a:r>
          </a:p>
        </p:txBody>
      </p:sp>
    </p:spTree>
    <p:extLst>
      <p:ext uri="{BB962C8B-B14F-4D97-AF65-F5344CB8AC3E}">
        <p14:creationId xmlns:p14="http://schemas.microsoft.com/office/powerpoint/2010/main" val="38378555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to + quote 4">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DD15BD44-D259-1F4B-9A4C-C97829364F02}"/>
              </a:ext>
            </a:extLst>
          </p:cNvPr>
          <p:cNvSpPr>
            <a:spLocks noGrp="1"/>
          </p:cNvSpPr>
          <p:nvPr>
            <p:ph type="pic" sz="quarter" idx="11"/>
          </p:nvPr>
        </p:nvSpPr>
        <p:spPr>
          <a:xfrm>
            <a:off x="0" y="0"/>
            <a:ext cx="6096000" cy="6858000"/>
          </a:xfrm>
        </p:spPr>
        <p:txBody>
          <a:bodyPr/>
          <a:lstStyle/>
          <a:p>
            <a:endParaRPr lang="nl-NL"/>
          </a:p>
        </p:txBody>
      </p:sp>
      <p:sp>
        <p:nvSpPr>
          <p:cNvPr id="2" name="Titel 1">
            <a:extLst>
              <a:ext uri="{FF2B5EF4-FFF2-40B4-BE49-F238E27FC236}">
                <a16:creationId xmlns:a16="http://schemas.microsoft.com/office/drawing/2014/main" id="{02E51B50-7412-3947-A86A-C7615B8CBB4E}"/>
              </a:ext>
            </a:extLst>
          </p:cNvPr>
          <p:cNvSpPr>
            <a:spLocks noGrp="1"/>
          </p:cNvSpPr>
          <p:nvPr>
            <p:ph type="title" hasCustomPrompt="1"/>
          </p:nvPr>
        </p:nvSpPr>
        <p:spPr>
          <a:xfrm>
            <a:off x="6615953" y="551329"/>
            <a:ext cx="5109881" cy="5150224"/>
          </a:xfrm>
        </p:spPr>
        <p:txBody>
          <a:bodyPr>
            <a:normAutofit/>
          </a:bodyPr>
          <a:lstStyle>
            <a:lvl1pPr algn="ctr">
              <a:defRPr sz="3300">
                <a:solidFill>
                  <a:schemeClr val="bg1"/>
                </a:solidFill>
                <a:latin typeface="Georgia" panose="02040502050405020303" pitchFamily="18" charset="0"/>
              </a:defRPr>
            </a:lvl1pPr>
          </a:lstStyle>
          <a:p>
            <a:r>
              <a:rPr lang="nl-NL"/>
              <a:t>“Hier kan bijvoorbeeld een </a:t>
            </a:r>
            <a:br>
              <a:rPr lang="nl-NL"/>
            </a:br>
            <a:r>
              <a:rPr lang="nl-NL"/>
              <a:t>inspirerende </a:t>
            </a:r>
            <a:br>
              <a:rPr lang="nl-NL"/>
            </a:br>
            <a:r>
              <a:rPr lang="nl-NL"/>
              <a:t>quote komen”</a:t>
            </a:r>
          </a:p>
        </p:txBody>
      </p:sp>
      <p:sp>
        <p:nvSpPr>
          <p:cNvPr id="3" name="Tijdelijke aanduiding voor datum 2">
            <a:extLst>
              <a:ext uri="{FF2B5EF4-FFF2-40B4-BE49-F238E27FC236}">
                <a16:creationId xmlns:a16="http://schemas.microsoft.com/office/drawing/2014/main" id="{5E3C73EB-4092-0748-B377-37B40F6C3A05}"/>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7" name="Tijdelijke aanduiding voor tekst 6">
            <a:extLst>
              <a:ext uri="{FF2B5EF4-FFF2-40B4-BE49-F238E27FC236}">
                <a16:creationId xmlns:a16="http://schemas.microsoft.com/office/drawing/2014/main" id="{6B526391-92AE-F342-B4BF-583C51029CFF}"/>
              </a:ext>
            </a:extLst>
          </p:cNvPr>
          <p:cNvSpPr>
            <a:spLocks noGrp="1"/>
          </p:cNvSpPr>
          <p:nvPr>
            <p:ph type="body" sz="quarter" idx="12" hasCustomPrompt="1"/>
          </p:nvPr>
        </p:nvSpPr>
        <p:spPr>
          <a:xfrm>
            <a:off x="6615953" y="5785992"/>
            <a:ext cx="5109881" cy="328425"/>
          </a:xfrm>
        </p:spPr>
        <p:txBody>
          <a:bodyPr>
            <a:normAutofit/>
          </a:bodyPr>
          <a:lstStyle>
            <a:lvl1pPr algn="r">
              <a:defRPr sz="1125">
                <a:solidFill>
                  <a:schemeClr val="accent6"/>
                </a:solidFill>
              </a:defRPr>
            </a:lvl1pPr>
          </a:lstStyle>
          <a:p>
            <a:r>
              <a:rPr lang="nl-NL"/>
              <a:t>- Voornaam Achternaam</a:t>
            </a:r>
          </a:p>
        </p:txBody>
      </p:sp>
    </p:spTree>
    <p:extLst>
      <p:ext uri="{BB962C8B-B14F-4D97-AF65-F5344CB8AC3E}">
        <p14:creationId xmlns:p14="http://schemas.microsoft.com/office/powerpoint/2010/main" val="19411047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grote foto">
    <p:spTree>
      <p:nvGrpSpPr>
        <p:cNvPr id="1" name=""/>
        <p:cNvGrpSpPr/>
        <p:nvPr/>
      </p:nvGrpSpPr>
      <p:grpSpPr>
        <a:xfrm>
          <a:off x="0" y="0"/>
          <a:ext cx="0" cy="0"/>
          <a:chOff x="0" y="0"/>
          <a:chExt cx="0" cy="0"/>
        </a:xfrm>
      </p:grpSpPr>
      <p:sp>
        <p:nvSpPr>
          <p:cNvPr id="3" name="Tijdelijke aanduiding voor datum 2">
            <a:extLst>
              <a:ext uri="{FF2B5EF4-FFF2-40B4-BE49-F238E27FC236}">
                <a16:creationId xmlns:a16="http://schemas.microsoft.com/office/drawing/2014/main" id="{E76A2BFF-FBC0-6F42-9041-C17C9127A947}"/>
              </a:ext>
            </a:extLst>
          </p:cNvPr>
          <p:cNvSpPr>
            <a:spLocks noGrp="1"/>
          </p:cNvSpPr>
          <p:nvPr>
            <p:ph type="dt" sz="half" idx="10"/>
          </p:nvPr>
        </p:nvSpPr>
        <p:spPr/>
        <p:txBody>
          <a:bodyPr/>
          <a:lstStyle/>
          <a:p>
            <a:fld id="{025BE0FD-98FC-484B-B84E-320AA86AAFB2}" type="datetime3">
              <a:rPr lang="nl-NL" smtClean="0"/>
              <a:pPr/>
              <a:t>8/2/21</a:t>
            </a:fld>
            <a:r>
              <a:rPr lang="nl-NL"/>
              <a:t> </a:t>
            </a:r>
          </a:p>
        </p:txBody>
      </p:sp>
      <p:sp>
        <p:nvSpPr>
          <p:cNvPr id="16" name="Tijdelijke aanduiding voor afbeelding 12">
            <a:extLst>
              <a:ext uri="{FF2B5EF4-FFF2-40B4-BE49-F238E27FC236}">
                <a16:creationId xmlns:a16="http://schemas.microsoft.com/office/drawing/2014/main" id="{512B0F7F-8E6F-A043-978F-1479EBDDE644}"/>
              </a:ext>
            </a:extLst>
          </p:cNvPr>
          <p:cNvSpPr>
            <a:spLocks noGrp="1"/>
          </p:cNvSpPr>
          <p:nvPr>
            <p:ph type="pic" sz="quarter" idx="14"/>
          </p:nvPr>
        </p:nvSpPr>
        <p:spPr>
          <a:xfrm>
            <a:off x="624778" y="564496"/>
            <a:ext cx="10942445" cy="5729011"/>
          </a:xfrm>
        </p:spPr>
        <p:txBody>
          <a:bodyPr/>
          <a:lstStyle/>
          <a:p>
            <a:endParaRPr lang="nl-NL"/>
          </a:p>
        </p:txBody>
      </p:sp>
    </p:spTree>
    <p:extLst>
      <p:ext uri="{BB962C8B-B14F-4D97-AF65-F5344CB8AC3E}">
        <p14:creationId xmlns:p14="http://schemas.microsoft.com/office/powerpoint/2010/main" val="3874414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p>
        </p:txBody>
      </p:sp>
      <p:sp>
        <p:nvSpPr>
          <p:cNvPr id="12" name="Content Placeholder 2"/>
          <p:cNvSpPr>
            <a:spLocks noGrp="1"/>
          </p:cNvSpPr>
          <p:nvPr>
            <p:ph sz="quarter" idx="13"/>
          </p:nvPr>
        </p:nvSpPr>
        <p:spPr>
          <a:xfrm>
            <a:off x="685800" y="2063396"/>
            <a:ext cx="5088714"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p:cNvSpPr>
            <a:spLocks noGrp="1"/>
          </p:cNvSpPr>
          <p:nvPr>
            <p:ph sz="quarter" idx="14"/>
          </p:nvPr>
        </p:nvSpPr>
        <p:spPr>
          <a:xfrm>
            <a:off x="5993971" y="2063396"/>
            <a:ext cx="5086538"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22DC73-F065-42F5-A9F2-D90B2E42A0B3}"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420440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foto's m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AED444-9969-C648-BE87-FD8BDA98B8C0}"/>
              </a:ext>
            </a:extLst>
          </p:cNvPr>
          <p:cNvSpPr>
            <a:spLocks noGrp="1"/>
          </p:cNvSpPr>
          <p:nvPr>
            <p:ph type="title" hasCustomPrompt="1"/>
          </p:nvPr>
        </p:nvSpPr>
        <p:spPr>
          <a:xfrm>
            <a:off x="740664" y="568769"/>
            <a:ext cx="2472245" cy="5527230"/>
          </a:xfrm>
        </p:spPr>
        <p:txBody>
          <a:bodyPr anchor="t">
            <a:normAutofit/>
          </a:bodyPr>
          <a:lstStyle>
            <a:lvl1pPr marL="0" indent="0" algn="l">
              <a:lnSpc>
                <a:spcPct val="100000"/>
              </a:lnSpc>
              <a:buFont typeface="Arial" panose="020B0604020202020204" pitchFamily="34" charset="0"/>
              <a:buNone/>
              <a:defRPr sz="1125">
                <a:latin typeface="Corbel" panose="020B0503020204020204" pitchFamily="34" charset="0"/>
              </a:defRPr>
            </a:lvl1pPr>
          </a:lstStyle>
          <a:p>
            <a:r>
              <a:rPr lang="nl-NL" err="1"/>
              <a:t>Etiam</a:t>
            </a:r>
            <a:r>
              <a:rPr lang="nl-NL"/>
              <a:t> </a:t>
            </a:r>
            <a:r>
              <a:rPr lang="nl-NL" err="1"/>
              <a:t>pellentesque</a:t>
            </a:r>
            <a:r>
              <a:rPr lang="nl-NL"/>
              <a:t> </a:t>
            </a:r>
            <a:r>
              <a:rPr lang="nl-NL" err="1"/>
              <a:t>metus</a:t>
            </a:r>
            <a:r>
              <a:rPr lang="nl-NL"/>
              <a:t> </a:t>
            </a:r>
            <a:r>
              <a:rPr lang="nl-NL" err="1"/>
              <a:t>arcu</a:t>
            </a:r>
            <a:r>
              <a:rPr lang="nl-NL"/>
              <a:t>. </a:t>
            </a:r>
            <a:r>
              <a:rPr lang="nl-NL" err="1"/>
              <a:t>Praesent</a:t>
            </a:r>
            <a:r>
              <a:rPr lang="nl-NL"/>
              <a:t> </a:t>
            </a:r>
            <a:r>
              <a:rPr lang="nl-NL" err="1"/>
              <a:t>consectetur</a:t>
            </a:r>
            <a:r>
              <a:rPr lang="nl-NL"/>
              <a:t>, </a:t>
            </a:r>
            <a:r>
              <a:rPr lang="nl-NL" err="1"/>
              <a:t>risus</a:t>
            </a:r>
            <a:r>
              <a:rPr lang="nl-NL"/>
              <a:t> </a:t>
            </a:r>
            <a:r>
              <a:rPr lang="nl-NL" err="1"/>
              <a:t>pretium</a:t>
            </a:r>
            <a:r>
              <a:rPr lang="nl-NL"/>
              <a:t> </a:t>
            </a:r>
            <a:r>
              <a:rPr lang="nl-NL" err="1"/>
              <a:t>pretium</a:t>
            </a:r>
            <a:r>
              <a:rPr lang="nl-NL"/>
              <a:t> </a:t>
            </a:r>
            <a:r>
              <a:rPr lang="nl-NL" err="1"/>
              <a:t>condimentum</a:t>
            </a:r>
            <a:r>
              <a:rPr lang="nl-NL"/>
              <a:t>, ante </a:t>
            </a:r>
            <a:r>
              <a:rPr lang="nl-NL" err="1"/>
              <a:t>leo</a:t>
            </a:r>
            <a:r>
              <a:rPr lang="nl-NL"/>
              <a:t> </a:t>
            </a:r>
            <a:r>
              <a:rPr lang="nl-NL" err="1"/>
              <a:t>porta</a:t>
            </a:r>
            <a:r>
              <a:rPr lang="nl-NL"/>
              <a:t> </a:t>
            </a:r>
            <a:r>
              <a:rPr lang="nl-NL" err="1"/>
              <a:t>lorem</a:t>
            </a:r>
            <a:r>
              <a:rPr lang="nl-NL"/>
              <a:t>, </a:t>
            </a:r>
            <a:r>
              <a:rPr lang="nl-NL" err="1"/>
              <a:t>sit</a:t>
            </a:r>
            <a:r>
              <a:rPr lang="nl-NL"/>
              <a:t> </a:t>
            </a:r>
            <a:r>
              <a:rPr lang="nl-NL" err="1"/>
              <a:t>amrisuset</a:t>
            </a:r>
            <a:r>
              <a:rPr lang="nl-NL"/>
              <a:t> </a:t>
            </a:r>
            <a:r>
              <a:rPr lang="nl-NL" err="1"/>
              <a:t>mollis</a:t>
            </a:r>
            <a:r>
              <a:rPr lang="nl-NL"/>
              <a:t> </a:t>
            </a:r>
            <a:r>
              <a:rPr lang="nl-NL" err="1"/>
              <a:t>arcu</a:t>
            </a:r>
            <a:r>
              <a:rPr lang="nl-NL"/>
              <a:t> </a:t>
            </a:r>
            <a:r>
              <a:rPr lang="nl-NL" err="1"/>
              <a:t>velit</a:t>
            </a:r>
            <a:r>
              <a:rPr lang="nl-NL"/>
              <a:t> </a:t>
            </a:r>
            <a:r>
              <a:rPr lang="nl-NL" err="1"/>
              <a:t>sit</a:t>
            </a:r>
            <a:r>
              <a:rPr lang="nl-NL"/>
              <a:t> </a:t>
            </a:r>
            <a:r>
              <a:rPr lang="nl-NL" err="1"/>
              <a:t>amet</a:t>
            </a:r>
            <a:r>
              <a:rPr lang="nl-NL"/>
              <a:t> </a:t>
            </a:r>
            <a:r>
              <a:rPr lang="nl-NL" err="1"/>
              <a:t>dolor</a:t>
            </a:r>
            <a:r>
              <a:rPr lang="nl-NL"/>
              <a:t>. </a:t>
            </a:r>
            <a:r>
              <a:rPr lang="nl-NL" err="1"/>
              <a:t>Nunc</a:t>
            </a:r>
            <a:r>
              <a:rPr lang="nl-NL"/>
              <a:t> </a:t>
            </a:r>
            <a:r>
              <a:rPr lang="nl-NL" err="1"/>
              <a:t>risus</a:t>
            </a:r>
            <a:r>
              <a:rPr lang="nl-NL"/>
              <a:t> </a:t>
            </a:r>
            <a:r>
              <a:rPr lang="nl-NL" err="1"/>
              <a:t>turpis</a:t>
            </a:r>
            <a:r>
              <a:rPr lang="nl-NL"/>
              <a:t>, </a:t>
            </a:r>
            <a:r>
              <a:rPr lang="nl-NL" err="1"/>
              <a:t>tincidunt</a:t>
            </a:r>
            <a:r>
              <a:rPr lang="nl-NL"/>
              <a:t> vitae </a:t>
            </a:r>
            <a:r>
              <a:rPr lang="nl-NL" err="1"/>
              <a:t>elit</a:t>
            </a:r>
            <a:r>
              <a:rPr lang="nl-NL"/>
              <a:t> ut, gravida dictum. </a:t>
            </a:r>
            <a:r>
              <a:rPr lang="nl-NL" err="1"/>
              <a:t>Donec</a:t>
            </a:r>
            <a:r>
              <a:rPr lang="nl-NL"/>
              <a:t> ut </a:t>
            </a:r>
            <a:r>
              <a:rPr lang="nl-NL" err="1"/>
              <a:t>iaculis</a:t>
            </a:r>
            <a:r>
              <a:rPr lang="nl-NL"/>
              <a:t> </a:t>
            </a:r>
            <a:r>
              <a:rPr lang="nl-NL" err="1"/>
              <a:t>elit</a:t>
            </a:r>
            <a:r>
              <a:rPr lang="nl-NL"/>
              <a:t>. </a:t>
            </a:r>
            <a:r>
              <a:rPr lang="nl-NL" err="1"/>
              <a:t>Curabitur</a:t>
            </a:r>
            <a:r>
              <a:rPr lang="nl-NL"/>
              <a:t> ut </a:t>
            </a:r>
            <a:r>
              <a:rPr lang="nl-NL" err="1"/>
              <a:t>bibendum</a:t>
            </a:r>
            <a:r>
              <a:rPr lang="nl-NL"/>
              <a:t> </a:t>
            </a:r>
            <a:r>
              <a:rPr lang="nl-NL" err="1"/>
              <a:t>sem</a:t>
            </a:r>
            <a:r>
              <a:rPr lang="nl-NL"/>
              <a:t>. </a:t>
            </a:r>
            <a:r>
              <a:rPr lang="nl-NL" err="1"/>
              <a:t>Nunc</a:t>
            </a:r>
            <a:r>
              <a:rPr lang="nl-NL"/>
              <a:t> </a:t>
            </a:r>
            <a:r>
              <a:rPr lang="nl-NL" err="1"/>
              <a:t>aliquet</a:t>
            </a:r>
            <a:r>
              <a:rPr lang="nl-NL"/>
              <a:t> </a:t>
            </a:r>
            <a:r>
              <a:rPr lang="nl-NL" err="1"/>
              <a:t>nisl</a:t>
            </a:r>
            <a:r>
              <a:rPr lang="nl-NL"/>
              <a:t> </a:t>
            </a:r>
            <a:r>
              <a:rPr lang="nl-NL" err="1"/>
              <a:t>sed</a:t>
            </a:r>
            <a:r>
              <a:rPr lang="nl-NL"/>
              <a:t> </a:t>
            </a:r>
            <a:r>
              <a:rPr lang="nl-NL" err="1"/>
              <a:t>purumassa</a:t>
            </a:r>
            <a:r>
              <a:rPr lang="nl-NL"/>
              <a:t> </a:t>
            </a:r>
            <a:r>
              <a:rPr lang="nl-NL" err="1"/>
              <a:t>iaculis</a:t>
            </a:r>
            <a:r>
              <a:rPr lang="nl-NL"/>
              <a:t>. Integer </a:t>
            </a:r>
            <a:r>
              <a:rPr lang="nl-NL" err="1"/>
              <a:t>eu</a:t>
            </a:r>
            <a:r>
              <a:rPr lang="nl-NL"/>
              <a:t> </a:t>
            </a:r>
            <a:r>
              <a:rPr lang="nl-NL" err="1"/>
              <a:t>pellentesque</a:t>
            </a:r>
            <a:r>
              <a:rPr lang="nl-NL"/>
              <a:t> </a:t>
            </a:r>
            <a:r>
              <a:rPr lang="nl-NL" err="1"/>
              <a:t>velit</a:t>
            </a:r>
            <a:r>
              <a:rPr lang="nl-NL"/>
              <a:t>, </a:t>
            </a:r>
            <a:r>
              <a:rPr lang="nl-NL" err="1"/>
              <a:t>sit</a:t>
            </a:r>
            <a:r>
              <a:rPr lang="nl-NL"/>
              <a:t> s vestibulum, et gravida </a:t>
            </a:r>
            <a:r>
              <a:rPr lang="nl-NL" err="1"/>
              <a:t>amet</a:t>
            </a:r>
            <a:r>
              <a:rPr lang="nl-NL"/>
              <a:t> </a:t>
            </a:r>
            <a:r>
              <a:rPr lang="nl-NL" err="1"/>
              <a:t>euismod</a:t>
            </a:r>
            <a:r>
              <a:rPr lang="nl-NL"/>
              <a:t> </a:t>
            </a:r>
            <a:r>
              <a:rPr lang="nl-NL" err="1"/>
              <a:t>tortor</a:t>
            </a:r>
            <a:r>
              <a:rPr lang="nl-NL"/>
              <a:t>. </a:t>
            </a:r>
            <a:r>
              <a:rPr lang="nl-NL" err="1"/>
              <a:t>Praesent</a:t>
            </a:r>
            <a:r>
              <a:rPr lang="nl-NL"/>
              <a:t> </a:t>
            </a:r>
            <a:r>
              <a:rPr lang="nl-NL" err="1"/>
              <a:t>aliquam</a:t>
            </a:r>
            <a:r>
              <a:rPr lang="nl-NL"/>
              <a:t> </a:t>
            </a:r>
            <a:r>
              <a:rPr lang="nl-NL" err="1"/>
              <a:t>arcu</a:t>
            </a:r>
            <a:r>
              <a:rPr lang="nl-NL"/>
              <a:t> ante, ut auctor </a:t>
            </a:r>
            <a:r>
              <a:rPr lang="nl-NL" err="1"/>
              <a:t>risus</a:t>
            </a:r>
            <a:r>
              <a:rPr lang="nl-NL"/>
              <a:t> </a:t>
            </a:r>
            <a:r>
              <a:rPr lang="nl-NL" err="1"/>
              <a:t>rutrum</a:t>
            </a:r>
            <a:r>
              <a:rPr lang="nl-NL"/>
              <a:t> </a:t>
            </a:r>
            <a:r>
              <a:rPr lang="nl-NL" err="1"/>
              <a:t>sed</a:t>
            </a:r>
            <a:r>
              <a:rPr lang="nl-NL"/>
              <a:t>. </a:t>
            </a:r>
          </a:p>
        </p:txBody>
      </p:sp>
      <p:sp>
        <p:nvSpPr>
          <p:cNvPr id="3" name="Tijdelijke aanduiding voor datum 2">
            <a:extLst>
              <a:ext uri="{FF2B5EF4-FFF2-40B4-BE49-F238E27FC236}">
                <a16:creationId xmlns:a16="http://schemas.microsoft.com/office/drawing/2014/main" id="{C836529D-6505-404E-BB0D-835DBE70E41C}"/>
              </a:ext>
            </a:extLst>
          </p:cNvPr>
          <p:cNvSpPr>
            <a:spLocks noGrp="1"/>
          </p:cNvSpPr>
          <p:nvPr>
            <p:ph type="dt" sz="half" idx="10"/>
          </p:nvPr>
        </p:nvSpPr>
        <p:spPr/>
        <p:txBody>
          <a:bodyPr/>
          <a:lstStyle/>
          <a:p>
            <a:fld id="{025BE0FD-98FC-484B-B84E-320AA86AAFB2}" type="datetime3">
              <a:rPr lang="nl-NL" smtClean="0"/>
              <a:pPr/>
              <a:t>8/2/21</a:t>
            </a:fld>
            <a:endParaRPr lang="nl-NL"/>
          </a:p>
        </p:txBody>
      </p:sp>
      <p:sp>
        <p:nvSpPr>
          <p:cNvPr id="9" name="Tijdelijke aanduiding voor afbeelding 8">
            <a:extLst>
              <a:ext uri="{FF2B5EF4-FFF2-40B4-BE49-F238E27FC236}">
                <a16:creationId xmlns:a16="http://schemas.microsoft.com/office/drawing/2014/main" id="{1EA2FEDA-45D9-414A-9E85-2EF60DC93478}"/>
              </a:ext>
            </a:extLst>
          </p:cNvPr>
          <p:cNvSpPr>
            <a:spLocks noGrp="1"/>
          </p:cNvSpPr>
          <p:nvPr>
            <p:ph type="pic" sz="quarter" idx="11"/>
          </p:nvPr>
        </p:nvSpPr>
        <p:spPr>
          <a:xfrm>
            <a:off x="3712464" y="568770"/>
            <a:ext cx="3681984" cy="5527231"/>
          </a:xfrm>
        </p:spPr>
        <p:txBody>
          <a:bodyPr/>
          <a:lstStyle/>
          <a:p>
            <a:endParaRPr lang="nl-NL"/>
          </a:p>
        </p:txBody>
      </p:sp>
      <p:sp>
        <p:nvSpPr>
          <p:cNvPr id="10" name="Tijdelijke aanduiding voor afbeelding 8">
            <a:extLst>
              <a:ext uri="{FF2B5EF4-FFF2-40B4-BE49-F238E27FC236}">
                <a16:creationId xmlns:a16="http://schemas.microsoft.com/office/drawing/2014/main" id="{CA637883-60E3-FE4B-A111-3D8FC1D725D8}"/>
              </a:ext>
            </a:extLst>
          </p:cNvPr>
          <p:cNvSpPr>
            <a:spLocks noGrp="1"/>
          </p:cNvSpPr>
          <p:nvPr>
            <p:ph type="pic" sz="quarter" idx="12"/>
          </p:nvPr>
        </p:nvSpPr>
        <p:spPr>
          <a:xfrm>
            <a:off x="7894003" y="568770"/>
            <a:ext cx="3681984" cy="5527231"/>
          </a:xfrm>
        </p:spPr>
        <p:txBody>
          <a:bodyPr/>
          <a:lstStyle/>
          <a:p>
            <a:endParaRPr lang="nl-NL"/>
          </a:p>
        </p:txBody>
      </p:sp>
    </p:spTree>
    <p:extLst>
      <p:ext uri="{BB962C8B-B14F-4D97-AF65-F5344CB8AC3E}">
        <p14:creationId xmlns:p14="http://schemas.microsoft.com/office/powerpoint/2010/main" val="42710219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Einde/bedank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372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6BEA702-9B29-41CC-9BCC-3DF8A0D379FE}" type="datetimeFigureOut">
              <a:rPr lang="en-US" smtClean="0"/>
              <a:t>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032149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97649AC-CB8F-4FF1-9A34-5861C74DD0A7}" type="datetimeFigureOut">
              <a:rPr lang="en-US" smtClean="0"/>
              <a:t>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030243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99020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C3BFE2-83B7-4B0A-B9D3-AB28331082B3}"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813070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299426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40000"/>
                    <a:lumOff val="60000"/>
                  </a:schemeClr>
                </a:solidFill>
              </a:defRPr>
            </a:lvl1pPr>
          </a:lstStyle>
          <a:p>
            <a:fld id="{C35BB1C6-BF8F-4481-8AB2-603A1C8A906A}" type="datetimeFigureOut">
              <a:rPr lang="en-US" smtClean="0"/>
              <a:t>2/8/2021</a:t>
            </a:fld>
            <a:endParaRPr 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40000"/>
                    <a:lumOff val="60000"/>
                  </a:schemeClr>
                </a:solidFill>
              </a:defRPr>
            </a:lvl1pPr>
          </a:lstStyle>
          <a:p>
            <a:fld id="{6D22F896-40B5-4ADD-8801-0D06FADFA095}" type="slidenum">
              <a:rPr lang="en-US" smtClean="0"/>
              <a:pPr/>
              <a:t>‹#›</a:t>
            </a:fld>
            <a:endParaRPr lang="en-US"/>
          </a:p>
        </p:txBody>
      </p:sp>
    </p:spTree>
    <p:extLst>
      <p:ext uri="{BB962C8B-B14F-4D97-AF65-F5344CB8AC3E}">
        <p14:creationId xmlns:p14="http://schemas.microsoft.com/office/powerpoint/2010/main" val="139203854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91D9462-669B-0B49-8E87-7C1DB52A2A8C}"/>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444EA35-171F-2848-83E8-14B00431A1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endParaRPr lang="nl-NL"/>
          </a:p>
        </p:txBody>
      </p:sp>
      <p:sp>
        <p:nvSpPr>
          <p:cNvPr id="4" name="Tijdelijke aanduiding voor datum 3">
            <a:extLst>
              <a:ext uri="{FF2B5EF4-FFF2-40B4-BE49-F238E27FC236}">
                <a16:creationId xmlns:a16="http://schemas.microsoft.com/office/drawing/2014/main" id="{C1D46F94-5130-2A4F-A40B-61458B8B567F}"/>
              </a:ext>
            </a:extLst>
          </p:cNvPr>
          <p:cNvSpPr>
            <a:spLocks noGrp="1"/>
          </p:cNvSpPr>
          <p:nvPr>
            <p:ph type="dt" sz="half" idx="2"/>
          </p:nvPr>
        </p:nvSpPr>
        <p:spPr>
          <a:xfrm>
            <a:off x="4724400" y="6398897"/>
            <a:ext cx="2743200" cy="174625"/>
          </a:xfrm>
          <a:prstGeom prst="rect">
            <a:avLst/>
          </a:prstGeom>
        </p:spPr>
        <p:txBody>
          <a:bodyPr vert="horz" lIns="91440" tIns="45720" rIns="91440" bIns="45720" rtlCol="0" anchor="ctr"/>
          <a:lstStyle>
            <a:lvl1pPr algn="ctr">
              <a:defRPr sz="600">
                <a:solidFill>
                  <a:schemeClr val="accent4"/>
                </a:solidFill>
              </a:defRPr>
            </a:lvl1pPr>
          </a:lstStyle>
          <a:p>
            <a:fld id="{025BE0FD-98FC-484B-B84E-320AA86AAFB2}" type="datetime3">
              <a:rPr lang="nl-NL" smtClean="0"/>
              <a:pPr/>
              <a:t>8/2/21</a:t>
            </a:fld>
            <a:endParaRPr lang="nl-NL"/>
          </a:p>
        </p:txBody>
      </p:sp>
    </p:spTree>
    <p:extLst>
      <p:ext uri="{BB962C8B-B14F-4D97-AF65-F5344CB8AC3E}">
        <p14:creationId xmlns:p14="http://schemas.microsoft.com/office/powerpoint/2010/main" val="963439628"/>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 id="2147483821" r:id="rId20"/>
    <p:sldLayoutId id="2147483822" r:id="rId21"/>
    <p:sldLayoutId id="2147483823" r:id="rId22"/>
    <p:sldLayoutId id="2147483824" r:id="rId23"/>
    <p:sldLayoutId id="2147483825" r:id="rId24"/>
  </p:sldLayoutIdLst>
  <p:hf sldNum="0" hdr="0" ftr="0"/>
  <p:txStyles>
    <p:titleStyle>
      <a:lvl1pPr algn="ctr" defTabSz="685800" rtl="0" eaLnBrk="1" latinLnBrk="0" hangingPunct="1">
        <a:lnSpc>
          <a:spcPct val="90000"/>
        </a:lnSpc>
        <a:spcBef>
          <a:spcPct val="0"/>
        </a:spcBef>
        <a:buNone/>
        <a:defRPr sz="3300" kern="1200">
          <a:solidFill>
            <a:srgbClr val="4D5863"/>
          </a:solidFill>
          <a:latin typeface="Georgia" panose="02040502050405020303" pitchFamily="18" charset="0"/>
          <a:ea typeface="+mj-ea"/>
          <a:cs typeface="+mj-cs"/>
        </a:defRPr>
      </a:lvl1pPr>
    </p:titleStyle>
    <p:bodyStyle>
      <a:lvl1pPr marL="0" indent="0" algn="ctr" defTabSz="685800" rtl="0" eaLnBrk="1" latinLnBrk="0" hangingPunct="1">
        <a:lnSpc>
          <a:spcPct val="90000"/>
        </a:lnSpc>
        <a:spcBef>
          <a:spcPts val="750"/>
        </a:spcBef>
        <a:buFont typeface="Arial" panose="020B0604020202020204" pitchFamily="34" charset="0"/>
        <a:buNone/>
        <a:defRPr sz="1875" kern="1200">
          <a:solidFill>
            <a:schemeClr val="tx1"/>
          </a:solidFill>
          <a:latin typeface="Corbel" panose="020B0503020204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9.png"/><Relationship Id="rId3" Type="http://schemas.openxmlformats.org/officeDocument/2006/relationships/image" Target="../media/image17.jpg"/><Relationship Id="rId7" Type="http://schemas.openxmlformats.org/officeDocument/2006/relationships/image" Target="../media/image44.svg"/><Relationship Id="rId12" Type="http://schemas.openxmlformats.org/officeDocument/2006/relationships/chart" Target="../charts/chart1.xml"/><Relationship Id="rId2" Type="http://schemas.openxmlformats.org/officeDocument/2006/relationships/notesSlide" Target="../notesSlides/notesSlide8.xml"/><Relationship Id="rId16" Type="http://schemas.openxmlformats.org/officeDocument/2006/relationships/image" Target="../media/image52.sv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svg"/><Relationship Id="rId5" Type="http://schemas.openxmlformats.org/officeDocument/2006/relationships/image" Target="../media/image42.svg"/><Relationship Id="rId15" Type="http://schemas.openxmlformats.org/officeDocument/2006/relationships/image" Target="../media/image51.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svg"/><Relationship Id="rId14" Type="http://schemas.openxmlformats.org/officeDocument/2006/relationships/image" Target="../media/image50.svg"/></Relationships>
</file>

<file path=ppt/slides/_rels/slide12.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svg"/><Relationship Id="rId3" Type="http://schemas.openxmlformats.org/officeDocument/2006/relationships/image" Target="../media/image17.jpg"/><Relationship Id="rId7" Type="http://schemas.openxmlformats.org/officeDocument/2006/relationships/image" Target="../media/image56.svg"/><Relationship Id="rId12"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5.png"/><Relationship Id="rId11" Type="http://schemas.openxmlformats.org/officeDocument/2006/relationships/image" Target="../media/image60.svg"/><Relationship Id="rId5" Type="http://schemas.openxmlformats.org/officeDocument/2006/relationships/image" Target="../media/image54.sv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svg"/><Relationship Id="rId14" Type="http://schemas.openxmlformats.org/officeDocument/2006/relationships/image" Target="../media/image63.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17.jpg"/><Relationship Id="rId7" Type="http://schemas.openxmlformats.org/officeDocument/2006/relationships/slide" Target="slide2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slide" Target="slide26.xml"/><Relationship Id="rId11" Type="http://schemas.openxmlformats.org/officeDocument/2006/relationships/slide" Target="slide33.xml"/><Relationship Id="rId5" Type="http://schemas.openxmlformats.org/officeDocument/2006/relationships/slide" Target="slide21.xml"/><Relationship Id="rId10" Type="http://schemas.openxmlformats.org/officeDocument/2006/relationships/slide" Target="slide32.xml"/><Relationship Id="rId4" Type="http://schemas.openxmlformats.org/officeDocument/2006/relationships/slide" Target="slide20.xml"/><Relationship Id="rId9" Type="http://schemas.openxmlformats.org/officeDocument/2006/relationships/slide" Target="slide31.xml"/></Relationships>
</file>

<file path=ppt/slides/_rels/slide2.xml.rels><?xml version="1.0" encoding="UTF-8" standalone="yes"?>
<Relationships xmlns="http://schemas.openxmlformats.org/package/2006/relationships"><Relationship Id="rId8" Type="http://schemas.openxmlformats.org/officeDocument/2006/relationships/slide" Target="slide50.xml"/><Relationship Id="rId13" Type="http://schemas.openxmlformats.org/officeDocument/2006/relationships/image" Target="../media/image21.png"/><Relationship Id="rId3" Type="http://schemas.openxmlformats.org/officeDocument/2006/relationships/image" Target="../media/image17.jpg"/><Relationship Id="rId7" Type="http://schemas.openxmlformats.org/officeDocument/2006/relationships/slide" Target="slide35.xml"/><Relationship Id="rId12"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8.xml"/><Relationship Id="rId11" Type="http://schemas.openxmlformats.org/officeDocument/2006/relationships/image" Target="../media/image19.svg"/><Relationship Id="rId5" Type="http://schemas.openxmlformats.org/officeDocument/2006/relationships/slide" Target="slide5.xml"/><Relationship Id="rId10" Type="http://schemas.openxmlformats.org/officeDocument/2006/relationships/image" Target="../media/image18.png"/><Relationship Id="rId4" Type="http://schemas.openxmlformats.org/officeDocument/2006/relationships/slide" Target="slide73.xml"/><Relationship Id="rId9" Type="http://schemas.openxmlformats.org/officeDocument/2006/relationships/slide" Target="slide68.xml"/></Relationships>
</file>

<file path=ppt/slides/_rels/slide20.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17.jpg"/><Relationship Id="rId7" Type="http://schemas.openxmlformats.org/officeDocument/2006/relationships/image" Target="../media/image59.png"/><Relationship Id="rId12" Type="http://schemas.openxmlformats.org/officeDocument/2006/relationships/image" Target="../media/image74.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0.svg"/><Relationship Id="rId11" Type="http://schemas.openxmlformats.org/officeDocument/2006/relationships/image" Target="../media/image61.png"/><Relationship Id="rId5" Type="http://schemas.openxmlformats.org/officeDocument/2006/relationships/image" Target="../media/image69.png"/><Relationship Id="rId10" Type="http://schemas.openxmlformats.org/officeDocument/2006/relationships/image" Target="../media/image73.svg"/><Relationship Id="rId4" Type="http://schemas.openxmlformats.org/officeDocument/2006/relationships/image" Target="../media/image68.png"/><Relationship Id="rId9"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2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0.svg"/><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8" Type="http://schemas.openxmlformats.org/officeDocument/2006/relationships/image" Target="../media/image80.svg"/><Relationship Id="rId3" Type="http://schemas.openxmlformats.org/officeDocument/2006/relationships/slide" Target="slide13.xml"/><Relationship Id="rId7"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9.xml"/><Relationship Id="rId4" Type="http://schemas.openxmlformats.org/officeDocument/2006/relationships/slide" Target="slide27.xml"/><Relationship Id="rId9" Type="http://schemas.openxmlformats.org/officeDocument/2006/relationships/image" Target="../media/image63.png"/></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slide" Target="slide30.xml"/></Relationships>
</file>

<file path=ppt/slides/_rels/slide2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80.svg"/></Relationships>
</file>

<file path=ppt/slides/_rels/slide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9.png"/><Relationship Id="rId7" Type="http://schemas.openxmlformats.org/officeDocument/2006/relationships/diagramQuickStyle" Target="../diagrams/quickStyle1.xml"/><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81.png"/><Relationship Id="rId4" Type="http://schemas.openxmlformats.org/officeDocument/2006/relationships/image" Target="../media/image80.svg"/><Relationship Id="rId9" Type="http://schemas.microsoft.com/office/2007/relationships/diagramDrawing" Target="../diagrams/drawing1.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0.svg"/><Relationship Id="rId4" Type="http://schemas.openxmlformats.org/officeDocument/2006/relationships/image" Target="../media/image79.png"/></Relationships>
</file>

<file path=ppt/slides/_rels/slide3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80.svg"/><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84.sv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0.svg"/><Relationship Id="rId4"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image" Target="../media/image17.jpg"/><Relationship Id="rId7" Type="http://schemas.openxmlformats.org/officeDocument/2006/relationships/slide" Target="slide39.xml"/><Relationship Id="rId12" Type="http://schemas.openxmlformats.org/officeDocument/2006/relationships/slide" Target="slide47.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slide" Target="slide38.xml"/><Relationship Id="rId11" Type="http://schemas.openxmlformats.org/officeDocument/2006/relationships/slide" Target="slide46.xml"/><Relationship Id="rId5" Type="http://schemas.openxmlformats.org/officeDocument/2006/relationships/slide" Target="slide37.xml"/><Relationship Id="rId10" Type="http://schemas.openxmlformats.org/officeDocument/2006/relationships/slide" Target="slide43.xml"/><Relationship Id="rId4" Type="http://schemas.openxmlformats.org/officeDocument/2006/relationships/slide" Target="slide50.xml"/><Relationship Id="rId9" Type="http://schemas.openxmlformats.org/officeDocument/2006/relationships/slide" Target="slide42.xml"/></Relationships>
</file>

<file path=ppt/slides/_rels/slide3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7.jpg"/><Relationship Id="rId7" Type="http://schemas.openxmlformats.org/officeDocument/2006/relationships/diagramColors" Target="../diagrams/colors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20.png"/><Relationship Id="rId5" Type="http://schemas.openxmlformats.org/officeDocument/2006/relationships/diagramLayout" Target="../diagrams/layout2.xml"/><Relationship Id="rId10" Type="http://schemas.openxmlformats.org/officeDocument/2006/relationships/image" Target="../media/image88.svg"/><Relationship Id="rId4" Type="http://schemas.openxmlformats.org/officeDocument/2006/relationships/diagramData" Target="../diagrams/data2.xml"/><Relationship Id="rId9" Type="http://schemas.openxmlformats.org/officeDocument/2006/relationships/image" Target="../media/image87.png"/></Relationships>
</file>

<file path=ppt/slides/_rels/slide3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0.svg"/></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80.sv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80.svg"/><Relationship Id="rId4" Type="http://schemas.openxmlformats.org/officeDocument/2006/relationships/image" Target="../media/image79.png"/></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80.svg"/></Relationships>
</file>

<file path=ppt/slides/_rels/slide4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80.svg"/></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80.svg"/></Relationships>
</file>

<file path=ppt/slides/_rels/slide45.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5.png"/><Relationship Id="rId7" Type="http://schemas.openxmlformats.org/officeDocument/2006/relationships/image" Target="../media/image92.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89.png"/><Relationship Id="rId11" Type="http://schemas.openxmlformats.org/officeDocument/2006/relationships/image" Target="../media/image94.png"/><Relationship Id="rId5" Type="http://schemas.openxmlformats.org/officeDocument/2006/relationships/image" Target="../media/image90.png"/><Relationship Id="rId10" Type="http://schemas.openxmlformats.org/officeDocument/2006/relationships/image" Target="../media/image98.png"/><Relationship Id="rId4" Type="http://schemas.openxmlformats.org/officeDocument/2006/relationships/image" Target="../media/image93.png"/><Relationship Id="rId9" Type="http://schemas.openxmlformats.org/officeDocument/2006/relationships/image" Target="../media/image97.svg"/></Relationships>
</file>

<file path=ppt/slides/_rels/slide46.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89.png"/><Relationship Id="rId7" Type="http://schemas.openxmlformats.org/officeDocument/2006/relationships/image" Target="../media/image94.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93.png"/><Relationship Id="rId4" Type="http://schemas.openxmlformats.org/officeDocument/2006/relationships/image" Target="../media/image92.png"/></Relationships>
</file>

<file path=ppt/slides/_rels/slide4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0.png"/></Relationships>
</file>

<file path=ppt/slides/_rels/slide4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89.png"/><Relationship Id="rId4" Type="http://schemas.openxmlformats.org/officeDocument/2006/relationships/image" Target="../media/image93.png"/></Relationships>
</file>

<file path=ppt/slides/_rels/slide4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00.svg"/><Relationship Id="rId4" Type="http://schemas.openxmlformats.org/officeDocument/2006/relationships/image" Target="../media/image99.png"/></Relationships>
</file>

<file path=ppt/slides/_rels/slide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slide" Target="slide58.xml"/><Relationship Id="rId13" Type="http://schemas.openxmlformats.org/officeDocument/2006/relationships/hyperlink" Target="mailto:n.cranen@hartvanzuidrotterdam.nl?subject=Samen%20werken%20aan%20de%20Motor" TargetMode="External"/><Relationship Id="rId3" Type="http://schemas.openxmlformats.org/officeDocument/2006/relationships/image" Target="../media/image17.jpg"/><Relationship Id="rId7" Type="http://schemas.openxmlformats.org/officeDocument/2006/relationships/slide" Target="slide55.xml"/><Relationship Id="rId12" Type="http://schemas.openxmlformats.org/officeDocument/2006/relationships/slide" Target="slide67.xml"/><Relationship Id="rId2" Type="http://schemas.openxmlformats.org/officeDocument/2006/relationships/notesSlide" Target="../notesSlides/notesSlide28.xml"/><Relationship Id="rId16" Type="http://schemas.openxmlformats.org/officeDocument/2006/relationships/image" Target="../media/image19.svg"/><Relationship Id="rId1" Type="http://schemas.openxmlformats.org/officeDocument/2006/relationships/slideLayout" Target="../slideLayouts/slideLayout2.xml"/><Relationship Id="rId6" Type="http://schemas.openxmlformats.org/officeDocument/2006/relationships/slide" Target="slide52.xml"/><Relationship Id="rId11" Type="http://schemas.openxmlformats.org/officeDocument/2006/relationships/slide" Target="slide66.xml"/><Relationship Id="rId5" Type="http://schemas.openxmlformats.org/officeDocument/2006/relationships/slide" Target="slide36.xml"/><Relationship Id="rId15" Type="http://schemas.openxmlformats.org/officeDocument/2006/relationships/image" Target="../media/image18.png"/><Relationship Id="rId10" Type="http://schemas.openxmlformats.org/officeDocument/2006/relationships/slide" Target="slide63.xml"/><Relationship Id="rId4" Type="http://schemas.openxmlformats.org/officeDocument/2006/relationships/slide" Target="slide25.xml"/><Relationship Id="rId9" Type="http://schemas.openxmlformats.org/officeDocument/2006/relationships/slide" Target="slide61.xml"/><Relationship Id="rId14" Type="http://schemas.openxmlformats.org/officeDocument/2006/relationships/image" Target="../media/image102.png"/></Relationships>
</file>

<file path=ppt/slides/_rels/slide52.xml.rels><?xml version="1.0" encoding="UTF-8" standalone="yes"?>
<Relationships xmlns="http://schemas.openxmlformats.org/package/2006/relationships"><Relationship Id="rId8" Type="http://schemas.openxmlformats.org/officeDocument/2006/relationships/image" Target="../media/image107.svg"/><Relationship Id="rId13" Type="http://schemas.openxmlformats.org/officeDocument/2006/relationships/image" Target="../media/image110.png"/><Relationship Id="rId3" Type="http://schemas.openxmlformats.org/officeDocument/2006/relationships/image" Target="../media/image61.png"/><Relationship Id="rId7" Type="http://schemas.openxmlformats.org/officeDocument/2006/relationships/image" Target="../media/image106.png"/><Relationship Id="rId12" Type="http://schemas.openxmlformats.org/officeDocument/2006/relationships/image" Target="../media/image109.sv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105.svg"/><Relationship Id="rId11" Type="http://schemas.openxmlformats.org/officeDocument/2006/relationships/image" Target="../media/image108.png"/><Relationship Id="rId5" Type="http://schemas.openxmlformats.org/officeDocument/2006/relationships/image" Target="../media/image104.png"/><Relationship Id="rId10" Type="http://schemas.openxmlformats.org/officeDocument/2006/relationships/image" Target="../media/image48.svg"/><Relationship Id="rId4" Type="http://schemas.openxmlformats.org/officeDocument/2006/relationships/image" Target="../media/image103.svg"/><Relationship Id="rId9" Type="http://schemas.openxmlformats.org/officeDocument/2006/relationships/image" Target="../media/image47.png"/><Relationship Id="rId14" Type="http://schemas.openxmlformats.org/officeDocument/2006/relationships/image" Target="../media/image21.png"/></Relationships>
</file>

<file path=ppt/slides/_rels/slide5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1.png"/><Relationship Id="rId4" Type="http://schemas.openxmlformats.org/officeDocument/2006/relationships/slide" Target="slide37.xml"/></Relationships>
</file>

<file path=ppt/slides/_rels/slide54.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image" Target="../media/image18.png"/><Relationship Id="rId18" Type="http://schemas.openxmlformats.org/officeDocument/2006/relationships/image" Target="../media/image120.png"/><Relationship Id="rId26" Type="http://schemas.openxmlformats.org/officeDocument/2006/relationships/image" Target="../media/image125.svg"/><Relationship Id="rId3" Type="http://schemas.openxmlformats.org/officeDocument/2006/relationships/image" Target="../media/image17.jpg"/><Relationship Id="rId21" Type="http://schemas.openxmlformats.org/officeDocument/2006/relationships/image" Target="file:////var/folders/pd/bhndkjjx5_5_gt0c4cdqzjq80000gn/T/com.microsoft.Word/WebArchiveCopyPasteTempFiles/logo-Zadkine.jpg" TargetMode="External"/><Relationship Id="rId7" Type="http://schemas.openxmlformats.org/officeDocument/2006/relationships/image" Target="../media/image114.svg"/><Relationship Id="rId12" Type="http://schemas.openxmlformats.org/officeDocument/2006/relationships/image" Target="../media/image102.png"/><Relationship Id="rId17" Type="http://schemas.openxmlformats.org/officeDocument/2006/relationships/image" Target="../media/image119.png"/><Relationship Id="rId25" Type="http://schemas.openxmlformats.org/officeDocument/2006/relationships/image" Target="../media/image124.png"/><Relationship Id="rId2" Type="http://schemas.openxmlformats.org/officeDocument/2006/relationships/notesSlide" Target="../notesSlides/notesSlide30.xml"/><Relationship Id="rId16" Type="http://schemas.openxmlformats.org/officeDocument/2006/relationships/image" Target="../media/image118.png"/><Relationship Id="rId20" Type="http://schemas.openxmlformats.org/officeDocument/2006/relationships/image" Target="../media/image121.jpeg"/><Relationship Id="rId1" Type="http://schemas.openxmlformats.org/officeDocument/2006/relationships/slideLayout" Target="../slideLayouts/slideLayout2.xml"/><Relationship Id="rId6" Type="http://schemas.openxmlformats.org/officeDocument/2006/relationships/image" Target="../media/image113.png"/><Relationship Id="rId11" Type="http://schemas.openxmlformats.org/officeDocument/2006/relationships/hyperlink" Target="mailto:n.cranen@hartvanzuidrotterdam.nl?subject=Samen%20werken%20aan%20het%20Ontwikkelperspectief%20van%20werk(zoek)enden%20in%20de%20Motor" TargetMode="External"/><Relationship Id="rId24" Type="http://schemas.openxmlformats.org/officeDocument/2006/relationships/image" Target="../media/image123.jpeg"/><Relationship Id="rId5" Type="http://schemas.openxmlformats.org/officeDocument/2006/relationships/image" Target="../media/image112.svg"/><Relationship Id="rId15" Type="http://schemas.openxmlformats.org/officeDocument/2006/relationships/image" Target="../media/image117.jpeg"/><Relationship Id="rId23" Type="http://schemas.openxmlformats.org/officeDocument/2006/relationships/image" Target="file:////var/folders/pd/bhndkjjx5_5_gt0c4cdqzjq80000gn/T/com.microsoft.Word/WebArchiveCopyPasteTempFiles/logo_dewerkshop_W_ZWART_GROOT-2.png" TargetMode="External"/><Relationship Id="rId10" Type="http://schemas.openxmlformats.org/officeDocument/2006/relationships/slide" Target="slide55.xml"/><Relationship Id="rId19" Type="http://schemas.openxmlformats.org/officeDocument/2006/relationships/image" Target="file:////var/folders/pd/bhndkjjx5_5_gt0c4cdqzjq80000gn/T/com.microsoft.Word/WebArchiveCopyPasteTempFiles/o_1562.png" TargetMode="External"/><Relationship Id="rId4" Type="http://schemas.openxmlformats.org/officeDocument/2006/relationships/image" Target="../media/image111.png"/><Relationship Id="rId9" Type="http://schemas.openxmlformats.org/officeDocument/2006/relationships/image" Target="../media/image116.svg"/><Relationship Id="rId14" Type="http://schemas.openxmlformats.org/officeDocument/2006/relationships/image" Target="../media/image19.svg"/><Relationship Id="rId22" Type="http://schemas.openxmlformats.org/officeDocument/2006/relationships/image" Target="../media/image122.png"/></Relationships>
</file>

<file path=ppt/slides/_rels/slide55.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112.sv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127.png"/><Relationship Id="rId4" Type="http://schemas.openxmlformats.org/officeDocument/2006/relationships/image" Target="../media/image126.png"/></Relationships>
</file>

<file path=ppt/slides/_rels/slide56.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1.jpeg"/><Relationship Id="rId18" Type="http://schemas.openxmlformats.org/officeDocument/2006/relationships/image" Target="file:////var/folders/pd/bhndkjjx5_5_gt0c4cdqzjq80000gn/T/com.microsoft.Word/WebArchiveCopyPasteTempFiles/LOGO+THRIVE+%25281%2529.png" TargetMode="External"/><Relationship Id="rId3" Type="http://schemas.openxmlformats.org/officeDocument/2006/relationships/image" Target="../media/image17.jpg"/><Relationship Id="rId21" Type="http://schemas.openxmlformats.org/officeDocument/2006/relationships/slide" Target="slide58.xml"/><Relationship Id="rId7" Type="http://schemas.openxmlformats.org/officeDocument/2006/relationships/image" Target="../media/image102.png"/><Relationship Id="rId12" Type="http://schemas.openxmlformats.org/officeDocument/2006/relationships/image" Target="file:////var/folders/pd/bhndkjjx5_5_gt0c4cdqzjq80000gn/T/com.microsoft.Word/WebArchiveCopyPasteTempFiles/o_1562.png" TargetMode="External"/><Relationship Id="rId17" Type="http://schemas.openxmlformats.org/officeDocument/2006/relationships/image" Target="../media/image130.png"/><Relationship Id="rId2" Type="http://schemas.openxmlformats.org/officeDocument/2006/relationships/notesSlide" Target="../notesSlides/notesSlide32.xml"/><Relationship Id="rId16" Type="http://schemas.openxmlformats.org/officeDocument/2006/relationships/image" Target="file:////var/folders/pd/bhndkjjx5_5_gt0c4cdqzjq80000gn/T/com.microsoft.Word/WebArchiveCopyPasteTempFiles/logo_dewerkshop_W_ZWART_GROOT-2.png" TargetMode="External"/><Relationship Id="rId20" Type="http://schemas.openxmlformats.org/officeDocument/2006/relationships/image" Target="../media/image123.jpeg"/><Relationship Id="rId1" Type="http://schemas.openxmlformats.org/officeDocument/2006/relationships/slideLayout" Target="../slideLayouts/slideLayout2.xml"/><Relationship Id="rId6" Type="http://schemas.openxmlformats.org/officeDocument/2006/relationships/hyperlink" Target="mailto:n.cranen@hartvanzuidrotterdam.nl?subject=Samen%20werken%20aan%20Ontwikkelingsgericht%20(bege)leidinggeven%20in%20de%20Motor" TargetMode="External"/><Relationship Id="rId11" Type="http://schemas.openxmlformats.org/officeDocument/2006/relationships/image" Target="../media/image129.png"/><Relationship Id="rId5" Type="http://schemas.openxmlformats.org/officeDocument/2006/relationships/image" Target="../media/image125.svg"/><Relationship Id="rId15" Type="http://schemas.openxmlformats.org/officeDocument/2006/relationships/image" Target="../media/image122.png"/><Relationship Id="rId23" Type="http://schemas.openxmlformats.org/officeDocument/2006/relationships/hyperlink" Target="https://www.tno.nl/nl/aandachtsgebieden/gezond-leven/roadmaps/work/toekomstbestendige-organisaties-innovatief-en-lerend/" TargetMode="External"/><Relationship Id="rId10" Type="http://schemas.openxmlformats.org/officeDocument/2006/relationships/image" Target="../media/image117.jpeg"/><Relationship Id="rId19" Type="http://schemas.openxmlformats.org/officeDocument/2006/relationships/image" Target="../media/image131.png"/><Relationship Id="rId4" Type="http://schemas.openxmlformats.org/officeDocument/2006/relationships/image" Target="../media/image124.png"/><Relationship Id="rId9" Type="http://schemas.openxmlformats.org/officeDocument/2006/relationships/image" Target="../media/image19.svg"/><Relationship Id="rId14" Type="http://schemas.openxmlformats.org/officeDocument/2006/relationships/image" Target="file:////var/folders/pd/bhndkjjx5_5_gt0c4cdqzjq80000gn/T/com.microsoft.Word/WebArchiveCopyPasteTempFiles/logo-Zadkine.jpg" TargetMode="External"/><Relationship Id="rId22" Type="http://schemas.openxmlformats.org/officeDocument/2006/relationships/slide" Target="slide63.xml"/></Relationships>
</file>

<file path=ppt/slides/_rels/slide5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3.jpeg"/><Relationship Id="rId3" Type="http://schemas.openxmlformats.org/officeDocument/2006/relationships/image" Target="../media/image17.jpg"/><Relationship Id="rId7" Type="http://schemas.openxmlformats.org/officeDocument/2006/relationships/image" Target="../media/image102.png"/><Relationship Id="rId12" Type="http://schemas.openxmlformats.org/officeDocument/2006/relationships/image" Target="../media/image13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mailto:n.cranen@hartvanzuidrotterdam.nl?subject=Samen%20Werken%20aan%20vernieuwend%20onderwijs%20en%20erkenning%20in%20de%20Motor" TargetMode="External"/><Relationship Id="rId11" Type="http://schemas.openxmlformats.org/officeDocument/2006/relationships/image" Target="file:////var/folders/pd/bhndkjjx5_5_gt0c4cdqzjq80000gn/T/com.microsoft.Word/WebArchiveCopyPasteTempFiles/o_1562.png" TargetMode="External"/><Relationship Id="rId5" Type="http://schemas.openxmlformats.org/officeDocument/2006/relationships/image" Target="../media/image125.svg"/><Relationship Id="rId10" Type="http://schemas.openxmlformats.org/officeDocument/2006/relationships/image" Target="../media/image129.png"/><Relationship Id="rId4" Type="http://schemas.openxmlformats.org/officeDocument/2006/relationships/image" Target="../media/image124.png"/><Relationship Id="rId9" Type="http://schemas.openxmlformats.org/officeDocument/2006/relationships/image" Target="../media/image19.svg"/><Relationship Id="rId14" Type="http://schemas.openxmlformats.org/officeDocument/2006/relationships/slide" Target="slide61.xml"/></Relationships>
</file>

<file path=ppt/slides/_rels/slide6.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17.jpg"/><Relationship Id="rId7" Type="http://schemas.openxmlformats.org/officeDocument/2006/relationships/slide" Target="slide1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7.xml"/></Relationships>
</file>

<file path=ppt/slides/_rels/slide60.xml.rels><?xml version="1.0" encoding="UTF-8" standalone="yes"?>
<Relationships xmlns="http://schemas.openxmlformats.org/package/2006/relationships"><Relationship Id="rId8" Type="http://schemas.openxmlformats.org/officeDocument/2006/relationships/image" Target="../media/image134.jpeg"/><Relationship Id="rId13" Type="http://schemas.openxmlformats.org/officeDocument/2006/relationships/image" Target="file:////var/folders/pd/bhndkjjx5_5_gt0c4cdqzjq80000gn/T/com.microsoft.Word/WebArchiveCopyPasteTempFiles/logo.png" TargetMode="External"/><Relationship Id="rId18" Type="http://schemas.openxmlformats.org/officeDocument/2006/relationships/hyperlink" Target="mailto:n.cranen@hartvanzuidrotterdam.nl?subject=Samen%20Werken%20aan%20vernieuwend%20onderwijs%20en%20erkenning%20in%20de%20Motor" TargetMode="External"/><Relationship Id="rId3" Type="http://schemas.openxmlformats.org/officeDocument/2006/relationships/image" Target="../media/image17.jpg"/><Relationship Id="rId21" Type="http://schemas.openxmlformats.org/officeDocument/2006/relationships/image" Target="../media/image18.png"/><Relationship Id="rId7" Type="http://schemas.openxmlformats.org/officeDocument/2006/relationships/image" Target="file:////var/folders/pd/bhndkjjx5_5_gt0c4cdqzjq80000gn/T/com.microsoft.Word/WebArchiveCopyPasteTempFiles/o_1562.png" TargetMode="External"/><Relationship Id="rId12" Type="http://schemas.openxmlformats.org/officeDocument/2006/relationships/image" Target="../media/image136.png"/><Relationship Id="rId17" Type="http://schemas.openxmlformats.org/officeDocument/2006/relationships/image" Target="../media/image140.png"/><Relationship Id="rId2" Type="http://schemas.openxmlformats.org/officeDocument/2006/relationships/notesSlide" Target="../notesSlides/notesSlide35.xml"/><Relationship Id="rId16" Type="http://schemas.openxmlformats.org/officeDocument/2006/relationships/image" Target="../media/image139.png"/><Relationship Id="rId20" Type="http://schemas.openxmlformats.org/officeDocument/2006/relationships/slide" Target="slide61.xml"/><Relationship Id="rId1" Type="http://schemas.openxmlformats.org/officeDocument/2006/relationships/slideLayout" Target="../slideLayouts/slideLayout2.xml"/><Relationship Id="rId6" Type="http://schemas.openxmlformats.org/officeDocument/2006/relationships/image" Target="../media/image133.png"/><Relationship Id="rId11" Type="http://schemas.openxmlformats.org/officeDocument/2006/relationships/image" Target="file:////var/folders/pd/bhndkjjx5_5_gt0c4cdqzjq80000gn/T/com.microsoft.Word/WebArchiveCopyPasteTempFiles/logo_dewerkshop_W_ZWART_GROOT-2.png" TargetMode="External"/><Relationship Id="rId5" Type="http://schemas.openxmlformats.org/officeDocument/2006/relationships/image" Target="../media/image125.svg"/><Relationship Id="rId15" Type="http://schemas.openxmlformats.org/officeDocument/2006/relationships/image" Target="../media/image138.png"/><Relationship Id="rId10" Type="http://schemas.openxmlformats.org/officeDocument/2006/relationships/image" Target="../media/image135.png"/><Relationship Id="rId19" Type="http://schemas.openxmlformats.org/officeDocument/2006/relationships/image" Target="../media/image102.png"/><Relationship Id="rId4" Type="http://schemas.openxmlformats.org/officeDocument/2006/relationships/image" Target="../media/image124.png"/><Relationship Id="rId9" Type="http://schemas.openxmlformats.org/officeDocument/2006/relationships/image" Target="file:////var/folders/pd/bhndkjjx5_5_gt0c4cdqzjq80000gn/T/com.microsoft.Word/WebArchiveCopyPasteTempFiles/logo-Zadkine.jpg" TargetMode="External"/><Relationship Id="rId14" Type="http://schemas.openxmlformats.org/officeDocument/2006/relationships/image" Target="../media/image137.jpeg"/><Relationship Id="rId22" Type="http://schemas.openxmlformats.org/officeDocument/2006/relationships/image" Target="../media/image19.svg"/></Relationships>
</file>

<file path=ppt/slides/_rels/slide6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102.png"/><Relationship Id="rId13" Type="http://schemas.openxmlformats.org/officeDocument/2006/relationships/image" Target="../media/image122.png"/><Relationship Id="rId18" Type="http://schemas.openxmlformats.org/officeDocument/2006/relationships/image" Target="../media/image144.png"/><Relationship Id="rId3" Type="http://schemas.openxmlformats.org/officeDocument/2006/relationships/image" Target="../media/image17.jpg"/><Relationship Id="rId21" Type="http://schemas.openxmlformats.org/officeDocument/2006/relationships/image" Target="../media/image18.png"/><Relationship Id="rId7" Type="http://schemas.openxmlformats.org/officeDocument/2006/relationships/hyperlink" Target="mailto:n.cranen@hartvanzuidrotterdam.nl?subject=Samen%20Werken%20aan%20Matching%20en%20Regionale%20Mobiliteit%20in%20de%20Motor" TargetMode="External"/><Relationship Id="rId12" Type="http://schemas.openxmlformats.org/officeDocument/2006/relationships/image" Target="file:////var/folders/pd/bhndkjjx5_5_gt0c4cdqzjq80000gn/T/com.microsoft.Word/WebArchiveCopyPasteTempFiles/logo-Zadkine.jpg" TargetMode="External"/><Relationship Id="rId17" Type="http://schemas.openxmlformats.org/officeDocument/2006/relationships/image" Target="../media/image143.jpeg"/><Relationship Id="rId2" Type="http://schemas.openxmlformats.org/officeDocument/2006/relationships/notesSlide" Target="../notesSlides/notesSlide37.xml"/><Relationship Id="rId16" Type="http://schemas.openxmlformats.org/officeDocument/2006/relationships/image" Target="file:////var/folders/pd/bhndkjjx5_5_gt0c4cdqzjq80000gn/T/com.microsoft.Word/WebArchiveCopyPasteTempFiles/logo.png" TargetMode="External"/><Relationship Id="rId20" Type="http://schemas.openxmlformats.org/officeDocument/2006/relationships/image" Target="../media/image140.png"/><Relationship Id="rId1" Type="http://schemas.openxmlformats.org/officeDocument/2006/relationships/slideLayout" Target="../slideLayouts/slideLayout2.xml"/><Relationship Id="rId6" Type="http://schemas.openxmlformats.org/officeDocument/2006/relationships/image" Target="../media/image141.png"/><Relationship Id="rId11" Type="http://schemas.openxmlformats.org/officeDocument/2006/relationships/image" Target="../media/image121.jpeg"/><Relationship Id="rId5" Type="http://schemas.openxmlformats.org/officeDocument/2006/relationships/image" Target="../media/image125.svg"/><Relationship Id="rId15" Type="http://schemas.openxmlformats.org/officeDocument/2006/relationships/image" Target="../media/image142.png"/><Relationship Id="rId23" Type="http://schemas.openxmlformats.org/officeDocument/2006/relationships/slide" Target="slide63.xml"/><Relationship Id="rId10" Type="http://schemas.openxmlformats.org/officeDocument/2006/relationships/image" Target="file:////var/folders/pd/bhndkjjx5_5_gt0c4cdqzjq80000gn/T/com.microsoft.Word/WebArchiveCopyPasteTempFiles/o_1562.png" TargetMode="External"/><Relationship Id="rId19" Type="http://schemas.openxmlformats.org/officeDocument/2006/relationships/image" Target="../media/image139.png"/><Relationship Id="rId4" Type="http://schemas.openxmlformats.org/officeDocument/2006/relationships/image" Target="../media/image124.png"/><Relationship Id="rId9" Type="http://schemas.openxmlformats.org/officeDocument/2006/relationships/image" Target="../media/image129.png"/><Relationship Id="rId14" Type="http://schemas.openxmlformats.org/officeDocument/2006/relationships/image" Target="file:////var/folders/pd/bhndkjjx5_5_gt0c4cdqzjq80000gn/T/com.microsoft.Word/WebArchiveCopyPasteTempFiles/logo_dewerkshop_W_ZWART_GROOT-2.png" TargetMode="External"/><Relationship Id="rId22" Type="http://schemas.openxmlformats.org/officeDocument/2006/relationships/image" Target="../media/image19.svg"/></Relationships>
</file>

<file path=ppt/slides/_rels/slide6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107.svg"/><Relationship Id="rId18" Type="http://schemas.openxmlformats.org/officeDocument/2006/relationships/image" Target="../media/image110.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106.png"/><Relationship Id="rId17" Type="http://schemas.openxmlformats.org/officeDocument/2006/relationships/image" Target="../media/image109.svg"/><Relationship Id="rId2" Type="http://schemas.openxmlformats.org/officeDocument/2006/relationships/image" Target="../media/image17.jpg"/><Relationship Id="rId16"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05.svg"/><Relationship Id="rId5" Type="http://schemas.openxmlformats.org/officeDocument/2006/relationships/diagramQuickStyle" Target="../diagrams/quickStyle3.xml"/><Relationship Id="rId15" Type="http://schemas.openxmlformats.org/officeDocument/2006/relationships/image" Target="../media/image48.svg"/><Relationship Id="rId10" Type="http://schemas.openxmlformats.org/officeDocument/2006/relationships/image" Target="../media/image104.png"/><Relationship Id="rId19" Type="http://schemas.openxmlformats.org/officeDocument/2006/relationships/image" Target="../media/image146.png"/><Relationship Id="rId4" Type="http://schemas.openxmlformats.org/officeDocument/2006/relationships/diagramLayout" Target="../diagrams/layout3.xml"/><Relationship Id="rId9" Type="http://schemas.openxmlformats.org/officeDocument/2006/relationships/image" Target="../media/image145.svg"/><Relationship Id="rId14" Type="http://schemas.openxmlformats.org/officeDocument/2006/relationships/image" Target="../media/image47.png"/></Relationships>
</file>

<file path=ppt/slides/_rels/slide6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slide" Target="slide65.xml"/><Relationship Id="rId3" Type="http://schemas.openxmlformats.org/officeDocument/2006/relationships/image" Target="../media/image17.jpg"/><Relationship Id="rId7" Type="http://schemas.openxmlformats.org/officeDocument/2006/relationships/image" Target="../media/image102.png"/><Relationship Id="rId12" Type="http://schemas.openxmlformats.org/officeDocument/2006/relationships/image" Target="../media/image19.sv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mailto:n.cranen@hartvanzuidrotterdam.nl?subject=Samen%20Werken%20aan%20Monitoring%20in%20de%20Motor" TargetMode="External"/><Relationship Id="rId11" Type="http://schemas.openxmlformats.org/officeDocument/2006/relationships/image" Target="../media/image18.png"/><Relationship Id="rId5" Type="http://schemas.openxmlformats.org/officeDocument/2006/relationships/image" Target="../media/image125.svg"/><Relationship Id="rId10" Type="http://schemas.openxmlformats.org/officeDocument/2006/relationships/image" Target="../media/image147.png"/><Relationship Id="rId4" Type="http://schemas.openxmlformats.org/officeDocument/2006/relationships/image" Target="../media/image124.png"/><Relationship Id="rId9" Type="http://schemas.openxmlformats.org/officeDocument/2006/relationships/image" Target="../media/image139.png"/></Relationships>
</file>

<file path=ppt/slides/_rels/slide6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150.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49.svg"/><Relationship Id="rId4" Type="http://schemas.openxmlformats.org/officeDocument/2006/relationships/image" Target="../media/image148.png"/></Relationships>
</file>

<file path=ppt/slides/_rels/slide6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25.svg"/><Relationship Id="rId4" Type="http://schemas.openxmlformats.org/officeDocument/2006/relationships/image" Target="../media/image151.png"/></Relationships>
</file>

<file path=ppt/slides/_rels/slide68.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slide" Target="slide72.xml"/><Relationship Id="rId4" Type="http://schemas.openxmlformats.org/officeDocument/2006/relationships/slide" Target="slide7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70.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155.png"/><Relationship Id="rId4" Type="http://schemas.openxmlformats.org/officeDocument/2006/relationships/image" Target="../media/image154.svg"/></Relationships>
</file>

<file path=ppt/slides/_rels/slide71.xml.rels><?xml version="1.0" encoding="UTF-8" standalone="yes"?>
<Relationships xmlns="http://schemas.openxmlformats.org/package/2006/relationships"><Relationship Id="rId8" Type="http://schemas.openxmlformats.org/officeDocument/2006/relationships/image" Target="../media/image161.svg"/><Relationship Id="rId3" Type="http://schemas.openxmlformats.org/officeDocument/2006/relationships/image" Target="../media/image156.png"/><Relationship Id="rId7" Type="http://schemas.openxmlformats.org/officeDocument/2006/relationships/image" Target="../media/image160.png"/><Relationship Id="rId12" Type="http://schemas.openxmlformats.org/officeDocument/2006/relationships/image" Target="../media/image164.svg"/><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image" Target="../media/image159.svg"/><Relationship Id="rId11" Type="http://schemas.openxmlformats.org/officeDocument/2006/relationships/image" Target="../media/image69.png"/><Relationship Id="rId5" Type="http://schemas.openxmlformats.org/officeDocument/2006/relationships/image" Target="../media/image158.png"/><Relationship Id="rId10" Type="http://schemas.openxmlformats.org/officeDocument/2006/relationships/image" Target="../media/image163.svg"/><Relationship Id="rId4" Type="http://schemas.openxmlformats.org/officeDocument/2006/relationships/image" Target="../media/image157.svg"/><Relationship Id="rId9" Type="http://schemas.openxmlformats.org/officeDocument/2006/relationships/image" Target="../media/image162.png"/></Relationships>
</file>

<file path=ppt/slides/_rels/slide72.xml.rels><?xml version="1.0" encoding="UTF-8" standalone="yes"?>
<Relationships xmlns="http://schemas.openxmlformats.org/package/2006/relationships"><Relationship Id="rId3" Type="http://schemas.openxmlformats.org/officeDocument/2006/relationships/hyperlink" Target="mailto:N.Cranen@hartvanzuid.nl" TargetMode="External"/><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65.jpeg"/></Relationships>
</file>

<file path=ppt/slides/_rels/slide73.xml.rels><?xml version="1.0" encoding="UTF-8" standalone="yes"?>
<Relationships xmlns="http://schemas.openxmlformats.org/package/2006/relationships"><Relationship Id="rId2" Type="http://schemas.openxmlformats.org/officeDocument/2006/relationships/image" Target="../media/image166.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3" Type="http://schemas.openxmlformats.org/officeDocument/2006/relationships/image" Target="../media/image174.png"/><Relationship Id="rId18" Type="http://schemas.openxmlformats.org/officeDocument/2006/relationships/image" Target="../media/image179.png"/><Relationship Id="rId26" Type="http://schemas.openxmlformats.org/officeDocument/2006/relationships/image" Target="../media/image187.jpeg"/><Relationship Id="rId39" Type="http://schemas.openxmlformats.org/officeDocument/2006/relationships/image" Target="../media/image196.png"/><Relationship Id="rId21" Type="http://schemas.openxmlformats.org/officeDocument/2006/relationships/image" Target="../media/image182.png"/><Relationship Id="rId34" Type="http://schemas.openxmlformats.org/officeDocument/2006/relationships/image" Target="../media/image193.png"/><Relationship Id="rId42" Type="http://schemas.openxmlformats.org/officeDocument/2006/relationships/image" Target="../media/image198.jpeg"/><Relationship Id="rId7" Type="http://schemas.openxmlformats.org/officeDocument/2006/relationships/image" Target="file:////var/folders/pd/bhndkjjx5_5_gt0c4cdqzjq80000gn/T/com.microsoft.Word/WebArchiveCopyPasteTempFiles/o_1562.png" TargetMode="External"/><Relationship Id="rId2" Type="http://schemas.openxmlformats.org/officeDocument/2006/relationships/notesSlide" Target="../notesSlides/notesSlide42.xml"/><Relationship Id="rId16" Type="http://schemas.openxmlformats.org/officeDocument/2006/relationships/image" Target="../media/image177.png"/><Relationship Id="rId20" Type="http://schemas.openxmlformats.org/officeDocument/2006/relationships/image" Target="../media/image181.png"/><Relationship Id="rId29" Type="http://schemas.openxmlformats.org/officeDocument/2006/relationships/image" Target="../media/image190.jpeg"/><Relationship Id="rId41" Type="http://schemas.openxmlformats.org/officeDocument/2006/relationships/image" Target="../media/image197.png"/><Relationship Id="rId1" Type="http://schemas.openxmlformats.org/officeDocument/2006/relationships/slideLayout" Target="../slideLayouts/slideLayout2.xml"/><Relationship Id="rId6" Type="http://schemas.openxmlformats.org/officeDocument/2006/relationships/image" Target="../media/image169.png"/><Relationship Id="rId11" Type="http://schemas.openxmlformats.org/officeDocument/2006/relationships/image" Target="../media/image172.png"/><Relationship Id="rId24" Type="http://schemas.openxmlformats.org/officeDocument/2006/relationships/image" Target="../media/image185.png"/><Relationship Id="rId32" Type="http://schemas.openxmlformats.org/officeDocument/2006/relationships/image" Target="../media/image192.png"/><Relationship Id="rId37" Type="http://schemas.openxmlformats.org/officeDocument/2006/relationships/image" Target="../media/image195.png"/><Relationship Id="rId40" Type="http://schemas.openxmlformats.org/officeDocument/2006/relationships/image" Target="../media/image131.png"/><Relationship Id="rId5" Type="http://schemas.openxmlformats.org/officeDocument/2006/relationships/image" Target="../media/image168.png"/><Relationship Id="rId15" Type="http://schemas.openxmlformats.org/officeDocument/2006/relationships/image" Target="../media/image176.png"/><Relationship Id="rId23" Type="http://schemas.openxmlformats.org/officeDocument/2006/relationships/image" Target="../media/image184.png"/><Relationship Id="rId28" Type="http://schemas.openxmlformats.org/officeDocument/2006/relationships/image" Target="../media/image189.png"/><Relationship Id="rId36" Type="http://schemas.openxmlformats.org/officeDocument/2006/relationships/image" Target="file:////var/folders/pd/bhndkjjx5_5_gt0c4cdqzjq80000gn/T/com.microsoft.Word/WebArchiveCopyPasteTempFiles/logo.png" TargetMode="External"/><Relationship Id="rId10" Type="http://schemas.openxmlformats.org/officeDocument/2006/relationships/image" Target="../media/image171.png"/><Relationship Id="rId19" Type="http://schemas.openxmlformats.org/officeDocument/2006/relationships/image" Target="../media/image180.png"/><Relationship Id="rId31" Type="http://schemas.openxmlformats.org/officeDocument/2006/relationships/image" Target="../media/image139.png"/><Relationship Id="rId44" Type="http://schemas.openxmlformats.org/officeDocument/2006/relationships/image" Target="../media/image15.png"/><Relationship Id="rId4" Type="http://schemas.openxmlformats.org/officeDocument/2006/relationships/image" Target="../media/image167.jpeg"/><Relationship Id="rId9" Type="http://schemas.openxmlformats.org/officeDocument/2006/relationships/image" Target="file:////var/folders/pd/bhndkjjx5_5_gt0c4cdqzjq80000gn/T/com.microsoft.Word/WebArchiveCopyPasteTempFiles/logo-Zadkine.jpg" TargetMode="External"/><Relationship Id="rId14" Type="http://schemas.openxmlformats.org/officeDocument/2006/relationships/image" Target="../media/image175.png"/><Relationship Id="rId22" Type="http://schemas.openxmlformats.org/officeDocument/2006/relationships/image" Target="../media/image183.jpeg"/><Relationship Id="rId27" Type="http://schemas.openxmlformats.org/officeDocument/2006/relationships/image" Target="../media/image188.png"/><Relationship Id="rId30" Type="http://schemas.openxmlformats.org/officeDocument/2006/relationships/image" Target="../media/image191.png"/><Relationship Id="rId35" Type="http://schemas.openxmlformats.org/officeDocument/2006/relationships/image" Target="../media/image194.png"/><Relationship Id="rId43" Type="http://schemas.openxmlformats.org/officeDocument/2006/relationships/image" Target="../media/image147.png"/><Relationship Id="rId8" Type="http://schemas.openxmlformats.org/officeDocument/2006/relationships/image" Target="../media/image170.jpeg"/><Relationship Id="rId3" Type="http://schemas.openxmlformats.org/officeDocument/2006/relationships/image" Target="../media/image17.jpg"/><Relationship Id="rId12" Type="http://schemas.openxmlformats.org/officeDocument/2006/relationships/image" Target="../media/image173.png"/><Relationship Id="rId17" Type="http://schemas.openxmlformats.org/officeDocument/2006/relationships/image" Target="../media/image178.png"/><Relationship Id="rId25" Type="http://schemas.openxmlformats.org/officeDocument/2006/relationships/image" Target="../media/image186.png"/><Relationship Id="rId33" Type="http://schemas.openxmlformats.org/officeDocument/2006/relationships/image" Target="../media/image14.png"/><Relationship Id="rId38" Type="http://schemas.openxmlformats.org/officeDocument/2006/relationships/image" Target="../media/image144.png"/></Relationships>
</file>

<file path=ppt/slides/_rels/slide7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hyperlink" Target="http://dx.doi.org/10.1787/eag_highlights-2012-en" TargetMode="External"/><Relationship Id="rId5" Type="http://schemas.openxmlformats.org/officeDocument/2006/relationships/hyperlink" Target="https://wetten.overheid.nl/BWBR0037661/2016-07-19" TargetMode="External"/><Relationship Id="rId4" Type="http://schemas.openxmlformats.org/officeDocument/2006/relationships/hyperlink" Target="https://rijnmondinzicht.nl/" TargetMode="External"/></Relationships>
</file>

<file path=ppt/slides/_rels/slide77.xml.rels><?xml version="1.0" encoding="UTF-8" standalone="yes"?>
<Relationships xmlns="http://schemas.openxmlformats.org/package/2006/relationships"><Relationship Id="rId3" Type="http://schemas.openxmlformats.org/officeDocument/2006/relationships/hyperlink" Target="https://scholar.google.com/citations?user=5-9wQbkAAAAJ&amp;hl=en#d=gs_md_cita-d&amp;u=%2Fcitations%3Fview_op%3Dview_citation%26hl%3Den%26user%3D5-9wQbkAAAAJ%26citation_for_view%3D5-9wQbkAAAAJ%3Au-x6o8ySG0sC%26tzom%3D-60" TargetMode="External"/><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hyperlink" Target="https://volwassenenleren.nl/formeel-non-formeel-informeel-leren/"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s://www.inclusiefwerkt.nl/wp-content/uploads/2019/12/20190913_Nieuwe-Banen-Lelystad_eindrapportage_def.pdf" TargetMode="External"/><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hyperlink" Target="https://www.watdoetdegemeente.rotterdam.nl/begroting2020/paragrafen/nationaal-programma-rotte/" TargetMode="External"/></Relationships>
</file>

<file path=ppt/slides/_rels/slide79.xml.rels><?xml version="1.0" encoding="UTF-8" standalone="yes"?>
<Relationships xmlns="http://schemas.openxmlformats.org/package/2006/relationships"><Relationship Id="rId8" Type="http://schemas.openxmlformats.org/officeDocument/2006/relationships/hyperlink" Target="https://www.surf.nl/edubadges-digitale-certificaten-uitreiken-aan-studenten" TargetMode="External"/><Relationship Id="rId3" Type="http://schemas.openxmlformats.org/officeDocument/2006/relationships/hyperlink" Target="https://www.hrpraktijk.nl/topics/loopbaan-opleiding/nieuws/gemiddeld-leerbudget-medewerker-eu-949-jaar" TargetMode="External"/><Relationship Id="rId7" Type="http://schemas.openxmlformats.org/officeDocument/2006/relationships/hyperlink" Target="https://takenvandetoekomst.nl/" TargetMode="External"/><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hyperlink" Target="https://www.tno.nl/media/2256/tno_ib_skills_trainer_0662_v1.pdf" TargetMode="External"/><Relationship Id="rId5" Type="http://schemas.openxmlformats.org/officeDocument/2006/relationships/hyperlink" Target="https://www.houseofskillsregioamsterdam.nl/instrumenten/de-paskamer/" TargetMode="External"/><Relationship Id="rId4" Type="http://schemas.openxmlformats.org/officeDocument/2006/relationships/hyperlink" Target="https://hallo-werk.nl/" TargetMode="External"/><Relationship Id="rId9" Type="http://schemas.openxmlformats.org/officeDocument/2006/relationships/hyperlink" Target="https://www.doemeemetmdt.nl/projecten/mdt-op-zuid"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image" Target="../media/image17.jpg"/><Relationship Id="rId7" Type="http://schemas.openxmlformats.org/officeDocument/2006/relationships/image" Target="../media/image29.svg"/><Relationship Id="rId12"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80.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hyperlink" Target="mailto:N.Cranen@hartvanzuidrotterdam.nl"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39.sv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5DEB98F-D3E7-4DF4-B465-6FEF4F20487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25617">
            <a:off x="-345787" y="-1621140"/>
            <a:ext cx="11886486" cy="7923726"/>
          </a:xfrm>
          <a:prstGeom prst="rect">
            <a:avLst/>
          </a:prstGeom>
          <a:noFill/>
          <a:ln w="88900" cap="sq">
            <a:noFill/>
            <a:miter lim="800000"/>
          </a:ln>
          <a:effectLst/>
          <a:scene3d>
            <a:camera prst="orthographicFront"/>
            <a:lightRig rig="twoPt" dir="t">
              <a:rot lat="0" lon="0" rev="7200000"/>
            </a:lightRig>
          </a:scene3d>
          <a:sp3d>
            <a:contourClr>
              <a:srgbClr val="FFFFFF"/>
            </a:contourClr>
          </a:sp3d>
        </p:spPr>
      </p:pic>
      <p:sp>
        <p:nvSpPr>
          <p:cNvPr id="2" name="Title 1">
            <a:extLst>
              <a:ext uri="{FF2B5EF4-FFF2-40B4-BE49-F238E27FC236}">
                <a16:creationId xmlns:a16="http://schemas.microsoft.com/office/drawing/2014/main" id="{7E4BDCF1-6079-4305-B551-66C086F3E32F}"/>
              </a:ext>
            </a:extLst>
          </p:cNvPr>
          <p:cNvSpPr>
            <a:spLocks noGrp="1"/>
          </p:cNvSpPr>
          <p:nvPr>
            <p:ph type="ctrTitle"/>
          </p:nvPr>
        </p:nvSpPr>
        <p:spPr>
          <a:xfrm rot="21420000">
            <a:off x="4384971" y="3354678"/>
            <a:ext cx="4561900" cy="1154888"/>
          </a:xfrm>
          <a:solidFill>
            <a:srgbClr val="FFFFFF">
              <a:alpha val="78039"/>
            </a:srgbClr>
          </a:solidFill>
        </p:spPr>
        <p:txBody>
          <a:bodyPr>
            <a:normAutofit fontScale="90000"/>
          </a:bodyPr>
          <a:lstStyle/>
          <a:p>
            <a:pPr algn="ctr"/>
            <a:r>
              <a:rPr lang="nl-NL" dirty="0">
                <a:solidFill>
                  <a:srgbClr val="FFC000"/>
                </a:solidFill>
                <a:latin typeface="Bahnschrift" panose="020B0502040204020203" pitchFamily="34" charset="0"/>
              </a:rPr>
              <a:t>De motor</a:t>
            </a:r>
          </a:p>
        </p:txBody>
      </p:sp>
      <p:sp>
        <p:nvSpPr>
          <p:cNvPr id="3" name="Subtitle 2">
            <a:extLst>
              <a:ext uri="{FF2B5EF4-FFF2-40B4-BE49-F238E27FC236}">
                <a16:creationId xmlns:a16="http://schemas.microsoft.com/office/drawing/2014/main" id="{76E0E310-EBAD-4486-AB5A-341C28CDC29B}"/>
              </a:ext>
            </a:extLst>
          </p:cNvPr>
          <p:cNvSpPr>
            <a:spLocks noGrp="1"/>
          </p:cNvSpPr>
          <p:nvPr>
            <p:ph type="subTitle" idx="1"/>
          </p:nvPr>
        </p:nvSpPr>
        <p:spPr>
          <a:xfrm rot="21420000">
            <a:off x="2094005" y="4596601"/>
            <a:ext cx="8928157" cy="550333"/>
          </a:xfrm>
          <a:solidFill>
            <a:srgbClr val="FFFFFF">
              <a:alpha val="78039"/>
            </a:srgbClr>
          </a:solidFill>
        </p:spPr>
        <p:txBody>
          <a:bodyPr/>
          <a:lstStyle/>
          <a:p>
            <a:pPr algn="ctr"/>
            <a:r>
              <a:rPr lang="nl-NL" dirty="0">
                <a:solidFill>
                  <a:schemeClr val="tx1"/>
                </a:solidFill>
                <a:latin typeface="Bahnschrift" panose="020B0502040204020203" pitchFamily="34" charset="0"/>
              </a:rPr>
              <a:t>Een gezamenlijk ontwikkelperspectief op Zuid</a:t>
            </a:r>
          </a:p>
        </p:txBody>
      </p:sp>
      <p:sp>
        <p:nvSpPr>
          <p:cNvPr id="12" name="Title 1">
            <a:extLst>
              <a:ext uri="{FF2B5EF4-FFF2-40B4-BE49-F238E27FC236}">
                <a16:creationId xmlns:a16="http://schemas.microsoft.com/office/drawing/2014/main" id="{D5B4140B-7A32-4B68-A37B-DDA94AA8A57B}"/>
              </a:ext>
            </a:extLst>
          </p:cNvPr>
          <p:cNvSpPr txBox="1">
            <a:spLocks/>
          </p:cNvSpPr>
          <p:nvPr/>
        </p:nvSpPr>
        <p:spPr>
          <a:xfrm>
            <a:off x="10286340" y="129936"/>
            <a:ext cx="1905660" cy="773095"/>
          </a:xfrm>
          <a:prstGeom prst="rect">
            <a:avLst/>
          </a:prstGeom>
          <a:solidFill>
            <a:srgbClr val="FFFFFF">
              <a:alpha val="78039"/>
            </a:srgbClr>
          </a:solidFill>
        </p:spPr>
        <p:txBody>
          <a:bodyPr vert="horz" lIns="91440" tIns="45720" rIns="91440" bIns="45720" rtlCol="0" anchor="b">
            <a:normAutofit fontScale="750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9" name="Picture 8" descr="Afbeeldingsresultaat voor hart van zuid logo">
            <a:extLst>
              <a:ext uri="{FF2B5EF4-FFF2-40B4-BE49-F238E27FC236}">
                <a16:creationId xmlns:a16="http://schemas.microsoft.com/office/drawing/2014/main" id="{F248205A-C730-45D8-92CC-2D397818C186}"/>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358955" y="165977"/>
            <a:ext cx="1680771" cy="701011"/>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a:extLst>
              <a:ext uri="{FF2B5EF4-FFF2-40B4-BE49-F238E27FC236}">
                <a16:creationId xmlns:a16="http://schemas.microsoft.com/office/drawing/2014/main" id="{5D2E221E-DEA6-4FAC-A76B-C18E70B9189E}"/>
              </a:ext>
            </a:extLst>
          </p:cNvPr>
          <p:cNvSpPr txBox="1">
            <a:spLocks/>
          </p:cNvSpPr>
          <p:nvPr/>
        </p:nvSpPr>
        <p:spPr>
          <a:xfrm>
            <a:off x="10286340" y="958331"/>
            <a:ext cx="1905659" cy="581264"/>
          </a:xfrm>
          <a:prstGeom prst="rect">
            <a:avLst/>
          </a:prstGeom>
          <a:solidFill>
            <a:srgbClr val="FFFFFF">
              <a:alpha val="78039"/>
            </a:srgbClr>
          </a:solidFill>
        </p:spPr>
        <p:txBody>
          <a:bodyPr vert="horz" lIns="91440" tIns="45720" rIns="91440" bIns="45720" rtlCol="0" anchor="b">
            <a:normAutofit fontScale="525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8" name="Picture 6" descr="Afbeeldingsresultaat voor TNo Logo">
            <a:extLst>
              <a:ext uri="{FF2B5EF4-FFF2-40B4-BE49-F238E27FC236}">
                <a16:creationId xmlns:a16="http://schemas.microsoft.com/office/drawing/2014/main" id="{39C6D606-36BD-41E1-A29B-0DF3C1466E7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198204" y="989600"/>
            <a:ext cx="1993795" cy="581263"/>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a:extLst>
              <a:ext uri="{FF2B5EF4-FFF2-40B4-BE49-F238E27FC236}">
                <a16:creationId xmlns:a16="http://schemas.microsoft.com/office/drawing/2014/main" id="{BFB54D0A-4101-4A82-BD69-B3D1BF5087F7}"/>
              </a:ext>
            </a:extLst>
          </p:cNvPr>
          <p:cNvSpPr txBox="1">
            <a:spLocks/>
          </p:cNvSpPr>
          <p:nvPr/>
        </p:nvSpPr>
        <p:spPr>
          <a:xfrm>
            <a:off x="10286341" y="1619251"/>
            <a:ext cx="1905660" cy="489751"/>
          </a:xfrm>
          <a:prstGeom prst="rect">
            <a:avLst/>
          </a:prstGeom>
          <a:solidFill>
            <a:srgbClr val="FFFFFF">
              <a:alpha val="78039"/>
            </a:srgbClr>
          </a:solidFill>
        </p:spPr>
        <p:txBody>
          <a:bodyPr vert="horz" lIns="91440" tIns="45720" rIns="91440" bIns="45720" rtlCol="0" anchor="b">
            <a:normAutofit fontScale="450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10" name="Picture 2" descr="Logo's - OPZuid 2014-2020 | Stimulus">
            <a:extLst>
              <a:ext uri="{FF2B5EF4-FFF2-40B4-BE49-F238E27FC236}">
                <a16:creationId xmlns:a16="http://schemas.microsoft.com/office/drawing/2014/main" id="{BC105AAB-C546-4652-9CCF-07DCC694A46B}"/>
              </a:ext>
            </a:extLst>
          </p:cNvPr>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22960" y="1742995"/>
            <a:ext cx="1632418" cy="242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6832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Sociaal Programma </a:t>
            </a:r>
            <a:br>
              <a:rPr lang="nl-NL" sz="3200">
                <a:solidFill>
                  <a:schemeClr val="tx1"/>
                </a:solidFill>
              </a:rPr>
            </a:br>
            <a:r>
              <a:rPr lang="nl-NL" sz="3200">
                <a:solidFill>
                  <a:schemeClr val="tx1"/>
                </a:solidFill>
              </a:rPr>
              <a:t>Talentontwikkeling en werkgelegenheid</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284584" y="1275814"/>
            <a:ext cx="10876540" cy="4356890"/>
          </a:xfrm>
        </p:spPr>
        <p:txBody>
          <a:bodyPr numCol="2" spcCol="720000" anchor="t">
            <a:normAutofit/>
          </a:bodyPr>
          <a:lstStyle/>
          <a:p>
            <a:pPr marL="0" indent="0">
              <a:buNone/>
            </a:pPr>
            <a:r>
              <a:rPr lang="nl-NL" sz="1600" cap="none" dirty="0"/>
              <a:t>Om deze uitdaging het hoofd te bieden, heeft </a:t>
            </a:r>
            <a:r>
              <a:rPr lang="nl-NL" sz="1600" b="1" cap="none" dirty="0"/>
              <a:t>Hart van Zuid</a:t>
            </a:r>
            <a:r>
              <a:rPr lang="nl-NL" sz="1600" cap="none" dirty="0"/>
              <a:t> zich, naast het bouwen in Zuid, óók gecommitteerd aan een sociaal programma. </a:t>
            </a:r>
          </a:p>
          <a:p>
            <a:pPr marL="0" indent="0">
              <a:buNone/>
            </a:pPr>
            <a:r>
              <a:rPr lang="nl-NL" sz="1600" cap="none" dirty="0"/>
              <a:t>Dit programma zette vier jaar lang stevig in op </a:t>
            </a:r>
            <a:r>
              <a:rPr lang="nl-NL" sz="1600" b="1" cap="none" dirty="0">
                <a:highlight>
                  <a:srgbClr val="FFC000"/>
                </a:highlight>
              </a:rPr>
              <a:t>werkgelegenheid</a:t>
            </a:r>
            <a:r>
              <a:rPr lang="nl-NL" sz="1600" dirty="0"/>
              <a:t> </a:t>
            </a:r>
            <a:r>
              <a:rPr lang="nl-NL" sz="1600" cap="none" dirty="0"/>
              <a:t>en </a:t>
            </a:r>
            <a:r>
              <a:rPr lang="nl-NL" sz="1600" b="1" cap="none" dirty="0">
                <a:highlight>
                  <a:srgbClr val="FFC000"/>
                </a:highlight>
              </a:rPr>
              <a:t>talentontwikkeling</a:t>
            </a:r>
            <a:r>
              <a:rPr lang="nl-NL" sz="1600" b="1" cap="none" dirty="0"/>
              <a:t>, </a:t>
            </a:r>
            <a:r>
              <a:rPr lang="nl-NL" sz="1600" cap="none" dirty="0"/>
              <a:t>om een duurzame en inclusieve arbeidsmarkt op Zuid vorm te geven. </a:t>
            </a:r>
          </a:p>
          <a:p>
            <a:pPr marL="0" indent="0">
              <a:buNone/>
            </a:pPr>
            <a:r>
              <a:rPr lang="nl-NL" sz="1600" cap="none" dirty="0"/>
              <a:t>Want de </a:t>
            </a:r>
            <a:r>
              <a:rPr lang="nl-NL" sz="1600" b="1" cap="none" dirty="0">
                <a:highlight>
                  <a:srgbClr val="FFC000"/>
                </a:highlight>
              </a:rPr>
              <a:t>gebiedsontwikkeling</a:t>
            </a:r>
            <a:r>
              <a:rPr lang="nl-NL" sz="1600" cap="none" dirty="0"/>
              <a:t> biedt ruimte aan honderden extra banen die ingevuld kunnen worden door Rotterdammers op Zuid. Dit geldt zowel voor mensen die nu aan de zijlijn staan, als voor praktisch geschoolde Rotterdammers met een baan die klaar zijn voor de volgende stap. </a:t>
            </a:r>
          </a:p>
          <a:p>
            <a:pPr marL="0" indent="0">
              <a:buNone/>
            </a:pPr>
            <a:r>
              <a:rPr lang="nl-NL" sz="1600" cap="none" dirty="0"/>
              <a:t>Instroom en doorstroom van werkenden en werkzoekenden is hierbij van essentieel belang, want </a:t>
            </a:r>
            <a:r>
              <a:rPr lang="nl-NL" sz="1600" b="1" cap="none" dirty="0">
                <a:highlight>
                  <a:srgbClr val="FFC000"/>
                </a:highlight>
              </a:rPr>
              <a:t>zonder goede arbeidsmarktmobiliteit komt Zuid niet tot bloei,</a:t>
            </a:r>
            <a:r>
              <a:rPr lang="nl-NL" sz="1600" b="1" cap="none" dirty="0"/>
              <a:t> </a:t>
            </a:r>
            <a:r>
              <a:rPr lang="nl-NL" sz="1600" cap="none" dirty="0"/>
              <a:t>waardoor ook </a:t>
            </a:r>
            <a:r>
              <a:rPr lang="nl-NL" sz="1600" b="1" cap="none" dirty="0">
                <a:highlight>
                  <a:srgbClr val="FFC000"/>
                </a:highlight>
              </a:rPr>
              <a:t>de economische ontwikkeling stagneert.</a:t>
            </a:r>
            <a:r>
              <a:rPr lang="nl-NL" sz="1600" cap="none" dirty="0">
                <a:highlight>
                  <a:srgbClr val="FFC000"/>
                </a:highlight>
              </a:rPr>
              <a:t> </a:t>
            </a:r>
          </a:p>
        </p:txBody>
      </p:sp>
      <p:pic>
        <p:nvPicPr>
          <p:cNvPr id="6" name="Picture 5" descr="A drawing of a cartoon character&#10;&#10;Description automatically generated">
            <a:extLst>
              <a:ext uri="{FF2B5EF4-FFF2-40B4-BE49-F238E27FC236}">
                <a16:creationId xmlns:a16="http://schemas.microsoft.com/office/drawing/2014/main" id="{883690CD-A8BF-4A99-BF6E-C6C5143B75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95152" y="3647954"/>
            <a:ext cx="2880609" cy="1756320"/>
          </a:xfrm>
          <a:prstGeom prst="roundRect">
            <a:avLst/>
          </a:prstGeom>
          <a:ln w="190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95932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6" name="Rechthoek 15">
            <a:extLst>
              <a:ext uri="{FF2B5EF4-FFF2-40B4-BE49-F238E27FC236}">
                <a16:creationId xmlns:a16="http://schemas.microsoft.com/office/drawing/2014/main" id="{691B678D-8727-44A2-BD5F-CB92803650AD}"/>
              </a:ext>
            </a:extLst>
          </p:cNvPr>
          <p:cNvSpPr/>
          <p:nvPr/>
        </p:nvSpPr>
        <p:spPr>
          <a:xfrm>
            <a:off x="282410" y="1842923"/>
            <a:ext cx="5352645" cy="3693319"/>
          </a:xfrm>
          <a:prstGeom prst="rect">
            <a:avLst/>
          </a:prstGeom>
        </p:spPr>
        <p:txBody>
          <a:bodyPr wrap="square">
            <a:spAutoFit/>
          </a:bodyPr>
          <a:lstStyle/>
          <a:p>
            <a:pPr lvl="0"/>
            <a:r>
              <a:rPr lang="nl-NL" sz="1400" dirty="0">
                <a:solidFill>
                  <a:prstClr val="black"/>
                </a:solidFill>
              </a:rPr>
              <a:t>		</a:t>
            </a:r>
            <a:r>
              <a:rPr lang="nl-NL" sz="1600" b="1" dirty="0">
                <a:solidFill>
                  <a:srgbClr val="FFC000"/>
                </a:solidFill>
              </a:rPr>
              <a:t>107.000 personen </a:t>
            </a:r>
            <a:r>
              <a:rPr lang="nl-NL" sz="1600" dirty="0">
                <a:solidFill>
                  <a:prstClr val="black"/>
                </a:solidFill>
              </a:rPr>
              <a:t>in de regio Rijnmond willen 		(meer) werken (onbenut arbeidspotentieel)</a:t>
            </a:r>
            <a:r>
              <a:rPr lang="nl-NL" sz="1600" baseline="30000" dirty="0"/>
              <a:t>(4)</a:t>
            </a:r>
            <a:r>
              <a:rPr lang="nl-NL" sz="1600" baseline="30000" dirty="0">
                <a:solidFill>
                  <a:prstClr val="black"/>
                </a:solidFill>
              </a:rPr>
              <a:t>*</a:t>
            </a:r>
            <a:endParaRPr lang="nl-NL" sz="1600" dirty="0">
              <a:solidFill>
                <a:prstClr val="black"/>
              </a:solidFill>
            </a:endParaRPr>
          </a:p>
          <a:p>
            <a:pPr lvl="0"/>
            <a:r>
              <a:rPr lang="nl-NL" sz="1600" b="1" dirty="0">
                <a:solidFill>
                  <a:srgbClr val="FFC000"/>
                </a:solidFill>
              </a:rPr>
              <a:t>		</a:t>
            </a:r>
          </a:p>
          <a:p>
            <a:pPr lvl="0"/>
            <a:r>
              <a:rPr lang="nl-NL" sz="1600" b="1" dirty="0">
                <a:solidFill>
                  <a:srgbClr val="FFC000"/>
                </a:solidFill>
              </a:rPr>
              <a:t>		</a:t>
            </a:r>
          </a:p>
          <a:p>
            <a:pPr lvl="0"/>
            <a:r>
              <a:rPr lang="nl-NL" sz="1600" b="1" dirty="0">
                <a:solidFill>
                  <a:srgbClr val="FFC000"/>
                </a:solidFill>
              </a:rPr>
              <a:t>		45% </a:t>
            </a:r>
            <a:r>
              <a:rPr lang="nl-NL" sz="1600" dirty="0">
                <a:solidFill>
                  <a:prstClr val="black"/>
                </a:solidFill>
              </a:rPr>
              <a:t>van de werkenden op Rotterdam-Zuid is			praktisch 	opgeleid</a:t>
            </a:r>
            <a:r>
              <a:rPr lang="nl-NL" sz="1600" baseline="30000" dirty="0">
                <a:solidFill>
                  <a:prstClr val="black"/>
                </a:solidFill>
              </a:rPr>
              <a:t>(1)* </a:t>
            </a:r>
          </a:p>
          <a:p>
            <a:pPr lvl="0"/>
            <a:endParaRPr lang="nl-NL" sz="1600" dirty="0">
              <a:solidFill>
                <a:prstClr val="black"/>
              </a:solidFill>
            </a:endParaRPr>
          </a:p>
          <a:p>
            <a:pPr lvl="0"/>
            <a:r>
              <a:rPr lang="nl-NL" sz="1600" dirty="0">
                <a:solidFill>
                  <a:prstClr val="black"/>
                </a:solidFill>
              </a:rPr>
              <a:t>		</a:t>
            </a:r>
          </a:p>
          <a:p>
            <a:pPr lvl="0"/>
            <a:r>
              <a:rPr lang="nl-NL" sz="1600" dirty="0">
                <a:solidFill>
                  <a:prstClr val="black"/>
                </a:solidFill>
              </a:rPr>
              <a:t>		Praktisch opgeleiden in Rotterdam krijgen 			beduidend </a:t>
            </a:r>
            <a:r>
              <a:rPr lang="nl-NL" sz="1600" dirty="0"/>
              <a:t>minder </a:t>
            </a:r>
            <a:r>
              <a:rPr lang="nl-NL" sz="1600" b="1" dirty="0">
                <a:solidFill>
                  <a:schemeClr val="accent1"/>
                </a:solidFill>
              </a:rPr>
              <a:t>opleidingskansen</a:t>
            </a:r>
            <a:r>
              <a:rPr lang="nl-NL" sz="1600" dirty="0"/>
              <a:t> </a:t>
            </a:r>
            <a:r>
              <a:rPr lang="nl-NL" sz="1600" dirty="0">
                <a:solidFill>
                  <a:prstClr val="black"/>
                </a:solidFill>
              </a:rPr>
              <a:t>dan 	</a:t>
            </a:r>
          </a:p>
          <a:p>
            <a:pPr lvl="0"/>
            <a:r>
              <a:rPr lang="nl-NL" sz="1600" dirty="0">
                <a:solidFill>
                  <a:prstClr val="black"/>
                </a:solidFill>
              </a:rPr>
              <a:t>                 hoogopgeleiden</a:t>
            </a:r>
            <a:r>
              <a:rPr lang="nl-NL" sz="1600" baseline="30000" dirty="0">
                <a:solidFill>
                  <a:prstClr val="black"/>
                </a:solidFill>
              </a:rPr>
              <a:t>(3)</a:t>
            </a:r>
            <a:r>
              <a:rPr lang="nl-NL" sz="1600" dirty="0">
                <a:solidFill>
                  <a:prstClr val="black"/>
                </a:solidFill>
              </a:rPr>
              <a:t> </a:t>
            </a:r>
          </a:p>
          <a:p>
            <a:pPr lvl="0"/>
            <a:endParaRPr lang="nl-NL" sz="1600" dirty="0">
              <a:solidFill>
                <a:prstClr val="black"/>
              </a:solidFill>
            </a:endParaRPr>
          </a:p>
          <a:p>
            <a:pPr lvl="0"/>
            <a:r>
              <a:rPr lang="nl-NL" sz="1400" dirty="0">
                <a:solidFill>
                  <a:prstClr val="black"/>
                </a:solidFill>
              </a:rPr>
              <a:t>		</a:t>
            </a:r>
          </a:p>
          <a:p>
            <a:pPr lvl="0"/>
            <a:endParaRPr lang="nl-NL" sz="1400" dirty="0">
              <a:solidFill>
                <a:prstClr val="black"/>
              </a:solidFill>
            </a:endParaRPr>
          </a:p>
          <a:p>
            <a:pPr lvl="0"/>
            <a:endParaRPr lang="nl-NL" sz="1400" dirty="0">
              <a:solidFill>
                <a:prstClr val="black"/>
              </a:solidFill>
            </a:endParaRPr>
          </a:p>
        </p:txBody>
      </p:sp>
      <p:sp>
        <p:nvSpPr>
          <p:cNvPr id="4" name="Title 1">
            <a:extLst>
              <a:ext uri="{FF2B5EF4-FFF2-40B4-BE49-F238E27FC236}">
                <a16:creationId xmlns:a16="http://schemas.microsoft.com/office/drawing/2014/main" id="{CD9B4D80-E2E7-4838-813E-C5565D145464}"/>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Het Ontwikkelperspectief</a:t>
            </a:r>
            <a:br>
              <a:rPr lang="nl-NL" sz="3200">
                <a:solidFill>
                  <a:schemeClr val="tx1"/>
                </a:solidFill>
              </a:rPr>
            </a:br>
            <a:r>
              <a:rPr lang="nl-NL" sz="3200">
                <a:solidFill>
                  <a:schemeClr val="tx1"/>
                </a:solidFill>
              </a:rPr>
              <a:t>van praktisch geschoolden</a:t>
            </a:r>
          </a:p>
        </p:txBody>
      </p:sp>
      <p:sp>
        <p:nvSpPr>
          <p:cNvPr id="6" name="Content Placeholder 2">
            <a:extLst>
              <a:ext uri="{FF2B5EF4-FFF2-40B4-BE49-F238E27FC236}">
                <a16:creationId xmlns:a16="http://schemas.microsoft.com/office/drawing/2014/main" id="{CA8ACFF0-E3A0-44AA-B00F-BDEB30E948F1}"/>
              </a:ext>
            </a:extLst>
          </p:cNvPr>
          <p:cNvSpPr>
            <a:spLocks noGrp="1"/>
          </p:cNvSpPr>
          <p:nvPr>
            <p:ph sz="quarter" idx="13"/>
          </p:nvPr>
        </p:nvSpPr>
        <p:spPr>
          <a:xfrm>
            <a:off x="7040341" y="1800666"/>
            <a:ext cx="4453473" cy="5174722"/>
          </a:xfrm>
        </p:spPr>
        <p:txBody>
          <a:bodyPr numCol="1" spcCol="720000" anchor="t">
            <a:noAutofit/>
          </a:bodyPr>
          <a:lstStyle/>
          <a:p>
            <a:pPr marL="0" lvl="0" indent="0">
              <a:buClr>
                <a:srgbClr val="FFC000"/>
              </a:buClr>
              <a:buNone/>
            </a:pPr>
            <a:r>
              <a:rPr lang="nl-NL" sz="1600" cap="none" dirty="0">
                <a:solidFill>
                  <a:prstClr val="black"/>
                </a:solidFill>
              </a:rPr>
              <a:t>Terwijl uit een recente peiling door het NPRZ</a:t>
            </a:r>
            <a:r>
              <a:rPr lang="nl-NL" sz="1600" cap="none" baseline="30000" dirty="0">
                <a:solidFill>
                  <a:prstClr val="black"/>
                </a:solidFill>
              </a:rPr>
              <a:t>(2) </a:t>
            </a:r>
            <a:r>
              <a:rPr lang="nl-NL" sz="1600" cap="none" dirty="0">
                <a:solidFill>
                  <a:prstClr val="black"/>
                </a:solidFill>
              </a:rPr>
              <a:t>onder </a:t>
            </a:r>
            <a:r>
              <a:rPr lang="nl-NL" sz="1600" b="1" cap="none" dirty="0">
                <a:solidFill>
                  <a:prstClr val="black"/>
                </a:solidFill>
              </a:rPr>
              <a:t>50 werknemers</a:t>
            </a:r>
            <a:r>
              <a:rPr lang="nl-NL" sz="1600" cap="none" dirty="0">
                <a:solidFill>
                  <a:prstClr val="black"/>
                </a:solidFill>
              </a:rPr>
              <a:t> en voormalig bijstandsgerechtigden uit Rotterdam-Zuid, blijkt dat </a:t>
            </a:r>
            <a:r>
              <a:rPr lang="nl-NL" sz="1600" b="1" cap="none" dirty="0">
                <a:solidFill>
                  <a:srgbClr val="FFC000"/>
                </a:solidFill>
              </a:rPr>
              <a:t>85%</a:t>
            </a:r>
            <a:r>
              <a:rPr lang="nl-NL" sz="1600" cap="none" dirty="0">
                <a:solidFill>
                  <a:prstClr val="black"/>
                </a:solidFill>
              </a:rPr>
              <a:t> van hen een opleiding </a:t>
            </a:r>
            <a:r>
              <a:rPr lang="nl-NL" sz="1600" cap="none" dirty="0"/>
              <a:t>wil </a:t>
            </a:r>
            <a:r>
              <a:rPr lang="nl-NL" sz="1600" cap="none" dirty="0">
                <a:solidFill>
                  <a:prstClr val="black"/>
                </a:solidFill>
              </a:rPr>
              <a:t>volgen.</a:t>
            </a:r>
          </a:p>
          <a:p>
            <a:pPr marL="0" lvl="0" indent="0">
              <a:buClr>
                <a:srgbClr val="FFC000"/>
              </a:buClr>
              <a:buNone/>
            </a:pPr>
            <a:r>
              <a:rPr lang="nl-NL" sz="1600" cap="none" dirty="0">
                <a:solidFill>
                  <a:prstClr val="black"/>
                </a:solidFill>
              </a:rPr>
              <a:t>Uit ander onderzoek</a:t>
            </a:r>
            <a:r>
              <a:rPr lang="nl-NL" sz="1600" cap="none" baseline="30000" dirty="0">
                <a:solidFill>
                  <a:prstClr val="black"/>
                </a:solidFill>
              </a:rPr>
              <a:t>(3</a:t>
            </a:r>
            <a:r>
              <a:rPr lang="nl-NL" sz="1600" baseline="30000" dirty="0">
                <a:solidFill>
                  <a:prstClr val="black"/>
                </a:solidFill>
              </a:rPr>
              <a:t>)</a:t>
            </a:r>
            <a:r>
              <a:rPr lang="nl-NL" sz="1600" cap="none" dirty="0">
                <a:solidFill>
                  <a:prstClr val="black"/>
                </a:solidFill>
              </a:rPr>
              <a:t> blijkt bovendien dat </a:t>
            </a:r>
            <a:r>
              <a:rPr lang="nl-NL" sz="1600" b="1" cap="none" dirty="0">
                <a:solidFill>
                  <a:schemeClr val="accent1"/>
                </a:solidFill>
              </a:rPr>
              <a:t>83% </a:t>
            </a:r>
            <a:r>
              <a:rPr lang="nl-NL" sz="1600" cap="none" dirty="0">
                <a:solidFill>
                  <a:prstClr val="black"/>
                </a:solidFill>
              </a:rPr>
              <a:t>van de praktisch opgeleide werknemers in Rotterdam de mogelijkheid om te leren een (heel) belangrijk aspect van het werk vindt.  </a:t>
            </a:r>
          </a:p>
          <a:p>
            <a:pPr marL="0" lvl="0" indent="0">
              <a:buClr>
                <a:srgbClr val="FFC000"/>
              </a:buClr>
              <a:buNone/>
            </a:pPr>
            <a:r>
              <a:rPr lang="nl-NL" sz="1600" b="1" cap="none" dirty="0">
                <a:solidFill>
                  <a:srgbClr val="FFC000"/>
                </a:solidFill>
              </a:rPr>
              <a:t>1 op de 3 </a:t>
            </a:r>
            <a:r>
              <a:rPr lang="nl-NL" sz="1600" cap="none" dirty="0"/>
              <a:t>praktisch geschoolde Rotterdammers </a:t>
            </a:r>
            <a:r>
              <a:rPr lang="nl-NL" sz="1600" cap="none" dirty="0">
                <a:solidFill>
                  <a:prstClr val="black"/>
                </a:solidFill>
              </a:rPr>
              <a:t>geeft aan behoefte te hebben een opleiding of cursus. Dat aantal ligt hoger dan in de rest van Nederland. </a:t>
            </a:r>
          </a:p>
          <a:p>
            <a:pPr marL="0" indent="0">
              <a:buNone/>
            </a:pPr>
            <a:endParaRPr lang="nl-NL" sz="1600" cap="none" dirty="0">
              <a:solidFill>
                <a:prstClr val="black"/>
              </a:solidFill>
              <a:highlight>
                <a:srgbClr val="00FF00"/>
              </a:highlight>
            </a:endParaRPr>
          </a:p>
          <a:p>
            <a:pPr marL="0" indent="0">
              <a:buNone/>
            </a:pPr>
            <a:r>
              <a:rPr lang="nl-NL" sz="1400" cap="none" dirty="0">
                <a:solidFill>
                  <a:prstClr val="black"/>
                </a:solidFill>
                <a:highlight>
                  <a:srgbClr val="00FF00"/>
                </a:highlight>
              </a:rPr>
              <a:t>	</a:t>
            </a:r>
          </a:p>
          <a:p>
            <a:pPr marL="0" indent="0">
              <a:buNone/>
            </a:pPr>
            <a:endParaRPr lang="nl-NL" sz="1400" cap="none" dirty="0">
              <a:solidFill>
                <a:prstClr val="black"/>
              </a:solidFill>
              <a:highlight>
                <a:srgbClr val="00FF00"/>
              </a:highlight>
            </a:endParaRPr>
          </a:p>
          <a:p>
            <a:pPr marL="0" indent="0">
              <a:buNone/>
            </a:pPr>
            <a:r>
              <a:rPr lang="nl-NL" sz="1400" cap="none" dirty="0">
                <a:solidFill>
                  <a:prstClr val="black"/>
                </a:solidFill>
                <a:highlight>
                  <a:srgbClr val="00FF00"/>
                </a:highlight>
              </a:rPr>
              <a:t>	</a:t>
            </a:r>
          </a:p>
          <a:p>
            <a:pPr marL="0" indent="0">
              <a:buNone/>
            </a:pPr>
            <a:endParaRPr lang="nl-NL" sz="1400" cap="none" dirty="0"/>
          </a:p>
          <a:p>
            <a:pPr marL="0" indent="0">
              <a:buNone/>
            </a:pPr>
            <a:endParaRPr lang="nl-NL" sz="1400" cap="none" dirty="0"/>
          </a:p>
        </p:txBody>
      </p:sp>
      <p:pic>
        <p:nvPicPr>
          <p:cNvPr id="11" name="Graphic 10" descr="Groep mensen">
            <a:extLst>
              <a:ext uri="{FF2B5EF4-FFF2-40B4-BE49-F238E27FC236}">
                <a16:creationId xmlns:a16="http://schemas.microsoft.com/office/drawing/2014/main" id="{8CAF0F75-CFBC-412E-A794-46818461E797}"/>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07337" y="1994090"/>
            <a:ext cx="886851" cy="886851"/>
          </a:xfrm>
          <a:prstGeom prst="rect">
            <a:avLst/>
          </a:prstGeom>
        </p:spPr>
      </p:pic>
      <p:pic>
        <p:nvPicPr>
          <p:cNvPr id="12" name="Graphic 11" descr="Wheelbarrow">
            <a:extLst>
              <a:ext uri="{FF2B5EF4-FFF2-40B4-BE49-F238E27FC236}">
                <a16:creationId xmlns:a16="http://schemas.microsoft.com/office/drawing/2014/main" id="{CAD0215D-86FD-4F60-8ACD-0F7DB3D86E6A}"/>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82410" y="3725087"/>
            <a:ext cx="662940" cy="662940"/>
          </a:xfrm>
          <a:prstGeom prst="rect">
            <a:avLst/>
          </a:prstGeom>
        </p:spPr>
      </p:pic>
      <p:pic>
        <p:nvPicPr>
          <p:cNvPr id="14" name="Graphic 13" descr="Zakelijke groei">
            <a:extLst>
              <a:ext uri="{FF2B5EF4-FFF2-40B4-BE49-F238E27FC236}">
                <a16:creationId xmlns:a16="http://schemas.microsoft.com/office/drawing/2014/main" id="{710706C3-2650-49BE-899C-721F7A5CC2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27660" y="1905402"/>
            <a:ext cx="770419" cy="770419"/>
          </a:xfrm>
          <a:prstGeom prst="rect">
            <a:avLst/>
          </a:prstGeom>
        </p:spPr>
      </p:pic>
      <p:pic>
        <p:nvPicPr>
          <p:cNvPr id="15" name="Graphic 14" descr="Bouwvakker">
            <a:extLst>
              <a:ext uri="{FF2B5EF4-FFF2-40B4-BE49-F238E27FC236}">
                <a16:creationId xmlns:a16="http://schemas.microsoft.com/office/drawing/2014/main" id="{94011E3E-B156-4F7A-A4F4-4CE63B1B7D8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27660" y="2735546"/>
            <a:ext cx="655320" cy="655320"/>
          </a:xfrm>
          <a:prstGeom prst="rect">
            <a:avLst/>
          </a:prstGeom>
        </p:spPr>
      </p:pic>
      <p:sp>
        <p:nvSpPr>
          <p:cNvPr id="2" name="Rechthoek 1">
            <a:extLst>
              <a:ext uri="{FF2B5EF4-FFF2-40B4-BE49-F238E27FC236}">
                <a16:creationId xmlns:a16="http://schemas.microsoft.com/office/drawing/2014/main" id="{3E5D2D3F-FEB0-4C01-833E-003D1AF34D6E}"/>
              </a:ext>
            </a:extLst>
          </p:cNvPr>
          <p:cNvSpPr/>
          <p:nvPr/>
        </p:nvSpPr>
        <p:spPr>
          <a:xfrm>
            <a:off x="327660" y="1073024"/>
            <a:ext cx="6096000" cy="584775"/>
          </a:xfrm>
          <a:prstGeom prst="rect">
            <a:avLst/>
          </a:prstGeom>
        </p:spPr>
        <p:txBody>
          <a:bodyPr>
            <a:spAutoFit/>
          </a:bodyPr>
          <a:lstStyle/>
          <a:p>
            <a:pPr>
              <a:buClr>
                <a:srgbClr val="FFC000"/>
              </a:buClr>
            </a:pPr>
            <a:r>
              <a:rPr lang="nl-NL" sz="1600" dirty="0">
                <a:solidFill>
                  <a:prstClr val="black"/>
                </a:solidFill>
              </a:rPr>
              <a:t>Voor meer in- en doorstroom is er vooral winst te behalen bij </a:t>
            </a:r>
            <a:r>
              <a:rPr lang="nl-NL" sz="1600" b="1" dirty="0">
                <a:solidFill>
                  <a:prstClr val="black"/>
                </a:solidFill>
                <a:highlight>
                  <a:srgbClr val="FFCD03"/>
                </a:highlight>
              </a:rPr>
              <a:t>praktisch geschoolde werk(zoek)enden</a:t>
            </a:r>
            <a:r>
              <a:rPr lang="nl-NL" sz="1600" b="1" dirty="0">
                <a:solidFill>
                  <a:prstClr val="black"/>
                </a:solidFill>
              </a:rPr>
              <a:t>, </a:t>
            </a:r>
            <a:r>
              <a:rPr lang="nl-NL" sz="1600" dirty="0">
                <a:solidFill>
                  <a:prstClr val="black"/>
                </a:solidFill>
              </a:rPr>
              <a:t>want: </a:t>
            </a:r>
          </a:p>
        </p:txBody>
      </p:sp>
      <p:graphicFrame>
        <p:nvGraphicFramePr>
          <p:cNvPr id="7" name="Chart 6">
            <a:extLst>
              <a:ext uri="{FF2B5EF4-FFF2-40B4-BE49-F238E27FC236}">
                <a16:creationId xmlns:a16="http://schemas.microsoft.com/office/drawing/2014/main" id="{A8A60F82-76AB-4067-B416-FC707DF926E1}"/>
              </a:ext>
            </a:extLst>
          </p:cNvPr>
          <p:cNvGraphicFramePr/>
          <p:nvPr>
            <p:extLst>
              <p:ext uri="{D42A27DB-BD31-4B8C-83A1-F6EECF244321}">
                <p14:modId xmlns:p14="http://schemas.microsoft.com/office/powerpoint/2010/main" val="4004927907"/>
              </p:ext>
            </p:extLst>
          </p:nvPr>
        </p:nvGraphicFramePr>
        <p:xfrm>
          <a:off x="1278153" y="4618270"/>
          <a:ext cx="4013023" cy="1251310"/>
        </p:xfrm>
        <a:graphic>
          <a:graphicData uri="http://schemas.openxmlformats.org/drawingml/2006/chart">
            <c:chart xmlns:c="http://schemas.openxmlformats.org/drawingml/2006/chart" xmlns:r="http://schemas.openxmlformats.org/officeDocument/2006/relationships" r:id="rId12"/>
          </a:graphicData>
        </a:graphic>
      </p:graphicFrame>
      <p:pic>
        <p:nvPicPr>
          <p:cNvPr id="17" name="Graphic 16" descr="Teacher">
            <a:extLst>
              <a:ext uri="{FF2B5EF4-FFF2-40B4-BE49-F238E27FC236}">
                <a16:creationId xmlns:a16="http://schemas.microsoft.com/office/drawing/2014/main" id="{1F046B3E-8F1C-42E3-A197-C6A1E17D2BD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081705" y="4618270"/>
            <a:ext cx="914400" cy="914400"/>
          </a:xfrm>
          <a:prstGeom prst="rect">
            <a:avLst/>
          </a:prstGeom>
        </p:spPr>
      </p:pic>
      <p:pic>
        <p:nvPicPr>
          <p:cNvPr id="20" name="Graphic 19" descr="Tools">
            <a:extLst>
              <a:ext uri="{FF2B5EF4-FFF2-40B4-BE49-F238E27FC236}">
                <a16:creationId xmlns:a16="http://schemas.microsoft.com/office/drawing/2014/main" id="{EAD50268-D79F-4681-91F0-AF2D0E8E363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072126" y="3390866"/>
            <a:ext cx="914400" cy="914400"/>
          </a:xfrm>
          <a:prstGeom prst="rect">
            <a:avLst/>
          </a:prstGeom>
        </p:spPr>
      </p:pic>
      <p:sp>
        <p:nvSpPr>
          <p:cNvPr id="13" name="Rechthoek 12">
            <a:extLst>
              <a:ext uri="{FF2B5EF4-FFF2-40B4-BE49-F238E27FC236}">
                <a16:creationId xmlns:a16="http://schemas.microsoft.com/office/drawing/2014/main" id="{7BBA302B-8CEF-44E9-AC2A-4EF5A074854B}"/>
              </a:ext>
            </a:extLst>
          </p:cNvPr>
          <p:cNvSpPr/>
          <p:nvPr/>
        </p:nvSpPr>
        <p:spPr>
          <a:xfrm>
            <a:off x="62435" y="6471898"/>
            <a:ext cx="1271502" cy="461665"/>
          </a:xfrm>
          <a:prstGeom prst="rect">
            <a:avLst/>
          </a:prstGeom>
        </p:spPr>
        <p:txBody>
          <a:bodyPr wrap="none">
            <a:spAutoFit/>
          </a:bodyPr>
          <a:lstStyle/>
          <a:p>
            <a:r>
              <a:rPr lang="nl-NL" baseline="30000" dirty="0"/>
              <a:t>*Peildatum 2018</a:t>
            </a:r>
          </a:p>
          <a:p>
            <a:endParaRPr lang="nl-NL" baseline="30000" dirty="0"/>
          </a:p>
        </p:txBody>
      </p:sp>
      <p:sp>
        <p:nvSpPr>
          <p:cNvPr id="3" name="Speech Bubble: Rectangle with Corners Rounded 2">
            <a:extLst>
              <a:ext uri="{FF2B5EF4-FFF2-40B4-BE49-F238E27FC236}">
                <a16:creationId xmlns:a16="http://schemas.microsoft.com/office/drawing/2014/main" id="{617F45A6-F195-487E-980C-9E6788D79DEC}"/>
              </a:ext>
            </a:extLst>
          </p:cNvPr>
          <p:cNvSpPr/>
          <p:nvPr/>
        </p:nvSpPr>
        <p:spPr>
          <a:xfrm>
            <a:off x="9087729" y="195259"/>
            <a:ext cx="2406085" cy="1272551"/>
          </a:xfrm>
          <a:prstGeom prst="wedgeRoundRectCallout">
            <a:avLst>
              <a:gd name="adj1" fmla="val -232899"/>
              <a:gd name="adj2" fmla="val 56769"/>
              <a:gd name="adj3" fmla="val 1666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tx1"/>
                </a:solidFill>
              </a:rPr>
              <a:t>Daar waar we in deze Blauwdruk spreken van “praktisch geschoolden”, bedoelen we in het bijzonder de groep met een MBO-niveau of lager.</a:t>
            </a:r>
          </a:p>
        </p:txBody>
      </p:sp>
    </p:spTree>
    <p:extLst>
      <p:ext uri="{BB962C8B-B14F-4D97-AF65-F5344CB8AC3E}">
        <p14:creationId xmlns:p14="http://schemas.microsoft.com/office/powerpoint/2010/main" val="3886265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6E57EF6-4A2C-4409-A056-6ECB162F503B}"/>
              </a:ext>
            </a:extLst>
          </p:cNvPr>
          <p:cNvGrpSpPr/>
          <p:nvPr/>
        </p:nvGrpSpPr>
        <p:grpSpPr>
          <a:xfrm>
            <a:off x="284584" y="1197414"/>
            <a:ext cx="11270482" cy="4770537"/>
            <a:chOff x="290795" y="1266680"/>
            <a:chExt cx="10646148" cy="4770537"/>
          </a:xfrm>
        </p:grpSpPr>
        <p:sp>
          <p:nvSpPr>
            <p:cNvPr id="13" name="Tekstvak 12">
              <a:extLst>
                <a:ext uri="{FF2B5EF4-FFF2-40B4-BE49-F238E27FC236}">
                  <a16:creationId xmlns:a16="http://schemas.microsoft.com/office/drawing/2014/main" id="{950BF45C-977A-4AC4-A8BC-68351C9AB408}"/>
                </a:ext>
              </a:extLst>
            </p:cNvPr>
            <p:cNvSpPr txBox="1"/>
            <p:nvPr/>
          </p:nvSpPr>
          <p:spPr>
            <a:xfrm>
              <a:off x="290795" y="1266680"/>
              <a:ext cx="10646148" cy="477053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i="0" u="none" strike="noStrike" kern="1200" cap="none" spc="0" normalizeH="0" baseline="0" noProof="0" dirty="0">
                  <a:ln>
                    <a:noFill/>
                  </a:ln>
                  <a:solidFill>
                    <a:prstClr val="black"/>
                  </a:solidFill>
                  <a:effectLst/>
                  <a:uLnTx/>
                  <a:uFillTx/>
                  <a:latin typeface="Bahnschrift"/>
                  <a:ea typeface="+mn-ea"/>
                  <a:cs typeface="+mn-cs"/>
                </a:rPr>
                <a:t>Meer aandacht voor de ontwikkeling van </a:t>
              </a:r>
              <a:r>
                <a:rPr kumimoji="0" lang="nl-NL" sz="1600" i="0" u="none" strike="noStrike" kern="1200" cap="none" spc="0" normalizeH="0" baseline="0" noProof="0" dirty="0">
                  <a:ln>
                    <a:noFill/>
                  </a:ln>
                  <a:solidFill>
                    <a:prstClr val="black"/>
                  </a:solidFill>
                  <a:effectLst/>
                  <a:highlight>
                    <a:srgbClr val="FFC000"/>
                  </a:highlight>
                  <a:uLnTx/>
                  <a:uFillTx/>
                  <a:latin typeface="Bahnschrift"/>
                  <a:ea typeface="+mn-ea"/>
                  <a:cs typeface="+mn-cs"/>
                </a:rPr>
                <a:t>praktisch opgeleide werknemers</a:t>
              </a:r>
              <a:r>
                <a:rPr kumimoji="0" lang="nl-NL" sz="1600" i="0" u="none" strike="noStrike" kern="1200" cap="none" spc="0" normalizeH="0" baseline="0" noProof="0" dirty="0">
                  <a:ln>
                    <a:noFill/>
                  </a:ln>
                  <a:solidFill>
                    <a:prstClr val="black"/>
                  </a:solidFill>
                  <a:effectLst/>
                  <a:uLnTx/>
                  <a:uFillTx/>
                  <a:latin typeface="Bahnschrift"/>
                  <a:ea typeface="+mn-ea"/>
                  <a:cs typeface="+mn-cs"/>
                </a:rPr>
                <a:t> is wel belangrijk én noodzakelijk, want:</a:t>
              </a:r>
            </a:p>
            <a:p>
              <a:endParaRPr lang="nl-NL" sz="1400" dirty="0"/>
            </a:p>
            <a:p>
              <a:r>
                <a:rPr lang="nl-NL" sz="1400" b="1" dirty="0"/>
                <a:t>		</a:t>
              </a:r>
              <a:r>
                <a:rPr lang="nl-NL" sz="1600" dirty="0"/>
                <a:t>Bijna</a:t>
              </a:r>
              <a:r>
                <a:rPr lang="nl-NL" sz="1600" b="1" dirty="0"/>
                <a:t> </a:t>
              </a:r>
              <a:r>
                <a:rPr lang="nl-NL" sz="1600" b="1" dirty="0">
                  <a:highlight>
                    <a:srgbClr val="FFC000"/>
                  </a:highlight>
                </a:rPr>
                <a:t>2 op de 5</a:t>
              </a:r>
              <a:r>
                <a:rPr lang="nl-NL" sz="1600" b="1" dirty="0"/>
                <a:t> </a:t>
              </a:r>
              <a:r>
                <a:rPr lang="nl-NL" sz="1600" dirty="0"/>
                <a:t>praktisch opgeleiden geeft aan méér kennis en vaardigheden te hebben dan nodig </a:t>
              </a:r>
            </a:p>
            <a:p>
              <a:r>
                <a:rPr lang="nl-NL" sz="1600" dirty="0"/>
                <a:t>		is voor het werk dat zij uitvoeren.</a:t>
              </a:r>
              <a:r>
                <a:rPr lang="nl-NL" sz="1600" baseline="30000" dirty="0"/>
                <a:t>(3)</a:t>
              </a:r>
              <a:endParaRPr lang="nl-NL" sz="1600" dirty="0"/>
            </a:p>
            <a:p>
              <a:endParaRPr lang="nl-NL" sz="1400" dirty="0"/>
            </a:p>
            <a:p>
              <a:r>
                <a:rPr lang="nl-NL" sz="1400" b="1" dirty="0"/>
                <a:t>		</a:t>
              </a:r>
              <a:r>
                <a:rPr lang="nl-NL" sz="1600" b="1" dirty="0">
                  <a:highlight>
                    <a:srgbClr val="FFCD03"/>
                  </a:highlight>
                </a:rPr>
                <a:t>23%</a:t>
              </a:r>
              <a:r>
                <a:rPr lang="nl-NL" sz="1600" b="1" dirty="0"/>
                <a:t> </a:t>
              </a:r>
              <a:r>
                <a:rPr lang="nl-NL" sz="1600" dirty="0"/>
                <a:t>geeft aan een opleiding te willen volgen om een betere kans te hebben op werk in 		</a:t>
              </a:r>
            </a:p>
            <a:p>
              <a:r>
                <a:rPr lang="nl-NL" sz="1600" dirty="0"/>
                <a:t>		de toekomst.</a:t>
              </a:r>
              <a:r>
                <a:rPr lang="nl-NL" sz="1600" baseline="30000" dirty="0"/>
                <a:t>(3)</a:t>
              </a:r>
            </a:p>
            <a:p>
              <a:endParaRPr lang="nl-NL" sz="1400" dirty="0"/>
            </a:p>
            <a:p>
              <a:endParaRPr lang="nl-NL" sz="1000" dirty="0"/>
            </a:p>
            <a:p>
              <a:r>
                <a:rPr lang="nl-NL" sz="1400" dirty="0">
                  <a:solidFill>
                    <a:prstClr val="black"/>
                  </a:solidFill>
                </a:rPr>
                <a:t>		</a:t>
              </a:r>
              <a:r>
                <a:rPr lang="nl-NL" sz="1600" dirty="0">
                  <a:solidFill>
                    <a:prstClr val="black"/>
                  </a:solidFill>
                </a:rPr>
                <a:t>Opleiding voor praktisch geschoolden zijn </a:t>
              </a:r>
              <a:r>
                <a:rPr lang="nl-NL" sz="1600" dirty="0"/>
                <a:t>vaak gericht op het verbeteren van functioneren </a:t>
              </a:r>
            </a:p>
            <a:p>
              <a:r>
                <a:rPr lang="nl-NL" sz="1600" dirty="0">
                  <a:solidFill>
                    <a:prstClr val="black"/>
                  </a:solidFill>
                </a:rPr>
                <a:t>		in het </a:t>
              </a:r>
              <a:r>
                <a:rPr lang="nl-NL" sz="1600" b="1" dirty="0">
                  <a:highlight>
                    <a:srgbClr val="FFC000"/>
                  </a:highlight>
                </a:rPr>
                <a:t>huidige werk</a:t>
              </a:r>
              <a:r>
                <a:rPr lang="nl-NL" sz="1600" dirty="0"/>
                <a:t>, in plaats van toekomstig werk.</a:t>
              </a:r>
              <a:r>
                <a:rPr lang="nl-NL" sz="1600" baseline="30000" dirty="0"/>
                <a:t>(11)</a:t>
              </a:r>
              <a:r>
                <a:rPr lang="nl-NL" sz="1600" dirty="0">
                  <a:highlight>
                    <a:srgbClr val="00FF00"/>
                  </a:highlight>
                </a:rPr>
                <a:t> </a:t>
              </a:r>
              <a:endParaRPr lang="nl-NL" sz="1400" dirty="0">
                <a:highlight>
                  <a:srgbClr val="00FF00"/>
                </a:highligh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000" i="0" u="none" strike="noStrike" kern="1200" cap="none" spc="0" normalizeH="0" baseline="0" noProof="0" dirty="0">
                <a:ln>
                  <a:noFill/>
                </a:ln>
                <a:solidFill>
                  <a:schemeClr val="bg1"/>
                </a:solidFill>
                <a:effectLst/>
                <a:uLnTx/>
                <a:uFillTx/>
                <a:latin typeface="Bahnschrif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effectLst/>
                  <a:uLnTx/>
                  <a:uFillTx/>
                  <a:latin typeface="Bahnschrif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nl-NL" sz="1400" dirty="0">
                  <a:latin typeface="Bahnschrift"/>
                </a:rPr>
                <a:t>		</a:t>
              </a:r>
              <a:r>
                <a:rPr kumimoji="0" lang="nl-NL" sz="1600" b="0" i="0" u="none" strike="noStrike" kern="1200" cap="none" spc="0" normalizeH="0" baseline="0" noProof="0" dirty="0">
                  <a:ln>
                    <a:noFill/>
                  </a:ln>
                  <a:effectLst/>
                  <a:uLnTx/>
                  <a:uFillTx/>
                  <a:latin typeface="Bahnschrift"/>
                  <a:ea typeface="+mn-ea"/>
                  <a:cs typeface="+mn-cs"/>
                </a:rPr>
                <a:t>Door kwalificatieveroudering lopen praktisch opgeleiden meer </a:t>
              </a:r>
              <a:r>
                <a:rPr kumimoji="0" lang="nl-NL" sz="1600" b="1" i="0" u="none" strike="noStrike" kern="1200" cap="none" spc="0" normalizeH="0" baseline="0" noProof="0" dirty="0">
                  <a:ln>
                    <a:noFill/>
                  </a:ln>
                  <a:effectLst/>
                  <a:highlight>
                    <a:srgbClr val="FFC000"/>
                  </a:highlight>
                  <a:uLnTx/>
                  <a:uFillTx/>
                  <a:latin typeface="Bahnschrift"/>
                  <a:ea typeface="+mn-ea"/>
                  <a:cs typeface="+mn-cs"/>
                </a:rPr>
                <a:t>risico</a:t>
              </a:r>
              <a:r>
                <a:rPr kumimoji="0" lang="nl-NL" sz="1600" b="0" i="0" u="none" strike="noStrike" kern="1200" cap="none" spc="0" normalizeH="0" baseline="0" noProof="0" dirty="0">
                  <a:ln>
                    <a:noFill/>
                  </a:ln>
                  <a:effectLst/>
                  <a:uLnTx/>
                  <a:uFillTx/>
                  <a:latin typeface="Bahnschrift"/>
                  <a:ea typeface="+mn-ea"/>
                  <a:cs typeface="+mn-cs"/>
                </a:rPr>
                <a:t> op werkloosheid of 							arbeidsongeschiktheid.</a:t>
              </a:r>
              <a:r>
                <a:rPr kumimoji="0" lang="nl-NL" sz="1600" b="0" i="0" u="none" strike="noStrike" kern="1200" cap="none" spc="0" normalizeH="0" baseline="30000" noProof="0" dirty="0">
                  <a:ln>
                    <a:noFill/>
                  </a:ln>
                  <a:effectLst/>
                  <a:uLnTx/>
                  <a:uFillTx/>
                  <a:latin typeface="Bahnschrift"/>
                  <a:ea typeface="+mn-ea"/>
                  <a:cs typeface="+mn-cs"/>
                </a:rPr>
                <a:t>(12</a:t>
              </a:r>
              <a:r>
                <a:rPr lang="nl-NL" sz="1600" baseline="30000" dirty="0">
                  <a:latin typeface="Bahnschrift"/>
                </a:rPr>
                <a:t>)</a:t>
              </a:r>
              <a:endParaRPr kumimoji="0" lang="nl-NL" sz="1600" b="0" i="0" u="none" strike="noStrike" kern="1200" cap="none" spc="0" normalizeH="0" baseline="30000" noProof="0" dirty="0">
                <a:ln>
                  <a:noFill/>
                </a:ln>
                <a:effectLst/>
                <a:uLnTx/>
                <a:uFillTx/>
                <a:latin typeface="Bahnschrif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400" b="0" i="0" u="none" strike="noStrike" kern="1200" cap="none" spc="0" normalizeH="0" baseline="0" noProof="0" dirty="0">
                <a:ln>
                  <a:noFill/>
                </a:ln>
                <a:effectLst/>
                <a:uLnTx/>
                <a:uFillTx/>
                <a:latin typeface="Bahnschrif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effectLst/>
                  <a:uLnTx/>
                  <a:uFillTx/>
                  <a:latin typeface="Bahnschrift"/>
                  <a:ea typeface="+mn-ea"/>
                  <a:cs typeface="+mn-cs"/>
                </a:rPr>
                <a:t>		</a:t>
              </a:r>
              <a:r>
                <a:rPr kumimoji="0" lang="nl-NL" sz="1600" b="0" i="0" u="none" strike="noStrike" kern="1200" cap="none" spc="0" normalizeH="0" baseline="0" noProof="0" dirty="0">
                  <a:ln>
                    <a:noFill/>
                  </a:ln>
                  <a:effectLst/>
                  <a:uLnTx/>
                  <a:uFillTx/>
                  <a:latin typeface="Bahnschrift"/>
                  <a:ea typeface="+mn-ea"/>
                  <a:cs typeface="+mn-cs"/>
                </a:rPr>
                <a:t>Ondertussen wordt het werk geleidelijk </a:t>
              </a:r>
              <a:r>
                <a:rPr kumimoji="0" lang="nl-NL" sz="1600" b="1" i="0" u="none" strike="noStrike" kern="1200" cap="none" spc="0" normalizeH="0" baseline="0" noProof="0" dirty="0">
                  <a:ln>
                    <a:noFill/>
                  </a:ln>
                  <a:effectLst/>
                  <a:highlight>
                    <a:srgbClr val="FFC000"/>
                  </a:highlight>
                  <a:uLnTx/>
                  <a:uFillTx/>
                  <a:latin typeface="Bahnschrift"/>
                  <a:ea typeface="+mn-ea"/>
                  <a:cs typeface="+mn-cs"/>
                </a:rPr>
                <a:t>complexer</a:t>
              </a:r>
              <a:r>
                <a:rPr kumimoji="0" lang="nl-NL" sz="1600" b="1" i="0" u="none" strike="noStrike" kern="1200" cap="none" spc="0" normalizeH="0" baseline="0" noProof="0" dirty="0">
                  <a:ln>
                    <a:noFill/>
                  </a:ln>
                  <a:effectLst/>
                  <a:uLnTx/>
                  <a:uFillTx/>
                  <a:latin typeface="Bahnschrift"/>
                  <a:ea typeface="+mn-ea"/>
                  <a:cs typeface="+mn-cs"/>
                </a:rPr>
                <a:t>,</a:t>
              </a:r>
              <a:r>
                <a:rPr kumimoji="0" lang="nl-NL" sz="1600" b="0" i="0" u="none" strike="noStrike" kern="1200" cap="none" spc="0" normalizeH="0" baseline="0" noProof="0" dirty="0">
                  <a:ln>
                    <a:noFill/>
                  </a:ln>
                  <a:effectLst/>
                  <a:uLnTx/>
                  <a:uFillTx/>
                  <a:latin typeface="Bahnschrift"/>
                  <a:ea typeface="+mn-ea"/>
                  <a:cs typeface="+mn-cs"/>
                </a:rPr>
                <a:t> ook voor praktisch</a:t>
              </a:r>
              <a:r>
                <a:rPr lang="nl-NL" sz="1600" dirty="0">
                  <a:latin typeface="Bahnschrift"/>
                </a:rPr>
                <a:t> o</a:t>
              </a:r>
              <a:r>
                <a:rPr kumimoji="0" lang="nl-NL" sz="1600" b="0" i="0" u="none" strike="noStrike" kern="1200" cap="none" spc="0" normalizeH="0" baseline="0" noProof="0" dirty="0" err="1">
                  <a:ln>
                    <a:noFill/>
                  </a:ln>
                  <a:effectLst/>
                  <a:uLnTx/>
                  <a:uFillTx/>
                  <a:latin typeface="Bahnschrift"/>
                  <a:ea typeface="+mn-ea"/>
                  <a:cs typeface="+mn-cs"/>
                </a:rPr>
                <a:t>pgeleiden</a:t>
              </a:r>
              <a:r>
                <a:rPr kumimoji="0" lang="nl-NL" sz="1600" b="0" i="0" u="none" strike="noStrike" kern="1200" cap="none" spc="0" normalizeH="0" baseline="0" noProof="0" dirty="0">
                  <a:ln>
                    <a:noFill/>
                  </a:ln>
                  <a:effectLst/>
                  <a:uLnTx/>
                  <a:uFillTx/>
                  <a:latin typeface="Bahnschrift"/>
                  <a:ea typeface="+mn-ea"/>
                  <a:cs typeface="+mn-cs"/>
                </a:rPr>
                <a:t>.</a:t>
              </a:r>
              <a:r>
                <a:rPr kumimoji="0" lang="nl-NL" sz="1600" b="0" i="0" u="none" strike="noStrike" kern="1200" cap="none" spc="0" normalizeH="0" baseline="30000" noProof="0" dirty="0">
                  <a:ln>
                    <a:noFill/>
                  </a:ln>
                  <a:effectLst/>
                  <a:uLnTx/>
                  <a:uFillTx/>
                  <a:latin typeface="Bahnschrift"/>
                  <a:ea typeface="+mn-ea"/>
                  <a:cs typeface="+mn-cs"/>
                </a:rPr>
                <a:t>(12)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0" i="0" u="none" strike="noStrike" kern="1200" cap="none" spc="0" normalizeH="0" baseline="0" noProof="0" dirty="0">
                  <a:ln>
                    <a:noFill/>
                  </a:ln>
                  <a:effectLst/>
                  <a:uLnTx/>
                  <a:uFillTx/>
                  <a:latin typeface="Bahnschrift"/>
                  <a:ea typeface="+mn-ea"/>
                  <a:cs typeface="+mn-cs"/>
                </a:rPr>
                <a:t>		De eisen die aan werknemers gesteld worden en de relevante vaardigheden veranderen.</a:t>
              </a:r>
              <a:r>
                <a:rPr kumimoji="0" lang="nl-NL" sz="1600" b="0" i="0" u="none" strike="noStrike" kern="1200" cap="none" spc="0" normalizeH="0" baseline="30000" noProof="0" dirty="0">
                  <a:ln>
                    <a:noFill/>
                  </a:ln>
                  <a:effectLst/>
                  <a:uLnTx/>
                  <a:uFillTx/>
                  <a:latin typeface="Bahnschrift"/>
                  <a:ea typeface="+mn-ea"/>
                  <a:cs typeface="+mn-cs"/>
                </a:rPr>
                <a:t>(13,14,15,16)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600" b="0" i="0" u="none" strike="noStrike" kern="1200" cap="none" spc="0" normalizeH="0" baseline="0" noProof="0" dirty="0">
                <a:ln>
                  <a:noFill/>
                </a:ln>
                <a:solidFill>
                  <a:schemeClr val="bg1"/>
                </a:solidFill>
                <a:effectLst/>
                <a:uLnTx/>
                <a:uFillTx/>
                <a:latin typeface="Bahnschrif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0" i="0" u="none" strike="noStrike" kern="1200" cap="none" spc="0" normalizeH="0" baseline="0" noProof="0" dirty="0">
                  <a:ln>
                    <a:noFill/>
                  </a:ln>
                  <a:solidFill>
                    <a:schemeClr val="bg1"/>
                  </a:solidFill>
                  <a:effectLst/>
                  <a:uLnTx/>
                  <a:uFillTx/>
                  <a:latin typeface="Bahnschrift"/>
                  <a:ea typeface="+mn-ea"/>
                  <a:cs typeface="+mn-cs"/>
                </a:rPr>
                <a:t> </a:t>
              </a:r>
              <a:endParaRPr kumimoji="0" lang="nl-NL" sz="1800" b="0" i="0" u="none" strike="noStrike" kern="1200" cap="none" spc="0" normalizeH="0" baseline="0" noProof="0" dirty="0">
                <a:ln>
                  <a:noFill/>
                </a:ln>
                <a:solidFill>
                  <a:schemeClr val="bg1"/>
                </a:solidFill>
                <a:effectLst/>
                <a:uLnTx/>
                <a:uFillTx/>
                <a:latin typeface="Bahnschrift"/>
                <a:ea typeface="+mn-ea"/>
                <a:cs typeface="+mn-cs"/>
              </a:endParaRPr>
            </a:p>
          </p:txBody>
        </p:sp>
        <p:pic>
          <p:nvPicPr>
            <p:cNvPr id="9" name="Graphic 8" descr="Couch">
              <a:extLst>
                <a:ext uri="{FF2B5EF4-FFF2-40B4-BE49-F238E27FC236}">
                  <a16:creationId xmlns:a16="http://schemas.microsoft.com/office/drawing/2014/main" id="{3F937C55-F028-4B98-A643-6BEAA3F2204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5345" y="4155709"/>
              <a:ext cx="586740" cy="586740"/>
            </a:xfrm>
            <a:prstGeom prst="rect">
              <a:avLst/>
            </a:prstGeom>
          </p:spPr>
        </p:pic>
        <p:pic>
          <p:nvPicPr>
            <p:cNvPr id="10" name="Graphic 9" descr="Head with gears">
              <a:extLst>
                <a:ext uri="{FF2B5EF4-FFF2-40B4-BE49-F238E27FC236}">
                  <a16:creationId xmlns:a16="http://schemas.microsoft.com/office/drawing/2014/main" id="{3C0A33DB-3C64-4872-ABA1-86038D6734D7}"/>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35345" y="4811378"/>
              <a:ext cx="616499" cy="616499"/>
            </a:xfrm>
            <a:prstGeom prst="rect">
              <a:avLst/>
            </a:prstGeom>
          </p:spPr>
        </p:pic>
        <p:pic>
          <p:nvPicPr>
            <p:cNvPr id="15" name="Graphic 14" descr="Opwaartse trend">
              <a:extLst>
                <a:ext uri="{FF2B5EF4-FFF2-40B4-BE49-F238E27FC236}">
                  <a16:creationId xmlns:a16="http://schemas.microsoft.com/office/drawing/2014/main" id="{752D0785-4E01-4440-8ECC-78BB3444F02F}"/>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59658" y="2478184"/>
              <a:ext cx="568751" cy="568751"/>
            </a:xfrm>
            <a:prstGeom prst="rect">
              <a:avLst/>
            </a:prstGeom>
          </p:spPr>
        </p:pic>
      </p:grpSp>
      <p:sp>
        <p:nvSpPr>
          <p:cNvPr id="12" name="Title 1">
            <a:extLst>
              <a:ext uri="{FF2B5EF4-FFF2-40B4-BE49-F238E27FC236}">
                <a16:creationId xmlns:a16="http://schemas.microsoft.com/office/drawing/2014/main" id="{1C2DA2B1-1D87-405D-B7AD-FB48E439A654}"/>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Het ontwikkelperspectief</a:t>
            </a:r>
            <a:br>
              <a:rPr lang="nl-NL" sz="3200">
                <a:solidFill>
                  <a:srgbClr val="FFCD03"/>
                </a:solidFill>
              </a:rPr>
            </a:br>
            <a:r>
              <a:rPr lang="nl-NL" sz="3200">
                <a:solidFill>
                  <a:schemeClr val="tx1"/>
                </a:solidFill>
              </a:rPr>
              <a:t>van praktisch geschoolde mensen </a:t>
            </a:r>
            <a:endParaRPr lang="nl-NL" sz="3200">
              <a:solidFill>
                <a:schemeClr val="tx1"/>
              </a:solidFill>
              <a:highlight>
                <a:srgbClr val="FFFF00"/>
              </a:highlight>
            </a:endParaRPr>
          </a:p>
        </p:txBody>
      </p:sp>
      <p:pic>
        <p:nvPicPr>
          <p:cNvPr id="14" name="Graphic 13" descr="Lightbulb and gear">
            <a:extLst>
              <a:ext uri="{FF2B5EF4-FFF2-40B4-BE49-F238E27FC236}">
                <a16:creationId xmlns:a16="http://schemas.microsoft.com/office/drawing/2014/main" id="{FC83BB96-08D4-44BF-970A-CDDA395B700F}"/>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543475" y="1685315"/>
            <a:ext cx="655320" cy="655320"/>
          </a:xfrm>
          <a:prstGeom prst="rect">
            <a:avLst/>
          </a:prstGeom>
        </p:spPr>
      </p:pic>
      <p:pic>
        <p:nvPicPr>
          <p:cNvPr id="16" name="Graphic 15" descr="Classroom">
            <a:extLst>
              <a:ext uri="{FF2B5EF4-FFF2-40B4-BE49-F238E27FC236}">
                <a16:creationId xmlns:a16="http://schemas.microsoft.com/office/drawing/2014/main" id="{8F91A396-CF0A-485F-ACE3-F2C58602F6CB}"/>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635600" y="3348484"/>
            <a:ext cx="468401" cy="468401"/>
          </a:xfrm>
          <a:prstGeom prst="rect">
            <a:avLst/>
          </a:prstGeom>
        </p:spPr>
      </p:pic>
      <p:pic>
        <p:nvPicPr>
          <p:cNvPr id="17" name="Picture 16">
            <a:extLst>
              <a:ext uri="{FF2B5EF4-FFF2-40B4-BE49-F238E27FC236}">
                <a16:creationId xmlns:a16="http://schemas.microsoft.com/office/drawing/2014/main" id="{6B14E946-54CF-4A17-933D-84378D14DF86}"/>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596582" y="3582683"/>
            <a:ext cx="2072983" cy="1200621"/>
          </a:xfrm>
          <a:prstGeom prst="round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63489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D9B4D80-E2E7-4838-813E-C5565D145464}"/>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Het ontwikkelperspectief</a:t>
            </a:r>
            <a:br>
              <a:rPr lang="nl-NL" sz="3200" dirty="0">
                <a:solidFill>
                  <a:srgbClr val="FFCD03"/>
                </a:solidFill>
              </a:rPr>
            </a:br>
            <a:r>
              <a:rPr lang="nl-NL" sz="3200" dirty="0">
                <a:solidFill>
                  <a:schemeClr val="tx1"/>
                </a:solidFill>
              </a:rPr>
              <a:t>Barrières voor ontwikkeling en doorgroei</a:t>
            </a:r>
            <a:endParaRPr lang="nl-NL" sz="3200" dirty="0">
              <a:solidFill>
                <a:schemeClr val="tx1"/>
              </a:solidFill>
              <a:highlight>
                <a:srgbClr val="FFFF00"/>
              </a:highlight>
            </a:endParaRPr>
          </a:p>
        </p:txBody>
      </p:sp>
      <p:sp>
        <p:nvSpPr>
          <p:cNvPr id="6" name="Content Placeholder 2">
            <a:extLst>
              <a:ext uri="{FF2B5EF4-FFF2-40B4-BE49-F238E27FC236}">
                <a16:creationId xmlns:a16="http://schemas.microsoft.com/office/drawing/2014/main" id="{AA1B283C-3A8D-4937-886E-1D9A7F849ED1}"/>
              </a:ext>
            </a:extLst>
          </p:cNvPr>
          <p:cNvSpPr>
            <a:spLocks noGrp="1"/>
          </p:cNvSpPr>
          <p:nvPr>
            <p:ph sz="quarter" idx="13"/>
          </p:nvPr>
        </p:nvSpPr>
        <p:spPr>
          <a:xfrm>
            <a:off x="286760" y="1307617"/>
            <a:ext cx="10876540" cy="4262760"/>
          </a:xfrm>
        </p:spPr>
        <p:txBody>
          <a:bodyPr numCol="2" spcCol="720000" anchor="ctr">
            <a:noAutofit/>
          </a:bodyPr>
          <a:lstStyle/>
          <a:p>
            <a:pPr marL="0" indent="0">
              <a:buNone/>
            </a:pPr>
            <a:endParaRPr lang="nl-NL" sz="1400" cap="none" dirty="0"/>
          </a:p>
          <a:p>
            <a:pPr marL="0" indent="0">
              <a:buNone/>
            </a:pPr>
            <a:endParaRPr lang="nl-NL" sz="1400" cap="none" dirty="0"/>
          </a:p>
        </p:txBody>
      </p:sp>
      <p:sp>
        <p:nvSpPr>
          <p:cNvPr id="7" name="Content Placeholder 2">
            <a:extLst>
              <a:ext uri="{FF2B5EF4-FFF2-40B4-BE49-F238E27FC236}">
                <a16:creationId xmlns:a16="http://schemas.microsoft.com/office/drawing/2014/main" id="{6CF53843-DCE6-4CBE-8308-9D5889C1D917}"/>
              </a:ext>
            </a:extLst>
          </p:cNvPr>
          <p:cNvSpPr txBox="1">
            <a:spLocks/>
          </p:cNvSpPr>
          <p:nvPr/>
        </p:nvSpPr>
        <p:spPr>
          <a:xfrm>
            <a:off x="284584" y="1240605"/>
            <a:ext cx="10876540" cy="4190377"/>
          </a:xfrm>
          <a:prstGeom prst="rect">
            <a:avLst/>
          </a:prstGeom>
        </p:spPr>
        <p:txBody>
          <a:bodyPr vert="horz" lIns="91440" tIns="45720" rIns="91440" bIns="45720" numCol="2"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600" cap="none" dirty="0"/>
              <a:t>Praktisch geschoolde medewerkers willen zich dus graag ontwikkelen, maar dit is moeilijk te realiseren. </a:t>
            </a:r>
          </a:p>
          <a:p>
            <a:pPr marL="0" indent="0">
              <a:buNone/>
            </a:pPr>
            <a:r>
              <a:rPr lang="nl-NL" sz="1600" b="1" cap="none" dirty="0"/>
              <a:t>Hoe komt dat? </a:t>
            </a:r>
          </a:p>
          <a:p>
            <a:pPr marL="0" indent="0">
              <a:buNone/>
            </a:pPr>
            <a:br>
              <a:rPr lang="nl-NL" sz="1500" cap="none" dirty="0"/>
            </a:br>
            <a:endParaRPr lang="nl-NL" sz="1500" cap="none" dirty="0"/>
          </a:p>
          <a:p>
            <a:pPr marL="0" indent="0">
              <a:buNone/>
            </a:pPr>
            <a:r>
              <a:rPr lang="nl-NL" sz="1500" cap="none" dirty="0"/>
              <a:t> </a:t>
            </a:r>
          </a:p>
          <a:p>
            <a:pPr marL="0" indent="0">
              <a:buNone/>
            </a:pPr>
            <a:endParaRPr lang="nl-NL" sz="1500" cap="none" dirty="0">
              <a:highlight>
                <a:srgbClr val="FFFF00"/>
              </a:highlight>
            </a:endParaRPr>
          </a:p>
        </p:txBody>
      </p:sp>
      <p:sp>
        <p:nvSpPr>
          <p:cNvPr id="5" name="Freeform: Shape 4">
            <a:extLst>
              <a:ext uri="{FF2B5EF4-FFF2-40B4-BE49-F238E27FC236}">
                <a16:creationId xmlns:a16="http://schemas.microsoft.com/office/drawing/2014/main" id="{9915F5B8-6CFF-4101-9BA2-DBE94DD870A7}"/>
              </a:ext>
            </a:extLst>
          </p:cNvPr>
          <p:cNvSpPr/>
          <p:nvPr/>
        </p:nvSpPr>
        <p:spPr>
          <a:xfrm>
            <a:off x="3333159" y="1989448"/>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b="1" dirty="0">
                <a:solidFill>
                  <a:schemeClr val="tx1"/>
                </a:solidFill>
                <a:highlight>
                  <a:srgbClr val="FFC000"/>
                </a:highlight>
              </a:rPr>
              <a:t>Eerdere negatieve leerervaringen</a:t>
            </a:r>
            <a:r>
              <a:rPr lang="nl-NL" sz="1200" b="1" dirty="0">
                <a:solidFill>
                  <a:schemeClr val="tx1"/>
                </a:solidFill>
              </a:rPr>
              <a:t> </a:t>
            </a:r>
            <a:r>
              <a:rPr lang="nl-NL" sz="1200" dirty="0">
                <a:solidFill>
                  <a:schemeClr val="tx1"/>
                </a:solidFill>
              </a:rPr>
              <a:t>(van school gestuurd, gezakt etc.) zorgen voor een laag vertrouwen in het eigen leervermogen en soms zelfs angst om te leren of angst voor toetsen.</a:t>
            </a:r>
            <a:r>
              <a:rPr lang="nl-NL" sz="1200" baseline="30000" dirty="0">
                <a:solidFill>
                  <a:schemeClr val="tx1"/>
                </a:solidFill>
              </a:rPr>
              <a:t>(17)</a:t>
            </a:r>
          </a:p>
        </p:txBody>
      </p:sp>
      <p:sp>
        <p:nvSpPr>
          <p:cNvPr id="12" name="Freeform: Shape 11">
            <a:extLst>
              <a:ext uri="{FF2B5EF4-FFF2-40B4-BE49-F238E27FC236}">
                <a16:creationId xmlns:a16="http://schemas.microsoft.com/office/drawing/2014/main" id="{DDD3EE3E-B823-4708-A67C-437EBC382B26}"/>
              </a:ext>
            </a:extLst>
          </p:cNvPr>
          <p:cNvSpPr/>
          <p:nvPr/>
        </p:nvSpPr>
        <p:spPr>
          <a:xfrm>
            <a:off x="2487747" y="3893791"/>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Veel leeractiviteiten vinden plaats door middel van </a:t>
            </a:r>
            <a:r>
              <a:rPr lang="nl-NL" sz="1200" b="1" dirty="0">
                <a:solidFill>
                  <a:schemeClr val="tx1"/>
                </a:solidFill>
                <a:highlight>
                  <a:srgbClr val="FFC000"/>
                </a:highlight>
              </a:rPr>
              <a:t>informeel leren</a:t>
            </a:r>
            <a:r>
              <a:rPr lang="nl-NL" sz="1200" dirty="0">
                <a:solidFill>
                  <a:schemeClr val="tx1"/>
                </a:solidFill>
              </a:rPr>
              <a:t>, waarvoor geen officiële erkenning wordt afgegeven.</a:t>
            </a:r>
            <a:r>
              <a:rPr lang="nl-NL" sz="1200" baseline="30000" dirty="0">
                <a:solidFill>
                  <a:schemeClr val="tx1"/>
                </a:solidFill>
              </a:rPr>
              <a:t>(17)  </a:t>
            </a:r>
          </a:p>
        </p:txBody>
      </p:sp>
      <p:sp>
        <p:nvSpPr>
          <p:cNvPr id="13" name="Freeform: Shape 12">
            <a:extLst>
              <a:ext uri="{FF2B5EF4-FFF2-40B4-BE49-F238E27FC236}">
                <a16:creationId xmlns:a16="http://schemas.microsoft.com/office/drawing/2014/main" id="{12E86909-4DFF-4EED-B11A-F9FE06A4EFCD}"/>
              </a:ext>
            </a:extLst>
          </p:cNvPr>
          <p:cNvSpPr/>
          <p:nvPr/>
        </p:nvSpPr>
        <p:spPr>
          <a:xfrm>
            <a:off x="5650863" y="2226948"/>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De </a:t>
            </a:r>
            <a:r>
              <a:rPr lang="nl-NL" sz="1200" b="1" dirty="0">
                <a:solidFill>
                  <a:schemeClr val="tx1"/>
                </a:solidFill>
                <a:highlight>
                  <a:srgbClr val="FFC000"/>
                </a:highlight>
              </a:rPr>
              <a:t>onderwijsvorm</a:t>
            </a:r>
            <a:r>
              <a:rPr lang="nl-NL" sz="1200" dirty="0">
                <a:solidFill>
                  <a:schemeClr val="tx1"/>
                </a:solidFill>
              </a:rPr>
              <a:t> sluit niet altijd goed aan bij de behoeften van deze doelgroep.  </a:t>
            </a:r>
            <a:r>
              <a:rPr lang="nl-NL" sz="1200" baseline="30000" dirty="0">
                <a:solidFill>
                  <a:schemeClr val="tx1"/>
                </a:solidFill>
              </a:rPr>
              <a:t>(17)</a:t>
            </a:r>
            <a:endParaRPr lang="nl-NL" sz="1200" baseline="30000" dirty="0">
              <a:solidFill>
                <a:schemeClr val="tx1"/>
              </a:solidFill>
              <a:highlight>
                <a:srgbClr val="00FF00"/>
              </a:highlight>
              <a:latin typeface="Arial" panose="020B0604020202020204" pitchFamily="34" charset="0"/>
            </a:endParaRPr>
          </a:p>
        </p:txBody>
      </p:sp>
      <p:sp>
        <p:nvSpPr>
          <p:cNvPr id="14" name="Freeform: Shape 13">
            <a:extLst>
              <a:ext uri="{FF2B5EF4-FFF2-40B4-BE49-F238E27FC236}">
                <a16:creationId xmlns:a16="http://schemas.microsoft.com/office/drawing/2014/main" id="{3E99C51C-57FD-4EFF-9127-8235F04241D1}"/>
              </a:ext>
            </a:extLst>
          </p:cNvPr>
          <p:cNvSpPr/>
          <p:nvPr/>
        </p:nvSpPr>
        <p:spPr>
          <a:xfrm>
            <a:off x="6646512" y="3670031"/>
            <a:ext cx="2520000" cy="252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Het </a:t>
            </a:r>
            <a:r>
              <a:rPr lang="nl-NL" sz="1200" b="1" dirty="0">
                <a:solidFill>
                  <a:schemeClr val="tx1"/>
                </a:solidFill>
                <a:highlight>
                  <a:srgbClr val="FFCD03"/>
                </a:highlight>
              </a:rPr>
              <a:t>netwerk</a:t>
            </a:r>
            <a:r>
              <a:rPr lang="nl-NL" sz="1200" dirty="0">
                <a:solidFill>
                  <a:schemeClr val="tx1"/>
                </a:solidFill>
              </a:rPr>
              <a:t> van praktisch geschoolden is vaak kleiner en homogener dan van hoger opgeleiden. Ze beschikken daardoor over minder informatie over carrièremogelijkheden en minder ‘kruiwagens’ die ze naar een volgende baan kunnen helpen.</a:t>
            </a:r>
            <a:r>
              <a:rPr lang="nl-NL" sz="1200" baseline="30000" dirty="0">
                <a:solidFill>
                  <a:schemeClr val="tx1"/>
                </a:solidFill>
              </a:rPr>
              <a:t>(20) </a:t>
            </a:r>
            <a:endParaRPr lang="nl-NL" sz="1200" baseline="30000" dirty="0">
              <a:solidFill>
                <a:schemeClr val="tx1"/>
              </a:solidFill>
              <a:highlight>
                <a:srgbClr val="00FF00"/>
              </a:highlight>
            </a:endParaRPr>
          </a:p>
        </p:txBody>
      </p:sp>
      <p:sp>
        <p:nvSpPr>
          <p:cNvPr id="15" name="Freeform: Shape 14">
            <a:extLst>
              <a:ext uri="{FF2B5EF4-FFF2-40B4-BE49-F238E27FC236}">
                <a16:creationId xmlns:a16="http://schemas.microsoft.com/office/drawing/2014/main" id="{6E2A914E-0100-43E4-844D-0AB1F187764F}"/>
              </a:ext>
            </a:extLst>
          </p:cNvPr>
          <p:cNvSpPr/>
          <p:nvPr/>
        </p:nvSpPr>
        <p:spPr>
          <a:xfrm>
            <a:off x="7959812" y="1470948"/>
            <a:ext cx="2592000" cy="2592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Tegelijkertijd </a:t>
            </a:r>
            <a:r>
              <a:rPr lang="nl-NL" sz="1200" b="1" dirty="0">
                <a:solidFill>
                  <a:schemeClr val="tx1"/>
                </a:solidFill>
                <a:highlight>
                  <a:srgbClr val="FFC000"/>
                </a:highlight>
              </a:rPr>
              <a:t>stimuleren werkgevers</a:t>
            </a:r>
            <a:r>
              <a:rPr lang="nl-NL" sz="1200" dirty="0">
                <a:solidFill>
                  <a:schemeClr val="tx1"/>
                </a:solidFill>
              </a:rPr>
              <a:t> in Rotterdam</a:t>
            </a:r>
            <a:r>
              <a:rPr lang="nl-NL" sz="1200" baseline="30000" dirty="0">
                <a:solidFill>
                  <a:schemeClr val="tx1"/>
                </a:solidFill>
              </a:rPr>
              <a:t>(3)  </a:t>
            </a:r>
            <a:r>
              <a:rPr lang="nl-NL" sz="1200" dirty="0">
                <a:solidFill>
                  <a:schemeClr val="tx1"/>
                </a:solidFill>
              </a:rPr>
              <a:t>hun praktisch geschoolde werknemers minder vaak in hun ontwikkeling.</a:t>
            </a:r>
            <a:r>
              <a:rPr lang="nl-NL" sz="1200" baseline="30000" dirty="0">
                <a:solidFill>
                  <a:schemeClr val="tx1"/>
                </a:solidFill>
              </a:rPr>
              <a:t>(17)  </a:t>
            </a:r>
            <a:r>
              <a:rPr lang="nl-NL" sz="1200" dirty="0">
                <a:solidFill>
                  <a:schemeClr val="tx1"/>
                </a:solidFill>
              </a:rPr>
              <a:t>Niet uit onwil, maar vanwege onbekendheid, attitude en te weinig mogelijkheden zien om ontwikkeling te combineren met de eigen bedrijfsvoering.</a:t>
            </a:r>
            <a:r>
              <a:rPr lang="nl-NL" sz="1200" baseline="30000" dirty="0">
                <a:solidFill>
                  <a:schemeClr val="tx1"/>
                </a:solidFill>
              </a:rPr>
              <a:t>(21)</a:t>
            </a:r>
          </a:p>
        </p:txBody>
      </p:sp>
      <p:sp>
        <p:nvSpPr>
          <p:cNvPr id="16" name="Freeform: Shape 15">
            <a:extLst>
              <a:ext uri="{FF2B5EF4-FFF2-40B4-BE49-F238E27FC236}">
                <a16:creationId xmlns:a16="http://schemas.microsoft.com/office/drawing/2014/main" id="{29DAC07B-B63F-4493-B8FD-DEFF8F734759}"/>
              </a:ext>
            </a:extLst>
          </p:cNvPr>
          <p:cNvSpPr/>
          <p:nvPr/>
        </p:nvSpPr>
        <p:spPr>
          <a:xfrm>
            <a:off x="9329277" y="3778309"/>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Werkgevers blijken bovendien geen verschil te maken tussen laag- en hoogopgeleiden als het gaat om het aanbieden van het </a:t>
            </a:r>
            <a:r>
              <a:rPr lang="nl-NL" sz="1200" b="1" dirty="0">
                <a:solidFill>
                  <a:schemeClr val="tx1"/>
                </a:solidFill>
                <a:highlight>
                  <a:srgbClr val="FFC000"/>
                </a:highlight>
              </a:rPr>
              <a:t>type opleiding</a:t>
            </a:r>
            <a:r>
              <a:rPr lang="nl-NL" sz="1200" baseline="30000" dirty="0">
                <a:solidFill>
                  <a:schemeClr val="tx1"/>
                </a:solidFill>
              </a:rPr>
              <a:t>(22) </a:t>
            </a:r>
            <a:r>
              <a:rPr lang="nl-NL" sz="1200" dirty="0">
                <a:solidFill>
                  <a:schemeClr val="tx1"/>
                </a:solidFill>
              </a:rPr>
              <a:t>terwijl er wel degelijk verschillende behoeften zijn.</a:t>
            </a:r>
          </a:p>
        </p:txBody>
      </p:sp>
      <p:sp>
        <p:nvSpPr>
          <p:cNvPr id="11" name="Freeform: Shape 10">
            <a:extLst>
              <a:ext uri="{FF2B5EF4-FFF2-40B4-BE49-F238E27FC236}">
                <a16:creationId xmlns:a16="http://schemas.microsoft.com/office/drawing/2014/main" id="{D2FC5A46-9D2A-4C62-9535-535213508DDE}"/>
              </a:ext>
            </a:extLst>
          </p:cNvPr>
          <p:cNvSpPr/>
          <p:nvPr/>
        </p:nvSpPr>
        <p:spPr>
          <a:xfrm>
            <a:off x="4556672" y="3893791"/>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200" dirty="0">
                <a:solidFill>
                  <a:schemeClr val="tx1"/>
                </a:solidFill>
              </a:rPr>
              <a:t>Een vaak mindere vaardigheid in </a:t>
            </a:r>
            <a:r>
              <a:rPr lang="nl-NL" sz="1200" b="1" dirty="0">
                <a:solidFill>
                  <a:schemeClr val="tx1"/>
                </a:solidFill>
                <a:highlight>
                  <a:srgbClr val="FFC000"/>
                </a:highlight>
              </a:rPr>
              <a:t>lezen, schrijven, rekenen en Nederlandse taal</a:t>
            </a:r>
            <a:r>
              <a:rPr lang="nl-NL" sz="1200" dirty="0">
                <a:solidFill>
                  <a:schemeClr val="tx1"/>
                </a:solidFill>
              </a:rPr>
              <a:t> belemmert leren en vermindert de kansen op werk.</a:t>
            </a:r>
            <a:r>
              <a:rPr lang="nl-NL" sz="1200" baseline="30000" dirty="0">
                <a:solidFill>
                  <a:schemeClr val="tx1"/>
                </a:solidFill>
              </a:rPr>
              <a:t>(18,19) </a:t>
            </a:r>
          </a:p>
        </p:txBody>
      </p:sp>
    </p:spTree>
    <p:extLst>
      <p:ext uri="{BB962C8B-B14F-4D97-AF65-F5344CB8AC3E}">
        <p14:creationId xmlns:p14="http://schemas.microsoft.com/office/powerpoint/2010/main" val="2578544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D9B4D80-E2E7-4838-813E-C5565D145464}"/>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Het ontwikkelperspectief</a:t>
            </a:r>
            <a:br>
              <a:rPr lang="nl-NL" sz="3200">
                <a:solidFill>
                  <a:srgbClr val="FFCD03"/>
                </a:solidFill>
              </a:rPr>
            </a:br>
            <a:r>
              <a:rPr lang="nl-NL" sz="3200">
                <a:solidFill>
                  <a:schemeClr val="tx1"/>
                </a:solidFill>
              </a:rPr>
              <a:t>Barrières voor ontwikkeling en doorgroei</a:t>
            </a:r>
            <a:endParaRPr lang="nl-NL" sz="3200">
              <a:solidFill>
                <a:schemeClr val="tx1"/>
              </a:solidFill>
              <a:highlight>
                <a:srgbClr val="FFFF00"/>
              </a:highlight>
            </a:endParaRPr>
          </a:p>
        </p:txBody>
      </p:sp>
      <p:sp>
        <p:nvSpPr>
          <p:cNvPr id="6" name="Content Placeholder 2">
            <a:extLst>
              <a:ext uri="{FF2B5EF4-FFF2-40B4-BE49-F238E27FC236}">
                <a16:creationId xmlns:a16="http://schemas.microsoft.com/office/drawing/2014/main" id="{AA1B283C-3A8D-4937-886E-1D9A7F849ED1}"/>
              </a:ext>
            </a:extLst>
          </p:cNvPr>
          <p:cNvSpPr>
            <a:spLocks noGrp="1"/>
          </p:cNvSpPr>
          <p:nvPr>
            <p:ph sz="quarter" idx="13"/>
          </p:nvPr>
        </p:nvSpPr>
        <p:spPr>
          <a:xfrm>
            <a:off x="286760" y="1307617"/>
            <a:ext cx="10876540" cy="4262760"/>
          </a:xfrm>
        </p:spPr>
        <p:txBody>
          <a:bodyPr numCol="2" spcCol="720000" anchor="t">
            <a:noAutofit/>
          </a:bodyPr>
          <a:lstStyle/>
          <a:p>
            <a:pPr marL="0" indent="0">
              <a:buNone/>
            </a:pPr>
            <a:endParaRPr lang="nl-NL" sz="1400" cap="none"/>
          </a:p>
          <a:p>
            <a:pPr marL="0" indent="0">
              <a:buNone/>
            </a:pPr>
            <a:endParaRPr lang="nl-NL" sz="1400" cap="none"/>
          </a:p>
        </p:txBody>
      </p:sp>
      <p:sp>
        <p:nvSpPr>
          <p:cNvPr id="7" name="Content Placeholder 2">
            <a:extLst>
              <a:ext uri="{FF2B5EF4-FFF2-40B4-BE49-F238E27FC236}">
                <a16:creationId xmlns:a16="http://schemas.microsoft.com/office/drawing/2014/main" id="{6CF53843-DCE6-4CBE-8308-9D5889C1D917}"/>
              </a:ext>
            </a:extLst>
          </p:cNvPr>
          <p:cNvSpPr txBox="1">
            <a:spLocks/>
          </p:cNvSpPr>
          <p:nvPr/>
        </p:nvSpPr>
        <p:spPr>
          <a:xfrm>
            <a:off x="284584" y="1240605"/>
            <a:ext cx="10876540" cy="4190377"/>
          </a:xfrm>
          <a:prstGeom prst="rect">
            <a:avLst/>
          </a:prstGeom>
        </p:spPr>
        <p:txBody>
          <a:bodyPr vert="horz" lIns="91440" tIns="45720" rIns="91440" bIns="45720" numCol="2"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
                <a:srgbClr val="FFC000"/>
              </a:buClr>
              <a:buSzPct val="160000"/>
              <a:buFont typeface="Arial" panose="020B0604020202020204" pitchFamily="34" charset="0"/>
              <a:buNone/>
              <a:tabLst/>
              <a:defRPr/>
            </a:pPr>
            <a:r>
              <a:rPr kumimoji="0" lang="nl-NL" sz="1600" b="0" i="0" u="none" strike="noStrike" kern="1200" cap="none" spc="0" normalizeH="0" baseline="0" noProof="0" dirty="0">
                <a:ln>
                  <a:noFill/>
                </a:ln>
                <a:solidFill>
                  <a:prstClr val="black"/>
                </a:solidFill>
                <a:effectLst/>
                <a:uLnTx/>
                <a:uFillTx/>
                <a:latin typeface="Bahnschrift"/>
                <a:ea typeface="+mn-ea"/>
                <a:cs typeface="+mn-cs"/>
              </a:rPr>
              <a:t>Door de beperkte ontwikkeling en mobiliteit van praktisch geschoolde mensen ontstaat er een </a:t>
            </a:r>
            <a:r>
              <a:rPr kumimoji="0" lang="nl-NL" sz="1600" b="0" i="0" u="none" strike="noStrike" kern="1200" spc="0" normalizeH="0" noProof="0" dirty="0">
                <a:ln>
                  <a:noFill/>
                </a:ln>
                <a:effectLst/>
                <a:highlight>
                  <a:srgbClr val="FFCD03"/>
                </a:highlight>
                <a:uLnTx/>
                <a:uFillTx/>
                <a:latin typeface="Bahnschrift"/>
                <a:ea typeface="+mn-ea"/>
                <a:cs typeface="+mn-cs"/>
              </a:rPr>
              <a:t>“</a:t>
            </a:r>
            <a:r>
              <a:rPr kumimoji="0" lang="nl-NL" sz="1600" b="1" i="0" u="none" strike="noStrike" kern="1200" cap="none" spc="0" normalizeH="0" noProof="0" dirty="0">
                <a:ln>
                  <a:noFill/>
                </a:ln>
                <a:effectLst/>
                <a:highlight>
                  <a:srgbClr val="FFCD03"/>
                </a:highlight>
                <a:uLnTx/>
                <a:uFillTx/>
                <a:latin typeface="Bahnschrift"/>
                <a:ea typeface="+mn-ea"/>
                <a:cs typeface="+mn-cs"/>
              </a:rPr>
              <a:t>scheefhuurdersprincipe”</a:t>
            </a:r>
            <a:r>
              <a:rPr kumimoji="0" lang="nl-NL" sz="1600" b="1" i="0" u="none" strike="noStrike" kern="1200" cap="none" spc="0" normalizeH="0" noProof="0" dirty="0">
                <a:ln>
                  <a:noFill/>
                </a:ln>
                <a:solidFill>
                  <a:prstClr val="black"/>
                </a:solidFill>
                <a:effectLst/>
                <a:uLnTx/>
                <a:uFillTx/>
                <a:latin typeface="Bahnschrift"/>
                <a:ea typeface="+mn-ea"/>
                <a:cs typeface="+mn-cs"/>
              </a:rPr>
              <a:t> </a:t>
            </a:r>
            <a:r>
              <a:rPr kumimoji="0" lang="nl-NL" sz="1600" b="0" i="0" u="none" strike="noStrike" kern="1200" cap="none" spc="0" normalizeH="0" baseline="0" noProof="0" dirty="0">
                <a:ln>
                  <a:noFill/>
                </a:ln>
                <a:solidFill>
                  <a:prstClr val="black"/>
                </a:solidFill>
                <a:effectLst/>
                <a:uLnTx/>
                <a:uFillTx/>
                <a:latin typeface="Bahnschrift"/>
                <a:ea typeface="+mn-ea"/>
                <a:cs typeface="+mn-cs"/>
              </a:rPr>
              <a:t>op de arbeidsmarkt:</a:t>
            </a:r>
          </a:p>
          <a:p>
            <a:pPr marL="0" marR="0" lvl="0" indent="0" algn="l" defTabSz="914400" rtl="0" eaLnBrk="1" fontAlgn="auto" latinLnBrk="0" hangingPunct="1">
              <a:lnSpc>
                <a:spcPct val="120000"/>
              </a:lnSpc>
              <a:spcBef>
                <a:spcPts val="1000"/>
              </a:spcBef>
              <a:spcAft>
                <a:spcPts val="0"/>
              </a:spcAft>
              <a:buClr>
                <a:srgbClr val="FFC000"/>
              </a:buClr>
              <a:buSzPct val="160000"/>
              <a:buFont typeface="Arial" panose="020B0604020202020204" pitchFamily="34" charset="0"/>
              <a:buNone/>
              <a:tabLst/>
              <a:defRPr/>
            </a:pPr>
            <a:r>
              <a:rPr kumimoji="0" lang="nl-NL" sz="1600" b="0" i="0" u="none" strike="noStrike" kern="1200" cap="none" spc="0" normalizeH="0" baseline="0" noProof="0" dirty="0">
                <a:ln>
                  <a:noFill/>
                </a:ln>
                <a:solidFill>
                  <a:prstClr val="black"/>
                </a:solidFill>
                <a:effectLst/>
                <a:uLnTx/>
                <a:uFillTx/>
                <a:latin typeface="Bahnschrift"/>
                <a:ea typeface="+mn-ea"/>
                <a:cs typeface="+mn-cs"/>
              </a:rPr>
              <a:t>Praktisch opgeleide werknemers houden door beperkte ontwikkeling en doorstroom “instapbanen” bezet. En daarmee blijft een grote </a:t>
            </a:r>
            <a:r>
              <a:rPr lang="nl-NL" sz="1600" cap="none" dirty="0">
                <a:solidFill>
                  <a:prstClr val="black"/>
                </a:solidFill>
                <a:latin typeface="Bahnschrift"/>
              </a:rPr>
              <a:t>potentie </a:t>
            </a:r>
            <a:r>
              <a:rPr kumimoji="0" lang="nl-NL" sz="1600" b="0" i="0" u="none" strike="noStrike" kern="1200" cap="none" spc="0" normalizeH="0" baseline="0" noProof="0" dirty="0">
                <a:ln>
                  <a:noFill/>
                </a:ln>
                <a:solidFill>
                  <a:prstClr val="black"/>
                </a:solidFill>
                <a:effectLst/>
                <a:uLnTx/>
                <a:uFillTx/>
                <a:latin typeface="Bahnschrift"/>
                <a:ea typeface="+mn-ea"/>
                <a:cs typeface="+mn-cs"/>
              </a:rPr>
              <a:t>voor Zuid onbenut, wat het verschil tussen praktisch geschoolden en hoger opgeleiden steeds groter maakt</a:t>
            </a:r>
            <a:r>
              <a:rPr lang="nl-NL" sz="1600" cap="none" dirty="0">
                <a:solidFill>
                  <a:prstClr val="black"/>
                </a:solidFill>
                <a:latin typeface="Bahnschrift"/>
              </a:rPr>
              <a:t>.</a:t>
            </a:r>
            <a:r>
              <a:rPr kumimoji="0" lang="nl-NL" sz="1600" b="0" i="0" u="none" strike="noStrike" kern="1200" cap="none" spc="0" normalizeH="0" baseline="30000" noProof="0" dirty="0">
                <a:ln>
                  <a:noFill/>
                </a:ln>
                <a:solidFill>
                  <a:prstClr val="black"/>
                </a:solidFill>
                <a:effectLst/>
                <a:uLnTx/>
                <a:uFillTx/>
                <a:latin typeface="Bahnschrift"/>
                <a:ea typeface="+mn-ea"/>
                <a:cs typeface="+mn-cs"/>
              </a:rPr>
              <a:t>(23,24)</a:t>
            </a:r>
            <a:br>
              <a:rPr kumimoji="0" lang="nl-NL" sz="1200" b="0" i="0" u="none" strike="noStrike" kern="1200" cap="none" spc="0" normalizeH="0" baseline="0" noProof="0" dirty="0">
                <a:ln>
                  <a:noFill/>
                </a:ln>
                <a:solidFill>
                  <a:prstClr val="black"/>
                </a:solidFill>
                <a:effectLst/>
                <a:uLnTx/>
                <a:uFillTx/>
                <a:latin typeface="Bahnschrift"/>
                <a:ea typeface="+mn-ea"/>
                <a:cs typeface="+mn-cs"/>
              </a:rPr>
            </a:br>
            <a:endParaRPr kumimoji="0" lang="nl-NL" sz="1200" b="0" i="0" u="none" strike="noStrike" kern="1200" cap="none" spc="0" normalizeH="0" baseline="0" noProof="0" dirty="0">
              <a:ln>
                <a:noFill/>
              </a:ln>
              <a:solidFill>
                <a:prstClr val="black"/>
              </a:solidFill>
              <a:effectLst/>
              <a:uLnTx/>
              <a:uFillTx/>
              <a:latin typeface="Bahnschrift"/>
              <a:ea typeface="+mn-ea"/>
              <a:cs typeface="+mn-cs"/>
            </a:endParaRPr>
          </a:p>
          <a:p>
            <a:pPr marL="0" marR="0" lvl="0" indent="0" algn="l" defTabSz="914400" rtl="0" eaLnBrk="1" fontAlgn="auto" latinLnBrk="0" hangingPunct="1">
              <a:lnSpc>
                <a:spcPct val="120000"/>
              </a:lnSpc>
              <a:spcBef>
                <a:spcPts val="1000"/>
              </a:spcBef>
              <a:spcAft>
                <a:spcPts val="0"/>
              </a:spcAft>
              <a:buClr>
                <a:srgbClr val="FFC000"/>
              </a:buClr>
              <a:buSzPct val="160000"/>
              <a:buFont typeface="Arial" panose="020B0604020202020204" pitchFamily="34" charset="0"/>
              <a:buNone/>
              <a:tabLst/>
              <a:defRPr/>
            </a:pPr>
            <a:r>
              <a:rPr kumimoji="0" lang="nl-NL" sz="1600" b="0" i="0" u="none" strike="noStrike" kern="1200" cap="none" spc="0" normalizeH="0" baseline="0" noProof="0" dirty="0">
                <a:ln>
                  <a:noFill/>
                </a:ln>
                <a:solidFill>
                  <a:prstClr val="black"/>
                </a:solidFill>
                <a:effectLst/>
                <a:uLnTx/>
                <a:uFillTx/>
                <a:latin typeface="Bahnschrift"/>
                <a:ea typeface="+mn-ea"/>
                <a:cs typeface="+mn-cs"/>
              </a:rPr>
              <a:t>Dit is onnodig, want mensen die aan de zijlaan staan kunnen deze instapbanen invullen.</a:t>
            </a:r>
          </a:p>
          <a:p>
            <a:pPr marL="0" marR="0" lvl="0" indent="0" algn="l" defTabSz="914400" rtl="0" eaLnBrk="1" fontAlgn="auto" latinLnBrk="0" hangingPunct="1">
              <a:lnSpc>
                <a:spcPct val="120000"/>
              </a:lnSpc>
              <a:spcBef>
                <a:spcPts val="1000"/>
              </a:spcBef>
              <a:spcAft>
                <a:spcPts val="0"/>
              </a:spcAft>
              <a:buClr>
                <a:srgbClr val="FFC000"/>
              </a:buClr>
              <a:buSzPct val="160000"/>
              <a:buFont typeface="Arial" panose="020B0604020202020204" pitchFamily="34" charset="0"/>
              <a:buNone/>
              <a:tabLst/>
              <a:defRPr/>
            </a:pPr>
            <a:endParaRPr kumimoji="0" lang="nl-NL" sz="1400" b="0" i="0" u="none" strike="noStrike" kern="1200" cap="none" spc="0" normalizeH="0" baseline="0" noProof="0" dirty="0">
              <a:ln>
                <a:noFill/>
              </a:ln>
              <a:solidFill>
                <a:prstClr val="black"/>
              </a:solidFill>
              <a:effectLst/>
              <a:highlight>
                <a:srgbClr val="FFFF00"/>
              </a:highlight>
              <a:uLnTx/>
              <a:uFillTx/>
              <a:latin typeface="Bahnschrift"/>
              <a:ea typeface="+mn-ea"/>
              <a:cs typeface="+mn-cs"/>
            </a:endParaRPr>
          </a:p>
        </p:txBody>
      </p:sp>
      <p:pic>
        <p:nvPicPr>
          <p:cNvPr id="2" name="Afbeelding 1">
            <a:extLst>
              <a:ext uri="{FF2B5EF4-FFF2-40B4-BE49-F238E27FC236}">
                <a16:creationId xmlns:a16="http://schemas.microsoft.com/office/drawing/2014/main" id="{4239A89B-221E-4E5D-A139-3B77067566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430500">
            <a:off x="5559875" y="1567997"/>
            <a:ext cx="5801313" cy="3261540"/>
          </a:xfrm>
          <a:prstGeom prst="rect">
            <a:avLst/>
          </a:prstGeom>
        </p:spPr>
      </p:pic>
    </p:spTree>
    <p:extLst>
      <p:ext uri="{BB962C8B-B14F-4D97-AF65-F5344CB8AC3E}">
        <p14:creationId xmlns:p14="http://schemas.microsoft.com/office/powerpoint/2010/main" val="3270261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65151B-517C-4494-AFAB-F893E394F4B0}"/>
              </a:ext>
            </a:extLst>
          </p:cNvPr>
          <p:cNvSpPr>
            <a:spLocks noGrp="1"/>
          </p:cNvSpPr>
          <p:nvPr>
            <p:ph type="title"/>
          </p:nvPr>
        </p:nvSpPr>
        <p:spPr>
          <a:xfrm>
            <a:off x="284584" y="88640"/>
            <a:ext cx="11431928" cy="1151965"/>
          </a:xfrm>
        </p:spPr>
        <p:txBody>
          <a:bodyPr anchor="t">
            <a:noAutofit/>
          </a:bodyPr>
          <a:lstStyle/>
          <a:p>
            <a:r>
              <a:rPr lang="nl-NL" sz="3200" dirty="0">
                <a:solidFill>
                  <a:srgbClr val="FFC000"/>
                </a:solidFill>
              </a:rPr>
              <a:t>Onze ambitie:</a:t>
            </a:r>
            <a:br>
              <a:rPr lang="nl-NL" sz="3200" dirty="0">
                <a:solidFill>
                  <a:schemeClr val="tx1"/>
                </a:solidFill>
              </a:rPr>
            </a:br>
            <a:r>
              <a:rPr lang="nl-NL" sz="2400" dirty="0">
                <a:solidFill>
                  <a:schemeClr val="tx1"/>
                </a:solidFill>
              </a:rPr>
              <a:t>een motor voor door- en instroom voor praktisch geschoolden</a:t>
            </a:r>
            <a:endParaRPr lang="nl-NL" sz="3200" dirty="0">
              <a:solidFill>
                <a:schemeClr val="tx1"/>
              </a:solidFill>
            </a:endParaRPr>
          </a:p>
        </p:txBody>
      </p:sp>
      <p:sp>
        <p:nvSpPr>
          <p:cNvPr id="6" name="Content Placeholder 2">
            <a:extLst>
              <a:ext uri="{FF2B5EF4-FFF2-40B4-BE49-F238E27FC236}">
                <a16:creationId xmlns:a16="http://schemas.microsoft.com/office/drawing/2014/main" id="{D5ABF1CE-EE79-4559-9930-4EBF3863AD5B}"/>
              </a:ext>
            </a:extLst>
          </p:cNvPr>
          <p:cNvSpPr>
            <a:spLocks noGrp="1"/>
          </p:cNvSpPr>
          <p:nvPr>
            <p:ph sz="quarter" idx="13"/>
          </p:nvPr>
        </p:nvSpPr>
        <p:spPr>
          <a:xfrm>
            <a:off x="284584" y="1240605"/>
            <a:ext cx="4540634" cy="4254221"/>
          </a:xfrm>
        </p:spPr>
        <p:txBody>
          <a:bodyPr numCol="1" spcCol="720000" anchor="t">
            <a:noAutofit/>
          </a:bodyPr>
          <a:lstStyle/>
          <a:p>
            <a:pPr marL="0" indent="0">
              <a:buNone/>
            </a:pPr>
            <a:r>
              <a:rPr lang="nl-NL" sz="1600" cap="none" dirty="0"/>
              <a:t>De Motor wil hierin een lans breken!</a:t>
            </a:r>
          </a:p>
          <a:p>
            <a:pPr marL="0" indent="0">
              <a:buNone/>
            </a:pPr>
            <a:r>
              <a:rPr lang="nl-NL" sz="1600" cap="none" dirty="0"/>
              <a:t>Wij geloven dat door het investeren in de </a:t>
            </a:r>
            <a:r>
              <a:rPr lang="nl-NL" sz="1600" b="1" cap="none" dirty="0">
                <a:highlight>
                  <a:srgbClr val="FFCD03"/>
                </a:highlight>
              </a:rPr>
              <a:t>ontwikkeling</a:t>
            </a:r>
            <a:r>
              <a:rPr lang="nl-NL" sz="1600" b="1" cap="none" dirty="0"/>
              <a:t> </a:t>
            </a:r>
            <a:r>
              <a:rPr lang="nl-NL" sz="1600" cap="none" dirty="0"/>
              <a:t>van praktisch geschoolde werknemers, meer mensen én bedrijven duurzaam kunnen </a:t>
            </a:r>
            <a:r>
              <a:rPr lang="nl-NL" sz="1600" b="1" cap="none" dirty="0">
                <a:highlight>
                  <a:srgbClr val="FFCD03"/>
                </a:highlight>
              </a:rPr>
              <a:t>profiteren</a:t>
            </a:r>
            <a:r>
              <a:rPr lang="nl-NL" sz="1600" cap="none" dirty="0"/>
              <a:t> van de sociaaleconomische ontwikkeling van Zuid. </a:t>
            </a:r>
          </a:p>
          <a:p>
            <a:pPr marL="0" indent="0">
              <a:buNone/>
            </a:pPr>
            <a:r>
              <a:rPr lang="nl-NL" sz="1600" cap="none" dirty="0"/>
              <a:t>Door in- en externe </a:t>
            </a:r>
            <a:r>
              <a:rPr lang="nl-NL" sz="1600" b="1" cap="none" dirty="0">
                <a:highlight>
                  <a:srgbClr val="FFCD03"/>
                </a:highlight>
              </a:rPr>
              <a:t>mobiliteit</a:t>
            </a:r>
            <a:r>
              <a:rPr lang="nl-NL" sz="1600" cap="none" dirty="0">
                <a:highlight>
                  <a:srgbClr val="FFCD03"/>
                </a:highlight>
              </a:rPr>
              <a:t> </a:t>
            </a:r>
            <a:r>
              <a:rPr lang="nl-NL" sz="1600" cap="none" dirty="0"/>
              <a:t>op de arbeidsmarkt is de kans groter dat meer mensen werk vinden dat past bij hun talenten én bij de banen op Zuid. Dit heeft een ‘schoorsteenwerking’ op mensen die nu langs de kant staan. Zij krijgen hierdoor de ruimte om </a:t>
            </a:r>
            <a:r>
              <a:rPr lang="nl-NL" sz="1600" b="1" cap="none" dirty="0">
                <a:highlight>
                  <a:srgbClr val="FFCD03"/>
                </a:highlight>
              </a:rPr>
              <a:t>in te stromen </a:t>
            </a:r>
            <a:r>
              <a:rPr lang="nl-NL" sz="1600" cap="none" dirty="0"/>
              <a:t>op de vrijgekomen arbeidsplekken. </a:t>
            </a:r>
            <a:endParaRPr lang="nl-NL" sz="1600" cap="none" dirty="0">
              <a:highlight>
                <a:srgbClr val="FFFF00"/>
              </a:highlight>
            </a:endParaRPr>
          </a:p>
        </p:txBody>
      </p:sp>
      <p:sp>
        <p:nvSpPr>
          <p:cNvPr id="5" name="Content Placeholder 2">
            <a:extLst>
              <a:ext uri="{FF2B5EF4-FFF2-40B4-BE49-F238E27FC236}">
                <a16:creationId xmlns:a16="http://schemas.microsoft.com/office/drawing/2014/main" id="{ADDB58CB-A7FB-4DBA-80FB-50EE802DBD66}"/>
              </a:ext>
            </a:extLst>
          </p:cNvPr>
          <p:cNvSpPr txBox="1">
            <a:spLocks/>
          </p:cNvSpPr>
          <p:nvPr/>
        </p:nvSpPr>
        <p:spPr>
          <a:xfrm>
            <a:off x="5513956" y="1301889"/>
            <a:ext cx="5934332" cy="4254221"/>
          </a:xfrm>
          <a:prstGeom prst="rect">
            <a:avLst/>
          </a:prstGeom>
        </p:spPr>
        <p:txBody>
          <a:bodyPr vert="horz" lIns="91440" tIns="45720" rIns="91440" bIns="45720" numCol="1" spcCol="72000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nl-NL" sz="1600" cap="none" dirty="0"/>
              <a:t>Deze ‘schoorsteenwerking’, waarin werkgevers, onderwijs, gemeente en maatschappelijke organisaties met werknemers en werkzoekenden op Zuid samenwerken noemen we: </a:t>
            </a:r>
          </a:p>
          <a:p>
            <a:pPr marL="0" indent="0">
              <a:buFont typeface="Arial" panose="020B0604020202020204" pitchFamily="34" charset="0"/>
              <a:buNone/>
            </a:pPr>
            <a:r>
              <a:rPr lang="nl-NL" sz="1800" b="1" dirty="0">
                <a:highlight>
                  <a:srgbClr val="FFCD03"/>
                </a:highlight>
              </a:rPr>
              <a:t>De Motor</a:t>
            </a:r>
            <a:endParaRPr lang="nl-NL" sz="1600" b="1" dirty="0">
              <a:highlight>
                <a:srgbClr val="FFCD03"/>
              </a:highlight>
            </a:endParaRPr>
          </a:p>
        </p:txBody>
      </p:sp>
      <p:pic>
        <p:nvPicPr>
          <p:cNvPr id="2" name="Picture 1">
            <a:extLst>
              <a:ext uri="{FF2B5EF4-FFF2-40B4-BE49-F238E27FC236}">
                <a16:creationId xmlns:a16="http://schemas.microsoft.com/office/drawing/2014/main" id="{44434C90-946E-4D49-89E6-B82A67F5C9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1650" y="2747653"/>
            <a:ext cx="6049137" cy="3532839"/>
          </a:xfrm>
          <a:prstGeom prst="rect">
            <a:avLst/>
          </a:prstGeom>
        </p:spPr>
      </p:pic>
    </p:spTree>
    <p:extLst>
      <p:ext uri="{BB962C8B-B14F-4D97-AF65-F5344CB8AC3E}">
        <p14:creationId xmlns:p14="http://schemas.microsoft.com/office/powerpoint/2010/main" val="695877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828564A-1FD0-4C34-BAA9-7F6894ABA372}"/>
              </a:ext>
            </a:extLst>
          </p:cNvPr>
          <p:cNvSpPr>
            <a:spLocks noGrp="1"/>
          </p:cNvSpPr>
          <p:nvPr>
            <p:ph type="ctrTitle"/>
          </p:nvPr>
        </p:nvSpPr>
        <p:spPr>
          <a:xfrm rot="21420000">
            <a:off x="2872476" y="658395"/>
            <a:ext cx="7946346" cy="2766528"/>
          </a:xfrm>
          <a:prstGeom prst="rect">
            <a:avLst/>
          </a:prstGeom>
        </p:spPr>
        <p:txBody>
          <a:bodyPr vert="horz" lIns="91440" tIns="45720" rIns="91440" bIns="45720" rtlCol="0" anchor="t">
            <a:normAutofit fontScale="90000"/>
          </a:bodyPr>
          <a:lstStyle/>
          <a:p>
            <a:pPr marL="0" indent="0" algn="l"/>
            <a:br>
              <a:rPr lang="nl-NL" sz="1800" cap="none">
                <a:solidFill>
                  <a:schemeClr val="tx1"/>
                </a:solidFill>
              </a:rPr>
            </a:br>
            <a:br>
              <a:rPr lang="nl-NL" sz="1800" cap="none">
                <a:solidFill>
                  <a:schemeClr val="tx1"/>
                </a:solidFill>
              </a:rPr>
            </a:br>
            <a:br>
              <a:rPr lang="nl-NL" sz="1800" cap="none">
                <a:solidFill>
                  <a:schemeClr val="tx1"/>
                </a:solidFill>
              </a:rPr>
            </a:br>
            <a:r>
              <a:rPr lang="nl-NL" sz="1800" cap="none">
                <a:solidFill>
                  <a:schemeClr val="tx1"/>
                </a:solidFill>
              </a:rPr>
              <a:t>“Veel praktisch opgeleide werknemers hebben meer in hun mars dan ze in hun huidige baan kunnen inzetten. Én ze hebben de ambitie om door te groeien.</a:t>
            </a:r>
            <a:br>
              <a:rPr lang="nl-NL" sz="1800" cap="none">
                <a:solidFill>
                  <a:schemeClr val="tx1"/>
                </a:solidFill>
              </a:rPr>
            </a:br>
            <a:br>
              <a:rPr lang="nl-NL" sz="1800" cap="none">
                <a:solidFill>
                  <a:schemeClr val="tx1"/>
                </a:solidFill>
              </a:rPr>
            </a:br>
            <a:r>
              <a:rPr lang="nl-NL" sz="1800" cap="none">
                <a:solidFill>
                  <a:schemeClr val="tx1"/>
                </a:solidFill>
              </a:rPr>
              <a:t>Wanneer deze drive en talenten niet gezien worden, blokkeert dit de opwaartse mobiliteit binnen de arbeidsmarkt. Met alle gevolgen van dien: minder motivatie, minder productiviteit, meer ziekteverzuim en vooral ook minder instapbanen.</a:t>
            </a:r>
            <a:br>
              <a:rPr lang="nl-NL" sz="1800" cap="none">
                <a:solidFill>
                  <a:schemeClr val="tx1"/>
                </a:solidFill>
              </a:rPr>
            </a:br>
            <a:br>
              <a:rPr lang="nl-NL" sz="1800" cap="none">
                <a:solidFill>
                  <a:schemeClr val="tx1"/>
                </a:solidFill>
              </a:rPr>
            </a:br>
            <a:r>
              <a:rPr lang="nl-NL" sz="1800" cap="none">
                <a:solidFill>
                  <a:schemeClr val="tx1"/>
                </a:solidFill>
              </a:rPr>
              <a:t>Om de opwaartse mobiliteit toch te realiseren is een systeeminterventie nodig: een integrale aanpak die meerdere aspecten tegelijkertijd beïnvloedt. Dat is cruciaal. Dat is de Motor!”</a:t>
            </a:r>
            <a:br>
              <a:rPr lang="en-US" sz="1800" cap="none">
                <a:solidFill>
                  <a:schemeClr val="tx1"/>
                </a:solidFill>
              </a:rPr>
            </a:br>
            <a:br>
              <a:rPr lang="en-US" sz="2400" cap="none">
                <a:solidFill>
                  <a:schemeClr val="tx1"/>
                </a:solidFill>
              </a:rPr>
            </a:br>
            <a:endParaRPr lang="en-US" sz="2400" kern="1200" cap="none">
              <a:solidFill>
                <a:schemeClr val="tx1"/>
              </a:solidFill>
              <a:effectLst/>
              <a:latin typeface="+mj-lt"/>
              <a:ea typeface="+mj-ea"/>
              <a:cs typeface="+mj-cs"/>
            </a:endParaRPr>
          </a:p>
        </p:txBody>
      </p:sp>
      <p:sp>
        <p:nvSpPr>
          <p:cNvPr id="2" name="TextBox 1">
            <a:extLst>
              <a:ext uri="{FF2B5EF4-FFF2-40B4-BE49-F238E27FC236}">
                <a16:creationId xmlns:a16="http://schemas.microsoft.com/office/drawing/2014/main" id="{B7FA3046-A7F1-492F-B3B7-5F57BC2359F0}"/>
              </a:ext>
            </a:extLst>
          </p:cNvPr>
          <p:cNvSpPr txBox="1"/>
          <p:nvPr/>
        </p:nvSpPr>
        <p:spPr>
          <a:xfrm rot="21431058">
            <a:off x="173094" y="4808984"/>
            <a:ext cx="4287596" cy="1323439"/>
          </a:xfrm>
          <a:prstGeom prst="rect">
            <a:avLst/>
          </a:prstGeom>
          <a:noFill/>
        </p:spPr>
        <p:txBody>
          <a:bodyPr wrap="square" rtlCol="0">
            <a:spAutoFit/>
          </a:bodyPr>
          <a:lstStyle/>
          <a:p>
            <a:r>
              <a:rPr lang="nl-NL" sz="1600" b="1" dirty="0">
                <a:highlight>
                  <a:srgbClr val="FFC000"/>
                </a:highlight>
              </a:rPr>
              <a:t>Prof. dr. Roland Blonk</a:t>
            </a:r>
          </a:p>
          <a:p>
            <a:r>
              <a:rPr lang="nl-NL" sz="1600" dirty="0"/>
              <a:t>Principal scientist TNO &amp; Bijzonder hoogleraar Arbeidsdeskundigheid en Inclusieve Innovatie van Arbeid aan de Tilburg University.</a:t>
            </a:r>
          </a:p>
        </p:txBody>
      </p:sp>
      <p:pic>
        <p:nvPicPr>
          <p:cNvPr id="5" name="Picture 2" descr="Afbeeldingsresultaat voor roland blonk">
            <a:extLst>
              <a:ext uri="{FF2B5EF4-FFF2-40B4-BE49-F238E27FC236}">
                <a16:creationId xmlns:a16="http://schemas.microsoft.com/office/drawing/2014/main" id="{B75C2C04-5BD3-4E7F-8356-7B07805FFC3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434879">
            <a:off x="200633" y="1594434"/>
            <a:ext cx="2452216" cy="24522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84755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778A7157-7CE9-4307-B246-E68CE61BFB57}"/>
              </a:ext>
            </a:extLst>
          </p:cNvPr>
          <p:cNvSpPr txBox="1">
            <a:spLocks/>
          </p:cNvSpPr>
          <p:nvPr/>
        </p:nvSpPr>
        <p:spPr>
          <a:xfrm>
            <a:off x="326653" y="2038332"/>
            <a:ext cx="11357347" cy="4219872"/>
          </a:xfrm>
          <a:prstGeom prst="rect">
            <a:avLst/>
          </a:prstGeom>
        </p:spPr>
        <p:txBody>
          <a:bodyPr vert="horz" lIns="91440" tIns="45720" rIns="91440" bIns="45720" numCol="2"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nl-NL" sz="1400" b="1" u="heavy" cap="none" dirty="0">
                <a:uFill>
                  <a:solidFill>
                    <a:srgbClr val="FFCD03"/>
                  </a:solidFill>
                </a:uFill>
              </a:rPr>
              <a:t>Leerwerkloket Rijnmond</a:t>
            </a:r>
          </a:p>
          <a:p>
            <a:pPr marL="0" indent="0">
              <a:buFont typeface="Arial" panose="020B0604020202020204" pitchFamily="34" charset="0"/>
              <a:buNone/>
            </a:pPr>
            <a:r>
              <a:rPr lang="nl-NL" sz="1300" cap="none" dirty="0"/>
              <a:t>Het Leerwerkloket Rijnmond is sinds 2010 de spil in de regio voor Leven Lang Ontwikkelen voor werk(zoek)enden en werkgevers. Bij het Leerwerkloket kunnen werk(zoek)enden terecht voor ondersteuning bij het vinden van (nieuw) werk en omscholingsmogelijkheden.</a:t>
            </a:r>
          </a:p>
          <a:p>
            <a:pPr marL="0" indent="0">
              <a:buFont typeface="Arial" panose="020B0604020202020204" pitchFamily="34" charset="0"/>
              <a:buNone/>
            </a:pPr>
            <a:r>
              <a:rPr lang="nl-NL" sz="1400" b="1" u="heavy" cap="none" dirty="0">
                <a:uFill>
                  <a:solidFill>
                    <a:srgbClr val="FFCD03"/>
                  </a:solidFill>
                </a:uFill>
              </a:rPr>
              <a:t>Leerwerkakkoorden (LWA)</a:t>
            </a:r>
          </a:p>
          <a:p>
            <a:pPr marL="0" indent="0">
              <a:buNone/>
            </a:pPr>
            <a:r>
              <a:rPr lang="nl-NL" sz="1300" cap="none" dirty="0">
                <a:uFill>
                  <a:solidFill>
                    <a:srgbClr val="FFCD03"/>
                  </a:solidFill>
                </a:uFill>
              </a:rPr>
              <a:t>In de LWA bundelen overheid, onderwijs en bedrijfsleven in de arbeidsmarktregio Rotterdam-Rijnmond hun krachten om een betere match te maken tussen vraag en aanbod van werk. Ieder LWA bestaat uit drie pijlers: van school naar werk, van werk naar werk en (weer) aan het werk. De LWA zijn sectoraal uitgewerkt in kansrijke sectoren zoals zorg, bouw en techniek en energietransitie. De LWA zijn gestart begin 2019 en kent een looptijd van 6 jaar.</a:t>
            </a:r>
          </a:p>
          <a:p>
            <a:pPr marL="0" indent="0">
              <a:buNone/>
            </a:pPr>
            <a:endParaRPr lang="nl-NL" sz="1300" cap="none" dirty="0">
              <a:uFill>
                <a:solidFill>
                  <a:srgbClr val="FFCD03"/>
                </a:solidFill>
              </a:uFill>
            </a:endParaRPr>
          </a:p>
          <a:p>
            <a:pPr marL="0" indent="0">
              <a:buNone/>
            </a:pPr>
            <a:r>
              <a:rPr lang="nl-NL" sz="1300" cap="none" dirty="0">
                <a:uFill>
                  <a:solidFill>
                    <a:srgbClr val="FFCD03"/>
                  </a:solidFill>
                </a:uFill>
              </a:rPr>
              <a:t> </a:t>
            </a:r>
          </a:p>
          <a:p>
            <a:pPr marL="0" indent="0">
              <a:buNone/>
            </a:pPr>
            <a:endParaRPr lang="nl-NL" sz="1300" b="1" cap="none" dirty="0">
              <a:uFill>
                <a:solidFill>
                  <a:srgbClr val="FFCD03"/>
                </a:solidFill>
              </a:uFill>
            </a:endParaRPr>
          </a:p>
          <a:p>
            <a:pPr marL="0" indent="0">
              <a:buNone/>
            </a:pPr>
            <a:endParaRPr lang="nl-NL" sz="1300" b="1" cap="none" dirty="0">
              <a:uFill>
                <a:solidFill>
                  <a:srgbClr val="FFCD03"/>
                </a:solidFill>
              </a:uFill>
            </a:endParaRPr>
          </a:p>
          <a:p>
            <a:pPr marL="0" indent="0">
              <a:buNone/>
            </a:pPr>
            <a:endParaRPr lang="nl-NL" sz="1300" b="1" cap="none" dirty="0">
              <a:uFill>
                <a:solidFill>
                  <a:srgbClr val="FFCD03"/>
                </a:solidFill>
              </a:uFill>
            </a:endParaRPr>
          </a:p>
          <a:p>
            <a:pPr marL="0" indent="0">
              <a:buNone/>
            </a:pPr>
            <a:endParaRPr lang="nl-NL" sz="1300" b="1" cap="none" dirty="0">
              <a:uFill>
                <a:solidFill>
                  <a:srgbClr val="FFCD03"/>
                </a:solidFill>
              </a:uFill>
            </a:endParaRPr>
          </a:p>
          <a:p>
            <a:pPr marL="0" indent="0">
              <a:buFont typeface="Arial" panose="020B0604020202020204" pitchFamily="34" charset="0"/>
              <a:buNone/>
            </a:pPr>
            <a:endParaRPr lang="nl-NL" sz="1300" b="1" cap="none" dirty="0">
              <a:uFill>
                <a:solidFill>
                  <a:srgbClr val="FFCD03"/>
                </a:solidFill>
              </a:uFill>
            </a:endParaRPr>
          </a:p>
          <a:p>
            <a:pPr marL="0" indent="0">
              <a:buFont typeface="Arial" panose="020B0604020202020204" pitchFamily="34" charset="0"/>
              <a:buNone/>
            </a:pPr>
            <a:endParaRPr lang="nl-NL" sz="1300" b="1" cap="none" dirty="0">
              <a:uFill>
                <a:solidFill>
                  <a:srgbClr val="FFCD03"/>
                </a:solidFill>
              </a:uFill>
            </a:endParaRPr>
          </a:p>
          <a:p>
            <a:pPr marL="0" indent="0">
              <a:buFont typeface="Arial" panose="020B0604020202020204" pitchFamily="34" charset="0"/>
              <a:buNone/>
            </a:pPr>
            <a:r>
              <a:rPr lang="nl-NL" sz="1300" b="1" cap="none" dirty="0">
                <a:uFill>
                  <a:solidFill>
                    <a:srgbClr val="FFCD03"/>
                  </a:solidFill>
                </a:uFill>
              </a:rPr>
              <a:t>	             </a:t>
            </a:r>
          </a:p>
          <a:p>
            <a:pPr marL="0" indent="0">
              <a:buFont typeface="Arial" panose="020B0604020202020204" pitchFamily="34" charset="0"/>
              <a:buNone/>
            </a:pPr>
            <a:endParaRPr lang="nl-NL" sz="1300" b="1" u="heavy" cap="none" dirty="0">
              <a:uFill>
                <a:solidFill>
                  <a:srgbClr val="FFCD03"/>
                </a:solidFill>
              </a:uFill>
            </a:endParaRPr>
          </a:p>
          <a:p>
            <a:pPr marL="0" indent="0">
              <a:buFont typeface="Arial" panose="020B0604020202020204" pitchFamily="34" charset="0"/>
              <a:buNone/>
            </a:pPr>
            <a:endParaRPr lang="nl-NL" sz="1300" b="1" u="heavy" cap="none" dirty="0">
              <a:uFill>
                <a:solidFill>
                  <a:srgbClr val="FFCD03"/>
                </a:solidFill>
              </a:uFill>
            </a:endParaRPr>
          </a:p>
          <a:p>
            <a:pPr marL="0" indent="0">
              <a:buFont typeface="Arial" panose="020B0604020202020204" pitchFamily="34" charset="0"/>
              <a:buNone/>
            </a:pPr>
            <a:r>
              <a:rPr lang="nl-NL" sz="1400" b="1" u="heavy" cap="none" dirty="0">
                <a:uFill>
                  <a:solidFill>
                    <a:srgbClr val="FFCD03"/>
                  </a:solidFill>
                </a:uFill>
              </a:rPr>
              <a:t>Scholingsvouchers</a:t>
            </a:r>
          </a:p>
          <a:p>
            <a:pPr marL="0" indent="0">
              <a:buNone/>
            </a:pPr>
            <a:r>
              <a:rPr lang="nl-NL" sz="1300" cap="none" dirty="0">
                <a:uFill>
                  <a:solidFill>
                    <a:srgbClr val="FFCD03"/>
                  </a:solidFill>
                </a:uFill>
              </a:rPr>
              <a:t>Sinds september 2020 biedt Rotterdam Scholingsvouchers aan werkzoekenden die zich willen omscholen, herscholen of bijscholen naar praktisch geschoold werk waar veel vraag naar is. De vouchers vergoeden scholing tot en met MBO 4-niveau tot €2.500. Het Leerwerkloket biedt ondersteuning bij het aanvragen van een voucher.</a:t>
            </a:r>
          </a:p>
          <a:p>
            <a:pPr marL="0" indent="0">
              <a:buFont typeface="Arial" panose="020B0604020202020204" pitchFamily="34" charset="0"/>
              <a:buNone/>
            </a:pPr>
            <a:r>
              <a:rPr lang="nl-NL" sz="1400" b="1" u="heavy" cap="none" dirty="0" err="1">
                <a:uFill>
                  <a:solidFill>
                    <a:srgbClr val="FFCD03"/>
                  </a:solidFill>
                </a:uFill>
              </a:rPr>
              <a:t>WerkgeversServicePunt</a:t>
            </a:r>
            <a:r>
              <a:rPr lang="nl-NL" sz="1400" b="1" u="heavy" cap="none" dirty="0">
                <a:uFill>
                  <a:solidFill>
                    <a:srgbClr val="FFCD03"/>
                  </a:solidFill>
                </a:uFill>
              </a:rPr>
              <a:t> Rijnmond (WSPR)</a:t>
            </a:r>
          </a:p>
          <a:p>
            <a:pPr marL="0" indent="0">
              <a:buNone/>
            </a:pPr>
            <a:r>
              <a:rPr lang="nl-NL" sz="1300" cap="none" dirty="0"/>
              <a:t>Het WSP Rijnmond werkt samen met werkgevers om zoveel mogelijk werkzoekenden uit de regio Rijnmond aan de slag te krijgen en houden. Dit door gemotiveerd personeel en bedrijven, en bedrijven onderling, bij elkaar te brengen. Het WSPR ondersteunt werkgevers o.a. bij personeelsplanning, wet- en regelgeving en arbeidsmarktinformatie.</a:t>
            </a:r>
          </a:p>
          <a:p>
            <a:pPr marL="0" indent="0">
              <a:buFont typeface="Arial" panose="020B0604020202020204" pitchFamily="34" charset="0"/>
              <a:buNone/>
            </a:pPr>
            <a:endParaRPr lang="nl-NL" sz="1300" b="1" u="heavy" cap="none" dirty="0">
              <a:uFill>
                <a:solidFill>
                  <a:srgbClr val="FFCD03"/>
                </a:solidFill>
              </a:uFill>
            </a:endParaRPr>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a:p>
            <a:pPr marL="0" indent="0">
              <a:buFont typeface="Arial" panose="020B0604020202020204" pitchFamily="34" charset="0"/>
              <a:buNone/>
            </a:pPr>
            <a:endParaRPr lang="nl-NL" sz="1300" cap="none" dirty="0"/>
          </a:p>
        </p:txBody>
      </p:sp>
      <p:sp>
        <p:nvSpPr>
          <p:cNvPr id="4" name="Title 1">
            <a:extLst>
              <a:ext uri="{FF2B5EF4-FFF2-40B4-BE49-F238E27FC236}">
                <a16:creationId xmlns:a16="http://schemas.microsoft.com/office/drawing/2014/main" id="{2FB56A6E-F804-4FFF-8D57-325987C1C087}"/>
              </a:ext>
            </a:extLst>
          </p:cNvPr>
          <p:cNvSpPr>
            <a:spLocks noGrp="1"/>
          </p:cNvSpPr>
          <p:nvPr>
            <p:ph type="title"/>
          </p:nvPr>
        </p:nvSpPr>
        <p:spPr>
          <a:xfrm>
            <a:off x="238205" y="135170"/>
            <a:ext cx="10396882" cy="1151965"/>
          </a:xfrm>
        </p:spPr>
        <p:txBody>
          <a:bodyPr anchor="t">
            <a:noAutofit/>
          </a:bodyPr>
          <a:lstStyle/>
          <a:p>
            <a:r>
              <a:rPr lang="nl-NL" sz="3200">
                <a:solidFill>
                  <a:srgbClr val="FFCD03"/>
                </a:solidFill>
              </a:rPr>
              <a:t>Zuid in ontwikkeling</a:t>
            </a:r>
            <a:br>
              <a:rPr lang="nl-NL" sz="3200">
                <a:solidFill>
                  <a:srgbClr val="FFCD03"/>
                </a:solidFill>
              </a:rPr>
            </a:br>
            <a:r>
              <a:rPr lang="nl-NL" sz="2400">
                <a:solidFill>
                  <a:schemeClr val="tx1"/>
                </a:solidFill>
              </a:rPr>
              <a:t>Lopende programma’s in Rotterdam die Talent een kans geven</a:t>
            </a:r>
            <a:endParaRPr lang="nl-NL" sz="3200">
              <a:solidFill>
                <a:schemeClr val="tx1"/>
              </a:solidFill>
              <a:highlight>
                <a:srgbClr val="FFFF00"/>
              </a:highlight>
            </a:endParaRPr>
          </a:p>
        </p:txBody>
      </p:sp>
      <p:sp>
        <p:nvSpPr>
          <p:cNvPr id="6" name="Content Placeholder 2">
            <a:extLst>
              <a:ext uri="{FF2B5EF4-FFF2-40B4-BE49-F238E27FC236}">
                <a16:creationId xmlns:a16="http://schemas.microsoft.com/office/drawing/2014/main" id="{95A79D28-F8CA-4B75-ABEA-359E030CDE57}"/>
              </a:ext>
            </a:extLst>
          </p:cNvPr>
          <p:cNvSpPr>
            <a:spLocks noGrp="1"/>
          </p:cNvSpPr>
          <p:nvPr>
            <p:ph sz="quarter" idx="13"/>
          </p:nvPr>
        </p:nvSpPr>
        <p:spPr>
          <a:xfrm>
            <a:off x="326653" y="1109394"/>
            <a:ext cx="11488135" cy="807578"/>
          </a:xfrm>
        </p:spPr>
        <p:txBody>
          <a:bodyPr numCol="1" spcCol="1620000" anchor="t">
            <a:normAutofit lnSpcReduction="10000"/>
          </a:bodyPr>
          <a:lstStyle/>
          <a:p>
            <a:pPr marL="0" indent="0">
              <a:buNone/>
            </a:pPr>
            <a:r>
              <a:rPr lang="nl-NL" sz="1400" cap="none" dirty="0"/>
              <a:t>Uiteraard maakt de gemeente Rotterdam hier ook werk van en zijn er een flink aantal </a:t>
            </a:r>
            <a:r>
              <a:rPr lang="nl-NL" sz="1400" b="1" cap="none" dirty="0">
                <a:highlight>
                  <a:srgbClr val="FFC000"/>
                </a:highlight>
              </a:rPr>
              <a:t>krachtige programma’s en initiatieven </a:t>
            </a:r>
            <a:r>
              <a:rPr lang="nl-NL" sz="1400" cap="none" dirty="0"/>
              <a:t>die Rotterdammers (op Zuid) een kans geven zich verder te ontwikkelen. De Motor wil deze en andere initiatieven verbinden, zodat zij elkaar onderling in toenemende mate kunnen versterken in het realiseren van de sociaaleconomische ontwikkeling op Zuid. </a:t>
            </a:r>
          </a:p>
          <a:p>
            <a:pPr marL="0" indent="0">
              <a:buNone/>
            </a:pPr>
            <a:endParaRPr lang="nl-NL" sz="1300" cap="none" dirty="0"/>
          </a:p>
          <a:p>
            <a:pPr marL="0" indent="0">
              <a:buNone/>
            </a:pPr>
            <a:endParaRPr lang="nl-NL" sz="1300" cap="none" dirty="0"/>
          </a:p>
          <a:p>
            <a:pPr marL="0" indent="0">
              <a:buNone/>
            </a:pPr>
            <a:endParaRPr lang="nl-NL" sz="1300" cap="none" dirty="0"/>
          </a:p>
          <a:p>
            <a:pPr marL="0" indent="0">
              <a:buNone/>
            </a:pPr>
            <a:endParaRPr lang="nl-NL" sz="1300" cap="none" dirty="0"/>
          </a:p>
        </p:txBody>
      </p:sp>
    </p:spTree>
    <p:extLst>
      <p:ext uri="{BB962C8B-B14F-4D97-AF65-F5344CB8AC3E}">
        <p14:creationId xmlns:p14="http://schemas.microsoft.com/office/powerpoint/2010/main" val="667022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alphaModFix amt="7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182699" y="438868"/>
            <a:ext cx="6993866" cy="1342282"/>
          </a:xfrm>
          <a:solidFill>
            <a:srgbClr val="FFFFFF">
              <a:alpha val="40000"/>
            </a:srgbClr>
          </a:solidFill>
        </p:spPr>
        <p:txBody>
          <a:bodyPr>
            <a:normAutofit/>
          </a:bodyPr>
          <a:lstStyle/>
          <a:p>
            <a:r>
              <a:rPr lang="nl-NL"/>
              <a:t>Hoofdstuk 2: </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a:xfrm rot="21420000">
            <a:off x="-4725228" y="1978033"/>
            <a:ext cx="9755187" cy="550333"/>
          </a:xfrm>
        </p:spPr>
        <p:txBody>
          <a:bodyPr/>
          <a:lstStyle/>
          <a:p>
            <a:r>
              <a:rPr lang="nl-NL">
                <a:solidFill>
                  <a:schemeClr val="tx1"/>
                </a:solidFill>
              </a:rPr>
              <a:t>De werking van de Motor</a:t>
            </a:r>
          </a:p>
        </p:txBody>
      </p:sp>
    </p:spTree>
    <p:extLst>
      <p:ext uri="{BB962C8B-B14F-4D97-AF65-F5344CB8AC3E}">
        <p14:creationId xmlns:p14="http://schemas.microsoft.com/office/powerpoint/2010/main" val="1810076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Hoofdstuk 2</a:t>
            </a:r>
            <a:br>
              <a:rPr lang="nl-NL" sz="3200">
                <a:solidFill>
                  <a:schemeClr val="tx1"/>
                </a:solidFill>
              </a:rPr>
            </a:br>
            <a:r>
              <a:rPr lang="nl-NL" sz="3200">
                <a:solidFill>
                  <a:schemeClr val="tx1"/>
                </a:solidFill>
              </a:rPr>
              <a:t>De werking van de motor</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284584" y="1172921"/>
            <a:ext cx="4723780" cy="4512158"/>
          </a:xfrm>
        </p:spPr>
        <p:txBody>
          <a:bodyPr anchor="t">
            <a:normAutofit fontScale="40000" lnSpcReduction="20000"/>
          </a:bodyPr>
          <a:lstStyle/>
          <a:p>
            <a:pPr marL="0" indent="0">
              <a:buNone/>
            </a:pPr>
            <a:r>
              <a:rPr lang="nl-NL" sz="4000" cap="none" dirty="0"/>
              <a:t>In dit hoofdstuk presenteren we de (technische) werking en de onderliggende ambitie van de Motor om in- en doorstroom van praktisch geschoolden te stimuleren. </a:t>
            </a:r>
          </a:p>
          <a:p>
            <a:r>
              <a:rPr lang="nl-NL" sz="4000" cap="none" dirty="0"/>
              <a:t>We beschrijven het beoogde </a:t>
            </a:r>
            <a:r>
              <a:rPr lang="nl-NL" sz="4000" cap="none" dirty="0">
                <a:highlight>
                  <a:srgbClr val="FFC000"/>
                </a:highlight>
              </a:rPr>
              <a:t>Living Lab</a:t>
            </a:r>
            <a:r>
              <a:rPr lang="nl-NL" sz="4000" cap="none" dirty="0"/>
              <a:t>. Hierin werken werkgevers, onderwijsinstellingen, maatschappelijke organisaties en de gemeente op Zuid samen en komen lopende initiatieven voor Zuid bij elkaar.</a:t>
            </a:r>
          </a:p>
          <a:p>
            <a:r>
              <a:rPr lang="nl-NL" sz="4000" cap="none" dirty="0"/>
              <a:t>We verbreden de </a:t>
            </a:r>
            <a:r>
              <a:rPr lang="nl-NL" sz="4000" cap="none" dirty="0">
                <a:highlight>
                  <a:srgbClr val="FFC000"/>
                </a:highlight>
              </a:rPr>
              <a:t>focus</a:t>
            </a:r>
            <a:r>
              <a:rPr lang="nl-NL" sz="4000" cap="none" dirty="0"/>
              <a:t> van het denken van diploma’s, naar het denken in vaardigheden van nu en in de toekomst. </a:t>
            </a:r>
          </a:p>
          <a:p>
            <a:r>
              <a:rPr lang="nl-NL" sz="4000" cap="none" dirty="0"/>
              <a:t>En we beschrijven in detail de </a:t>
            </a:r>
            <a:r>
              <a:rPr lang="nl-NL" sz="4000" cap="none" dirty="0">
                <a:highlight>
                  <a:srgbClr val="FFC000"/>
                </a:highlight>
              </a:rPr>
              <a:t>tandwielen</a:t>
            </a:r>
            <a:r>
              <a:rPr lang="nl-NL" sz="4000" cap="none" dirty="0"/>
              <a:t> in de Motor die ervoor zorgen dat we de ambities kunnen realiseren.</a:t>
            </a:r>
          </a:p>
          <a:p>
            <a:endParaRPr lang="nl-NL" sz="1800" cap="none" dirty="0"/>
          </a:p>
          <a:p>
            <a:pPr marL="0" indent="0">
              <a:buNone/>
            </a:pPr>
            <a:endParaRPr lang="nl-NL" sz="1800" cap="none" dirty="0"/>
          </a:p>
        </p:txBody>
      </p:sp>
      <p:sp>
        <p:nvSpPr>
          <p:cNvPr id="6" name="Content Placeholder 2">
            <a:extLst>
              <a:ext uri="{FF2B5EF4-FFF2-40B4-BE49-F238E27FC236}">
                <a16:creationId xmlns:a16="http://schemas.microsoft.com/office/drawing/2014/main" id="{2CB635E1-7F45-4EF8-82B1-6BD467E1098B}"/>
              </a:ext>
            </a:extLst>
          </p:cNvPr>
          <p:cNvSpPr txBox="1">
            <a:spLocks/>
          </p:cNvSpPr>
          <p:nvPr/>
        </p:nvSpPr>
        <p:spPr>
          <a:xfrm>
            <a:off x="6331960" y="1307617"/>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457200" lvl="0" indent="-457200">
              <a:buClr>
                <a:srgbClr val="FFC000"/>
              </a:buClr>
              <a:buFont typeface="Arial" panose="020B0604020202020204" pitchFamily="34" charset="0"/>
              <a:buAutoNum type="arabicPeriod"/>
              <a:defRPr/>
            </a:pPr>
            <a:r>
              <a:rPr lang="nl-NL" sz="1800" cap="none" dirty="0">
                <a:solidFill>
                  <a:prstClr val="black"/>
                </a:solidFill>
                <a:hlinkClick r:id="rId4" action="ppaction://hlinksldjump"/>
              </a:rPr>
              <a:t>De Motor als Living Lab</a:t>
            </a:r>
            <a:endParaRPr lang="nl-NL" sz="1800" cap="none" dirty="0">
              <a:solidFill>
                <a:prstClr val="black"/>
              </a:solidFill>
            </a:endParaRPr>
          </a:p>
          <a:p>
            <a:pPr marL="457200" lvl="0" indent="-457200">
              <a:buClr>
                <a:srgbClr val="FFC000"/>
              </a:buClr>
              <a:buFont typeface="Arial" panose="020B0604020202020204" pitchFamily="34" charset="0"/>
              <a:buAutoNum type="arabicPeriod"/>
              <a:defRPr/>
            </a:pPr>
            <a:r>
              <a:rPr lang="nl-NL" sz="1800" cap="none" dirty="0">
                <a:solidFill>
                  <a:prstClr val="black"/>
                </a:solidFill>
                <a:hlinkClick r:id="rId5" action="ppaction://hlinksldjump"/>
              </a:rPr>
              <a:t>Het verbreden van de focus </a:t>
            </a:r>
            <a:endParaRPr lang="nl-NL" sz="1800" cap="none" dirty="0">
              <a:solidFill>
                <a:prstClr val="black"/>
              </a:solidFill>
            </a:endParaRPr>
          </a:p>
          <a:p>
            <a:pPr marL="457200" lvl="0" indent="-457200">
              <a:buClr>
                <a:srgbClr val="FFC000"/>
              </a:buClr>
              <a:buFont typeface="Arial" panose="020B0604020202020204" pitchFamily="34" charset="0"/>
              <a:buAutoNum type="arabicPeriod"/>
              <a:defRPr/>
            </a:pPr>
            <a:r>
              <a:rPr lang="nl-NL" sz="1800" cap="none" dirty="0">
                <a:solidFill>
                  <a:prstClr val="black"/>
                </a:solidFill>
              </a:rPr>
              <a:t>De tandwielen van de Motor</a:t>
            </a:r>
          </a:p>
          <a:p>
            <a:pPr lvl="1">
              <a:buClr>
                <a:srgbClr val="FFC000"/>
              </a:buClr>
              <a:defRPr/>
            </a:pPr>
            <a:r>
              <a:rPr lang="nl-NL" sz="1600" cap="none" dirty="0">
                <a:solidFill>
                  <a:prstClr val="black"/>
                </a:solidFill>
                <a:hlinkClick r:id="rId6" action="ppaction://hlinksldjump"/>
              </a:rPr>
              <a:t>Ontwikkelperspectief van werk(zoeken)enden</a:t>
            </a:r>
            <a:endParaRPr lang="nl-NL" sz="1600" cap="none" dirty="0">
              <a:solidFill>
                <a:prstClr val="black"/>
              </a:solidFill>
            </a:endParaRPr>
          </a:p>
          <a:p>
            <a:pPr lvl="1">
              <a:buClr>
                <a:srgbClr val="FFC000"/>
              </a:buClr>
              <a:defRPr/>
            </a:pPr>
            <a:r>
              <a:rPr lang="nl-NL" sz="1600" cap="none" dirty="0">
                <a:solidFill>
                  <a:prstClr val="black"/>
                </a:solidFill>
                <a:hlinkClick r:id="rId7" action="ppaction://hlinksldjump"/>
              </a:rPr>
              <a:t>Ontwikkelingsgericht (bege)leidinggeven</a:t>
            </a:r>
            <a:endParaRPr lang="nl-NL" sz="1600" cap="none" dirty="0">
              <a:solidFill>
                <a:prstClr val="black"/>
              </a:solidFill>
            </a:endParaRPr>
          </a:p>
          <a:p>
            <a:pPr lvl="1">
              <a:buClr>
                <a:srgbClr val="FFC000"/>
              </a:buClr>
              <a:defRPr/>
            </a:pPr>
            <a:r>
              <a:rPr lang="nl-NL" sz="1600" cap="none" dirty="0">
                <a:solidFill>
                  <a:prstClr val="black"/>
                </a:solidFill>
                <a:hlinkClick r:id="rId8" action="ppaction://hlinksldjump"/>
              </a:rPr>
              <a:t>Vernieuwend onderwijs en erkenning</a:t>
            </a:r>
            <a:endParaRPr lang="nl-NL" sz="1600" cap="none" dirty="0">
              <a:solidFill>
                <a:prstClr val="black"/>
              </a:solidFill>
            </a:endParaRPr>
          </a:p>
          <a:p>
            <a:pPr lvl="1">
              <a:buClr>
                <a:srgbClr val="FFC000"/>
              </a:buClr>
              <a:defRPr/>
            </a:pPr>
            <a:r>
              <a:rPr lang="nl-NL" sz="1600" cap="none" dirty="0">
                <a:solidFill>
                  <a:prstClr val="black"/>
                </a:solidFill>
                <a:hlinkClick r:id="rId9" action="ppaction://hlinksldjump"/>
              </a:rPr>
              <a:t>Matching en regionale mobiliteit</a:t>
            </a:r>
            <a:endParaRPr lang="nl-NL" sz="1600" cap="none" dirty="0">
              <a:solidFill>
                <a:prstClr val="black"/>
              </a:solidFill>
            </a:endParaRPr>
          </a:p>
          <a:p>
            <a:pPr lvl="1">
              <a:buClr>
                <a:srgbClr val="FFC000"/>
              </a:buClr>
              <a:defRPr/>
            </a:pPr>
            <a:r>
              <a:rPr lang="nl-NL" sz="1600" cap="none" dirty="0">
                <a:solidFill>
                  <a:prstClr val="black"/>
                </a:solidFill>
                <a:hlinkClick r:id="rId10" action="ppaction://hlinksldjump"/>
              </a:rPr>
              <a:t>Monitoring</a:t>
            </a:r>
            <a:endParaRPr lang="nl-NL" sz="1600" cap="none" dirty="0">
              <a:solidFill>
                <a:prstClr val="black"/>
              </a:solidFill>
            </a:endParaRPr>
          </a:p>
          <a:p>
            <a:pPr marL="342900" indent="-342900">
              <a:buClr>
                <a:srgbClr val="FFC000"/>
              </a:buClr>
              <a:buFont typeface="+mj-lt"/>
              <a:buAutoNum type="arabicPeriod"/>
              <a:defRPr/>
            </a:pPr>
            <a:r>
              <a:rPr lang="nl-NL" sz="1800" cap="none" dirty="0">
                <a:solidFill>
                  <a:prstClr val="black"/>
                </a:solidFill>
                <a:hlinkClick r:id="rId11" action="ppaction://hlinksldjump"/>
              </a:rPr>
              <a:t>Het Motor mechanisme</a:t>
            </a:r>
            <a:endParaRPr lang="nl-NL" sz="1800" cap="none" dirty="0">
              <a:solidFill>
                <a:prstClr val="black"/>
              </a:solidFill>
            </a:endParaRPr>
          </a:p>
        </p:txBody>
      </p:sp>
    </p:spTree>
    <p:extLst>
      <p:ext uri="{BB962C8B-B14F-4D97-AF65-F5344CB8AC3E}">
        <p14:creationId xmlns:p14="http://schemas.microsoft.com/office/powerpoint/2010/main" val="868611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C78AA56-1012-4AFA-B68F-8181E88B805A}"/>
              </a:ext>
            </a:extLst>
          </p:cNvPr>
          <p:cNvSpPr>
            <a:spLocks noGrp="1"/>
          </p:cNvSpPr>
          <p:nvPr>
            <p:ph sz="quarter" idx="13"/>
          </p:nvPr>
        </p:nvSpPr>
        <p:spPr>
          <a:xfrm>
            <a:off x="108085" y="1147218"/>
            <a:ext cx="6286456" cy="4563564"/>
          </a:xfrm>
        </p:spPr>
        <p:txBody>
          <a:bodyPr>
            <a:noAutofit/>
          </a:bodyPr>
          <a:lstStyle/>
          <a:p>
            <a:r>
              <a:rPr lang="nl-NL" sz="1400" cap="none" dirty="0"/>
              <a:t>Deze Blauwdruk vormt het </a:t>
            </a:r>
            <a:r>
              <a:rPr lang="nl-NL" sz="1400" b="1" cap="none" dirty="0">
                <a:highlight>
                  <a:srgbClr val="FFC000"/>
                </a:highlight>
              </a:rPr>
              <a:t>plan van uitvoering voor de Motor</a:t>
            </a:r>
            <a:r>
              <a:rPr lang="nl-NL" sz="1400" b="1" cap="none" dirty="0"/>
              <a:t>. </a:t>
            </a:r>
            <a:r>
              <a:rPr lang="nl-NL" sz="1400" cap="none" dirty="0"/>
              <a:t>Een plan  waarmee we op Zuid met veel partners werk maken van de door- en instroom van praktisch geschoolden werknemers en werkzoekenden.</a:t>
            </a:r>
          </a:p>
          <a:p>
            <a:r>
              <a:rPr lang="nl-NL" sz="1400" cap="none" dirty="0"/>
              <a:t>Het bevat een inventarisatie van alle bestaande partijen, innovaties, problemen én oplossingen en mogelijkheden die er zijn om </a:t>
            </a:r>
            <a:r>
              <a:rPr lang="nl-NL" sz="1400" b="1" cap="none" dirty="0">
                <a:highlight>
                  <a:srgbClr val="FFC000"/>
                </a:highlight>
              </a:rPr>
              <a:t>talentontwikkeling</a:t>
            </a:r>
            <a:r>
              <a:rPr lang="nl-NL" sz="1400" cap="none" dirty="0"/>
              <a:t> en </a:t>
            </a:r>
            <a:r>
              <a:rPr lang="nl-NL" sz="1400" b="1" cap="none" dirty="0">
                <a:highlight>
                  <a:srgbClr val="FFC000"/>
                </a:highlight>
              </a:rPr>
              <a:t>werkgelegenheid</a:t>
            </a:r>
            <a:r>
              <a:rPr lang="nl-NL" sz="1400" cap="none" dirty="0"/>
              <a:t> in Rotterdam-Zuid </a:t>
            </a:r>
            <a:r>
              <a:rPr lang="nl-NL" sz="1400" b="1" cap="none" dirty="0"/>
              <a:t>integraal</a:t>
            </a:r>
            <a:r>
              <a:rPr lang="nl-NL" sz="1400" cap="none" dirty="0"/>
              <a:t> aan te jagen. De Blauwdruk beschrijft de aanpak (de systeeminterventie) die nodig is om een aanzuigende werking te realiseren aan de onderkant van de arbeidsmarkt in Rotterdam-Zuid.</a:t>
            </a:r>
          </a:p>
          <a:p>
            <a:r>
              <a:rPr lang="nl-NL" sz="1400" cap="none" dirty="0"/>
              <a:t>Deze Blauwdruk is niet zomaar vanachter een bureau bedacht, maar </a:t>
            </a:r>
            <a:r>
              <a:rPr lang="nl-NL" sz="1400" cap="none" dirty="0">
                <a:hlinkClick r:id="rId4" action="ppaction://hlinksldjump"/>
              </a:rPr>
              <a:t>tot stand gekomen </a:t>
            </a:r>
            <a:r>
              <a:rPr lang="nl-NL" sz="1400" b="1" cap="none" dirty="0">
                <a:highlight>
                  <a:srgbClr val="FFC000"/>
                </a:highlight>
              </a:rPr>
              <a:t>in en met de praktijk van Rotterdam-Zuid</a:t>
            </a:r>
            <a:r>
              <a:rPr lang="nl-NL" sz="1400" b="1" cap="none" dirty="0"/>
              <a:t>.</a:t>
            </a:r>
            <a:r>
              <a:rPr lang="nl-NL" sz="1400" cap="none" dirty="0"/>
              <a:t> Door veel te praten met betrokkenen, gezamenlijke problemen te definiëren en oplossingsrichtingen te toetsen, zijn we gekomen tot het voorliggende plan, waarmee we in 2021 een start willen maken.</a:t>
            </a:r>
          </a:p>
        </p:txBody>
      </p:sp>
      <p:sp>
        <p:nvSpPr>
          <p:cNvPr id="4" name="Title 4">
            <a:extLst>
              <a:ext uri="{FF2B5EF4-FFF2-40B4-BE49-F238E27FC236}">
                <a16:creationId xmlns:a16="http://schemas.microsoft.com/office/drawing/2014/main" id="{C25393D8-1EDA-41AE-9BAB-7C2306F3D0D3}"/>
              </a:ext>
            </a:extLst>
          </p:cNvPr>
          <p:cNvSpPr txBox="1">
            <a:spLocks/>
          </p:cNvSpPr>
          <p:nvPr/>
        </p:nvSpPr>
        <p:spPr>
          <a:xfrm>
            <a:off x="98639" y="69084"/>
            <a:ext cx="10396882" cy="10263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a:solidFill>
                  <a:schemeClr val="tx1"/>
                </a:solidFill>
              </a:rPr>
              <a:t>De Motor</a:t>
            </a:r>
          </a:p>
          <a:p>
            <a:r>
              <a:rPr lang="nl-NL" sz="3200">
                <a:solidFill>
                  <a:srgbClr val="FFC000"/>
                </a:solidFill>
              </a:rPr>
              <a:t>Over deze blauwdruk </a:t>
            </a:r>
            <a:endParaRPr lang="nl-NL" sz="3200">
              <a:solidFill>
                <a:schemeClr val="tx1"/>
              </a:solidFill>
            </a:endParaRPr>
          </a:p>
        </p:txBody>
      </p:sp>
      <p:sp>
        <p:nvSpPr>
          <p:cNvPr id="22" name="Content Placeholder 2">
            <a:extLst>
              <a:ext uri="{FF2B5EF4-FFF2-40B4-BE49-F238E27FC236}">
                <a16:creationId xmlns:a16="http://schemas.microsoft.com/office/drawing/2014/main" id="{8BB92971-B498-4201-975B-0DA558B0948F}"/>
              </a:ext>
            </a:extLst>
          </p:cNvPr>
          <p:cNvSpPr txBox="1">
            <a:spLocks/>
          </p:cNvSpPr>
          <p:nvPr/>
        </p:nvSpPr>
        <p:spPr>
          <a:xfrm>
            <a:off x="6376077" y="2195172"/>
            <a:ext cx="7426033" cy="4514685"/>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None/>
            </a:pPr>
            <a:r>
              <a:rPr lang="nl-NL" sz="1400" b="1" cap="none" dirty="0">
                <a:solidFill>
                  <a:srgbClr val="FFC000"/>
                </a:solidFill>
                <a:latin typeface="Bahnschrift" panose="020B0502040204020203" pitchFamily="34" charset="0"/>
              </a:rPr>
              <a:t>INHOUDSOPGAVE</a:t>
            </a:r>
          </a:p>
          <a:p>
            <a:pPr marL="0" indent="0">
              <a:spcBef>
                <a:spcPts val="0"/>
              </a:spcBef>
              <a:buNone/>
            </a:pPr>
            <a:endParaRPr lang="nl-NL" sz="1400" cap="none" dirty="0"/>
          </a:p>
          <a:p>
            <a:pPr marL="0" indent="0">
              <a:spcBef>
                <a:spcPts val="0"/>
              </a:spcBef>
              <a:buNone/>
            </a:pPr>
            <a:r>
              <a:rPr lang="nl-NL" sz="1400" cap="none" dirty="0"/>
              <a:t>De Blauwdruk neemt u stapsgewijs mee in de volgende </a:t>
            </a:r>
          </a:p>
          <a:p>
            <a:pPr marL="0" indent="0">
              <a:spcBef>
                <a:spcPts val="0"/>
              </a:spcBef>
              <a:buNone/>
            </a:pPr>
            <a:r>
              <a:rPr lang="nl-NL" sz="1400" cap="none" dirty="0"/>
              <a:t>hoofdstukken:</a:t>
            </a:r>
          </a:p>
          <a:p>
            <a:r>
              <a:rPr lang="nl-NL" sz="1400" cap="none" dirty="0">
                <a:latin typeface="Bahnschrift" panose="020B0502040204020203" pitchFamily="34" charset="0"/>
              </a:rPr>
              <a:t>Hoofdstuk 1: </a:t>
            </a:r>
            <a:r>
              <a:rPr lang="nl-NL" sz="1400" cap="none" dirty="0">
                <a:latin typeface="Bahnschrift" panose="020B0502040204020203" pitchFamily="34" charset="0"/>
                <a:hlinkClick r:id="rId5" action="ppaction://hlinksldjump"/>
              </a:rPr>
              <a:t>Rotterdam-Zuid in Ontwikkeling</a:t>
            </a:r>
            <a:endParaRPr lang="nl-NL" sz="1400" cap="none" dirty="0">
              <a:latin typeface="Bahnschrift" panose="020B0502040204020203" pitchFamily="34" charset="0"/>
            </a:endParaRPr>
          </a:p>
          <a:p>
            <a:r>
              <a:rPr lang="nl-NL" sz="1400" cap="none" dirty="0">
                <a:latin typeface="Bahnschrift" panose="020B0502040204020203" pitchFamily="34" charset="0"/>
              </a:rPr>
              <a:t>Hoofdstuk 2: </a:t>
            </a:r>
            <a:r>
              <a:rPr lang="nl-NL" sz="1400" cap="none" dirty="0">
                <a:latin typeface="Bahnschrift" panose="020B0502040204020203" pitchFamily="34" charset="0"/>
                <a:hlinkClick r:id="rId6" action="ppaction://hlinksldjump"/>
              </a:rPr>
              <a:t>De werking van de Motor</a:t>
            </a:r>
            <a:endParaRPr lang="nl-NL" sz="1400" cap="none" dirty="0">
              <a:latin typeface="Bahnschrift" panose="020B0502040204020203" pitchFamily="34" charset="0"/>
            </a:endParaRPr>
          </a:p>
          <a:p>
            <a:r>
              <a:rPr lang="nl-NL" sz="1400" cap="none" dirty="0">
                <a:latin typeface="Bahnschrift" panose="020B0502040204020203" pitchFamily="34" charset="0"/>
              </a:rPr>
              <a:t>Hoofdstuk 3: </a:t>
            </a:r>
            <a:r>
              <a:rPr lang="nl-NL" sz="1400" cap="none" dirty="0">
                <a:latin typeface="Bahnschrift" panose="020B0502040204020203" pitchFamily="34" charset="0"/>
                <a:hlinkClick r:id="rId7" action="ppaction://hlinksldjump"/>
              </a:rPr>
              <a:t>Wat willen we met de Motor bereiken en met wie?</a:t>
            </a:r>
            <a:endParaRPr lang="nl-NL" sz="1400" cap="none" dirty="0">
              <a:latin typeface="Bahnschrift" panose="020B0502040204020203" pitchFamily="34" charset="0"/>
            </a:endParaRPr>
          </a:p>
          <a:p>
            <a:r>
              <a:rPr lang="nl-NL" sz="1400" cap="none" dirty="0">
                <a:latin typeface="Bahnschrift" panose="020B0502040204020203" pitchFamily="34" charset="0"/>
              </a:rPr>
              <a:t>Hoofdstuk 4: </a:t>
            </a:r>
            <a:r>
              <a:rPr lang="nl-NL" sz="1400" cap="none" dirty="0">
                <a:latin typeface="Bahnschrift" panose="020B0502040204020203" pitchFamily="34" charset="0"/>
                <a:hlinkClick r:id="rId8" action="ppaction://hlinksldjump"/>
              </a:rPr>
              <a:t>Het plan voor de Motor</a:t>
            </a:r>
            <a:endParaRPr lang="nl-NL" sz="1400" cap="none" dirty="0">
              <a:latin typeface="Bahnschrift" panose="020B0502040204020203" pitchFamily="34" charset="0"/>
            </a:endParaRPr>
          </a:p>
          <a:p>
            <a:r>
              <a:rPr lang="nl-NL" sz="1400" cap="none" dirty="0">
                <a:latin typeface="Bahnschrift" panose="020B0502040204020203" pitchFamily="34" charset="0"/>
              </a:rPr>
              <a:t>Hoofdstuk 5: </a:t>
            </a:r>
            <a:r>
              <a:rPr lang="nl-NL" sz="1400" cap="none" dirty="0">
                <a:latin typeface="Bahnschrift" panose="020B0502040204020203" pitchFamily="34" charset="0"/>
                <a:hlinkClick r:id="rId9" action="ppaction://hlinksldjump"/>
              </a:rPr>
              <a:t>Kansen en randvoorwaarden</a:t>
            </a:r>
            <a:endParaRPr lang="nl-NL" sz="1400" cap="none" dirty="0">
              <a:latin typeface="Bahnschrift" panose="020B0502040204020203" pitchFamily="34" charset="0"/>
            </a:endParaRPr>
          </a:p>
          <a:p>
            <a:r>
              <a:rPr lang="nl-NL" sz="1400" cap="none" dirty="0">
                <a:latin typeface="Bahnschrift" panose="020B0502040204020203" pitchFamily="34" charset="0"/>
                <a:hlinkClick r:id="rId4" action="ppaction://hlinksldjump"/>
              </a:rPr>
              <a:t>Verantwoording</a:t>
            </a:r>
            <a:endParaRPr lang="nl-NL" sz="1400" cap="none" dirty="0">
              <a:latin typeface="Bahnschrift" panose="020B0502040204020203" pitchFamily="34" charset="0"/>
            </a:endParaRPr>
          </a:p>
        </p:txBody>
      </p:sp>
      <p:pic>
        <p:nvPicPr>
          <p:cNvPr id="7" name="Graphic 6" descr="Cursor">
            <a:extLst>
              <a:ext uri="{FF2B5EF4-FFF2-40B4-BE49-F238E27FC236}">
                <a16:creationId xmlns:a16="http://schemas.microsoft.com/office/drawing/2014/main" id="{FA2302C9-0405-40A6-9693-991A88EC887C}"/>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9987452" y="5354939"/>
            <a:ext cx="442464" cy="442464"/>
          </a:xfrm>
          <a:prstGeom prst="rect">
            <a:avLst/>
          </a:prstGeom>
          <a:effectLst>
            <a:outerShdw blurRad="50800" dist="38100" algn="l" rotWithShape="0">
              <a:prstClr val="black">
                <a:alpha val="40000"/>
              </a:prstClr>
            </a:outerShdw>
          </a:effectLst>
        </p:spPr>
      </p:pic>
      <p:sp>
        <p:nvSpPr>
          <p:cNvPr id="5" name="TextBox 4">
            <a:extLst>
              <a:ext uri="{FF2B5EF4-FFF2-40B4-BE49-F238E27FC236}">
                <a16:creationId xmlns:a16="http://schemas.microsoft.com/office/drawing/2014/main" id="{DE7316F2-E1FA-4386-84E1-025BF6D1BC2C}"/>
              </a:ext>
            </a:extLst>
          </p:cNvPr>
          <p:cNvSpPr txBox="1"/>
          <p:nvPr/>
        </p:nvSpPr>
        <p:spPr>
          <a:xfrm>
            <a:off x="10268772" y="5718072"/>
            <a:ext cx="1466076" cy="461665"/>
          </a:xfrm>
          <a:prstGeom prst="rect">
            <a:avLst/>
          </a:prstGeom>
          <a:noFill/>
        </p:spPr>
        <p:txBody>
          <a:bodyPr wrap="square" rtlCol="0">
            <a:spAutoFit/>
          </a:bodyPr>
          <a:lstStyle/>
          <a:p>
            <a:r>
              <a:rPr lang="nl-NL" sz="800" dirty="0"/>
              <a:t>Klik op de links om direct naar het betreffende hoofdstuk te gaan</a:t>
            </a:r>
          </a:p>
        </p:txBody>
      </p:sp>
      <p:pic>
        <p:nvPicPr>
          <p:cNvPr id="15" name="Picture 14">
            <a:extLst>
              <a:ext uri="{FF2B5EF4-FFF2-40B4-BE49-F238E27FC236}">
                <a16:creationId xmlns:a16="http://schemas.microsoft.com/office/drawing/2014/main" id="{3CF6C4DB-48CF-47F6-A27E-6F0A1104528B}"/>
              </a:ext>
            </a:extLst>
          </p:cNvPr>
          <p:cNvPicPr>
            <a:picLocks noChangeAspect="1"/>
          </p:cNvPicPr>
          <p:nvPr/>
        </p:nvPicPr>
        <p:blipFill>
          <a:blip r:embed="rId12"/>
          <a:stretch>
            <a:fillRect/>
          </a:stretch>
        </p:blipFill>
        <p:spPr>
          <a:xfrm>
            <a:off x="6471152" y="148143"/>
            <a:ext cx="4982327" cy="2101371"/>
          </a:xfrm>
          <a:prstGeom prst="rect">
            <a:avLst/>
          </a:prstGeom>
        </p:spPr>
      </p:pic>
      <p:pic>
        <p:nvPicPr>
          <p:cNvPr id="17" name="Picture 4" descr="Oil can free vector icon - Iconbolt">
            <a:extLst>
              <a:ext uri="{FF2B5EF4-FFF2-40B4-BE49-F238E27FC236}">
                <a16:creationId xmlns:a16="http://schemas.microsoft.com/office/drawing/2014/main" id="{F18FE085-FADD-4C16-9AF7-5F96D00D7AB7}"/>
              </a:ext>
            </a:extLst>
          </p:cNvPr>
          <p:cNvPicPr>
            <a:picLocks noChangeAspect="1" noChangeArrowheads="1"/>
          </p:cNvPicPr>
          <p:nvPr/>
        </p:nvPicPr>
        <p:blipFill>
          <a:blip r:embed="rId1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737538" y="761334"/>
            <a:ext cx="449554" cy="360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757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Wat is De motor? </a:t>
            </a:r>
            <a:br>
              <a:rPr lang="nl-NL" sz="3200">
                <a:solidFill>
                  <a:srgbClr val="FFC000"/>
                </a:solidFill>
              </a:rPr>
            </a:br>
            <a:r>
              <a:rPr lang="nl-NL" sz="3200">
                <a:solidFill>
                  <a:schemeClr val="tx1"/>
                </a:solidFill>
              </a:rPr>
              <a:t>De motor Is een Living Lab</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411032"/>
            <a:ext cx="11370968" cy="4416483"/>
          </a:xfrm>
        </p:spPr>
        <p:txBody>
          <a:bodyPr numCol="2" spcCol="720000" anchor="t">
            <a:noAutofit/>
          </a:bodyPr>
          <a:lstStyle/>
          <a:p>
            <a:pPr marL="0" indent="0">
              <a:spcBef>
                <a:spcPts val="0"/>
              </a:spcBef>
              <a:buNone/>
            </a:pPr>
            <a:r>
              <a:rPr lang="nl-NL" sz="1500" cap="none" dirty="0"/>
              <a:t>De Motor verbindt werkgevers, onderwijsinstellingen, overheid en maatschappelijke organisaties om gezamenlijk zorg te dragen voor de in- en doorstroom van werkenden en werkzoekenden met een praktische opleidingsniveau. </a:t>
            </a:r>
          </a:p>
          <a:p>
            <a:pPr marL="0" indent="0">
              <a:spcBef>
                <a:spcPts val="0"/>
              </a:spcBef>
              <a:buNone/>
            </a:pPr>
            <a:endParaRPr lang="nl-NL" sz="1500" cap="none" dirty="0"/>
          </a:p>
          <a:p>
            <a:pPr marL="0" indent="0">
              <a:spcBef>
                <a:spcPts val="0"/>
              </a:spcBef>
              <a:buNone/>
            </a:pPr>
            <a:r>
              <a:rPr lang="nl-NL" sz="1500" cap="none" dirty="0"/>
              <a:t>Door lopende en nieuwe initiatieven te verbinden, zorgt de Motor ervoor dat deze elkaar in toenemende mate versterken en zodoende </a:t>
            </a:r>
            <a:r>
              <a:rPr lang="nl-NL" sz="1500" i="1" cap="none" dirty="0"/>
              <a:t>shared </a:t>
            </a:r>
            <a:r>
              <a:rPr lang="nl-NL" sz="1500" i="1" cap="none" dirty="0" err="1"/>
              <a:t>value</a:t>
            </a:r>
            <a:r>
              <a:rPr lang="nl-NL" sz="1500" i="1" cap="none" dirty="0"/>
              <a:t> </a:t>
            </a:r>
            <a:r>
              <a:rPr lang="nl-NL" sz="1500" cap="none" dirty="0"/>
              <a:t>creëren voor alle betrokken partijen.</a:t>
            </a:r>
          </a:p>
          <a:p>
            <a:pPr marL="0" indent="0">
              <a:spcBef>
                <a:spcPts val="0"/>
              </a:spcBef>
              <a:buNone/>
            </a:pPr>
            <a:endParaRPr lang="nl-NL" sz="1500" cap="none" dirty="0"/>
          </a:p>
          <a:p>
            <a:pPr marL="0" indent="0">
              <a:spcBef>
                <a:spcPts val="0"/>
              </a:spcBef>
              <a:buNone/>
            </a:pPr>
            <a:r>
              <a:rPr lang="nl-NL" sz="1500" cap="none" dirty="0"/>
              <a:t>De Motor doet dit in een </a:t>
            </a:r>
            <a:r>
              <a:rPr lang="nl-NL" sz="1500" b="1" cap="none" dirty="0">
                <a:highlight>
                  <a:srgbClr val="FFC000"/>
                </a:highlight>
              </a:rPr>
              <a:t>living lab</a:t>
            </a:r>
            <a:r>
              <a:rPr lang="nl-NL" sz="1500" cap="none" dirty="0"/>
              <a:t>, waar we in kleine stappen én in kleinschalige setting experimenteren met in- en doorstroom.  </a:t>
            </a:r>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highlight>
                <a:srgbClr val="FFFF00"/>
              </a:highlight>
            </a:endParaRPr>
          </a:p>
        </p:txBody>
      </p:sp>
      <p:grpSp>
        <p:nvGrpSpPr>
          <p:cNvPr id="5" name="Group 4">
            <a:extLst>
              <a:ext uri="{FF2B5EF4-FFF2-40B4-BE49-F238E27FC236}">
                <a16:creationId xmlns:a16="http://schemas.microsoft.com/office/drawing/2014/main" id="{4ABE0B5F-6922-4F8C-BAD7-5CE7271C08F9}"/>
              </a:ext>
            </a:extLst>
          </p:cNvPr>
          <p:cNvGrpSpPr/>
          <p:nvPr/>
        </p:nvGrpSpPr>
        <p:grpSpPr>
          <a:xfrm>
            <a:off x="4566812" y="1357799"/>
            <a:ext cx="7316084" cy="4469716"/>
            <a:chOff x="4087551" y="1438004"/>
            <a:chExt cx="7316084" cy="4469716"/>
          </a:xfrm>
        </p:grpSpPr>
        <p:sp>
          <p:nvSpPr>
            <p:cNvPr id="6" name="Block Arc 5">
              <a:extLst>
                <a:ext uri="{FF2B5EF4-FFF2-40B4-BE49-F238E27FC236}">
                  <a16:creationId xmlns:a16="http://schemas.microsoft.com/office/drawing/2014/main" id="{6021DA18-2B60-494C-B25D-4A28473FE1A2}"/>
                </a:ext>
              </a:extLst>
            </p:cNvPr>
            <p:cNvSpPr/>
            <p:nvPr/>
          </p:nvSpPr>
          <p:spPr>
            <a:xfrm>
              <a:off x="5243376" y="1584714"/>
              <a:ext cx="3585625" cy="3737660"/>
            </a:xfrm>
            <a:prstGeom prst="blockArc">
              <a:avLst>
                <a:gd name="adj1" fmla="val 16509444"/>
                <a:gd name="adj2" fmla="val 8661137"/>
                <a:gd name="adj3" fmla="val 9177"/>
              </a:avLst>
            </a:prstGeom>
            <a:solidFill>
              <a:srgbClr val="FFC000"/>
            </a:solidFill>
            <a:ln>
              <a:solidFill>
                <a:srgbClr val="FFFFFF"/>
              </a:solidFill>
            </a:ln>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Oval 7">
              <a:extLst>
                <a:ext uri="{FF2B5EF4-FFF2-40B4-BE49-F238E27FC236}">
                  <a16:creationId xmlns:a16="http://schemas.microsoft.com/office/drawing/2014/main" id="{FFD76D31-9715-4D04-B71E-6F5FAB699E31}"/>
                </a:ext>
              </a:extLst>
            </p:cNvPr>
            <p:cNvSpPr/>
            <p:nvPr/>
          </p:nvSpPr>
          <p:spPr>
            <a:xfrm>
              <a:off x="7463174" y="1438004"/>
              <a:ext cx="953207" cy="953008"/>
            </a:xfrm>
            <a:prstGeom prst="ellipse">
              <a:avLst/>
            </a:prstGeom>
            <a:blipFill>
              <a:blip r:embed="rId4" cstate="email">
                <a:extLst>
                  <a:ext uri="{28A0092B-C50C-407E-A947-70E740481C1C}">
                    <a14:useLocalDpi xmlns:a14="http://schemas.microsoft.com/office/drawing/2010/main"/>
                  </a:ext>
                </a:extLst>
              </a:blip>
              <a:srcRect/>
              <a:stretch>
                <a:fillRect t="-8000" b="-8000"/>
              </a:stretch>
            </a:blipFill>
            <a:ln>
              <a:solidFill>
                <a:srgbClr val="FFFFFF"/>
              </a:solidFill>
            </a:ln>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9" name="Freeform: Shape 8">
              <a:extLst>
                <a:ext uri="{FF2B5EF4-FFF2-40B4-BE49-F238E27FC236}">
                  <a16:creationId xmlns:a16="http://schemas.microsoft.com/office/drawing/2014/main" id="{11B52C2C-BAF3-491A-9099-5775ACCDA9FB}"/>
                </a:ext>
              </a:extLst>
            </p:cNvPr>
            <p:cNvSpPr/>
            <p:nvPr/>
          </p:nvSpPr>
          <p:spPr>
            <a:xfrm>
              <a:off x="8488981" y="1450195"/>
              <a:ext cx="1275991"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marL="0" lvl="0" indent="0" algn="l" defTabSz="577850">
                <a:lnSpc>
                  <a:spcPct val="90000"/>
                </a:lnSpc>
                <a:spcBef>
                  <a:spcPct val="0"/>
                </a:spcBef>
                <a:spcAft>
                  <a:spcPct val="10000"/>
                </a:spcAft>
                <a:buNone/>
              </a:pPr>
              <a:r>
                <a:rPr lang="nl-NL" sz="1300" kern="1200"/>
                <a:t>Een praktijksituatie</a:t>
              </a:r>
            </a:p>
          </p:txBody>
        </p:sp>
        <p:sp>
          <p:nvSpPr>
            <p:cNvPr id="10" name="Oval 9" descr="Connections">
              <a:extLst>
                <a:ext uri="{FF2B5EF4-FFF2-40B4-BE49-F238E27FC236}">
                  <a16:creationId xmlns:a16="http://schemas.microsoft.com/office/drawing/2014/main" id="{F788DA71-F4DD-43D6-B020-14592166A3CA}"/>
                </a:ext>
              </a:extLst>
            </p:cNvPr>
            <p:cNvSpPr/>
            <p:nvPr/>
          </p:nvSpPr>
          <p:spPr>
            <a:xfrm>
              <a:off x="8167241" y="2325581"/>
              <a:ext cx="953207" cy="953008"/>
            </a:xfrm>
            <a:prstGeom prst="ellipse">
              <a:avLst/>
            </a:prstGeom>
            <a: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a:solidFill>
                <a:srgbClr val="FFFFFF"/>
              </a:solidFill>
            </a:ln>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1" name="Freeform: Shape 10">
              <a:extLst>
                <a:ext uri="{FF2B5EF4-FFF2-40B4-BE49-F238E27FC236}">
                  <a16:creationId xmlns:a16="http://schemas.microsoft.com/office/drawing/2014/main" id="{2600B872-4749-469F-803C-7F7D08645812}"/>
                </a:ext>
              </a:extLst>
            </p:cNvPr>
            <p:cNvSpPr/>
            <p:nvPr/>
          </p:nvSpPr>
          <p:spPr>
            <a:xfrm>
              <a:off x="9190437" y="2342243"/>
              <a:ext cx="1997198"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marL="0" lvl="0" indent="0" algn="l" defTabSz="577850">
                <a:lnSpc>
                  <a:spcPct val="90000"/>
                </a:lnSpc>
                <a:spcBef>
                  <a:spcPct val="0"/>
                </a:spcBef>
                <a:spcAft>
                  <a:spcPct val="10000"/>
                </a:spcAft>
                <a:buNone/>
              </a:pPr>
              <a:r>
                <a:rPr lang="nl-NL" sz="1300" kern="1200"/>
                <a:t>Een samenwerking tussen meerdere partijen</a:t>
              </a:r>
            </a:p>
          </p:txBody>
        </p:sp>
        <p:sp>
          <p:nvSpPr>
            <p:cNvPr id="12" name="Oval 11" descr="Lightbulb and gear">
              <a:extLst>
                <a:ext uri="{FF2B5EF4-FFF2-40B4-BE49-F238E27FC236}">
                  <a16:creationId xmlns:a16="http://schemas.microsoft.com/office/drawing/2014/main" id="{4DBC0FEF-D299-4FD3-8E2A-85D435A90E1A}"/>
                </a:ext>
              </a:extLst>
            </p:cNvPr>
            <p:cNvSpPr/>
            <p:nvPr/>
          </p:nvSpPr>
          <p:spPr>
            <a:xfrm>
              <a:off x="8163585" y="3630531"/>
              <a:ext cx="953207" cy="953008"/>
            </a:xfrm>
            <a:prstGeom prst="ellipse">
              <a:avLst/>
            </a:prstGeom>
            <a: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a:solidFill>
                <a:srgbClr val="FFFFFF"/>
              </a:solidFill>
            </a:ln>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3" name="Freeform: Shape 12">
              <a:extLst>
                <a:ext uri="{FF2B5EF4-FFF2-40B4-BE49-F238E27FC236}">
                  <a16:creationId xmlns:a16="http://schemas.microsoft.com/office/drawing/2014/main" id="{5EDB6E52-67E4-460E-A859-7A3DC942A8CA}"/>
                </a:ext>
              </a:extLst>
            </p:cNvPr>
            <p:cNvSpPr/>
            <p:nvPr/>
          </p:nvSpPr>
          <p:spPr>
            <a:xfrm>
              <a:off x="9190437" y="3645975"/>
              <a:ext cx="2213198"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marL="0" lvl="0" indent="0" algn="l" defTabSz="577850">
                <a:lnSpc>
                  <a:spcPct val="90000"/>
                </a:lnSpc>
                <a:spcBef>
                  <a:spcPct val="0"/>
                </a:spcBef>
                <a:spcAft>
                  <a:spcPct val="10000"/>
                </a:spcAft>
                <a:buNone/>
              </a:pPr>
              <a:r>
                <a:rPr lang="nl-NL" sz="1300" kern="1200"/>
                <a:t>Waarin innovaties worden beproefd</a:t>
              </a:r>
            </a:p>
          </p:txBody>
        </p:sp>
        <p:sp>
          <p:nvSpPr>
            <p:cNvPr id="14" name="Oval 13" descr="Plant">
              <a:extLst>
                <a:ext uri="{FF2B5EF4-FFF2-40B4-BE49-F238E27FC236}">
                  <a16:creationId xmlns:a16="http://schemas.microsoft.com/office/drawing/2014/main" id="{9BB950BD-DE6A-427E-B059-9DB904FF20BE}"/>
                </a:ext>
              </a:extLst>
            </p:cNvPr>
            <p:cNvSpPr/>
            <p:nvPr/>
          </p:nvSpPr>
          <p:spPr>
            <a:xfrm>
              <a:off x="5861917" y="4352703"/>
              <a:ext cx="953207" cy="953008"/>
            </a:xfrm>
            <a:prstGeom prst="ellipse">
              <a:avLst/>
            </a:prstGeom>
            <a: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a:solidFill>
                <a:srgbClr val="FFFFFF"/>
              </a:solidFill>
            </a:ln>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5" name="Freeform: Shape 14">
              <a:extLst>
                <a:ext uri="{FF2B5EF4-FFF2-40B4-BE49-F238E27FC236}">
                  <a16:creationId xmlns:a16="http://schemas.microsoft.com/office/drawing/2014/main" id="{AFD4AD36-834A-4198-8818-D8181833DDB3}"/>
                </a:ext>
              </a:extLst>
            </p:cNvPr>
            <p:cNvSpPr/>
            <p:nvPr/>
          </p:nvSpPr>
          <p:spPr>
            <a:xfrm>
              <a:off x="8284105" y="4684225"/>
              <a:ext cx="1997198"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marL="0" lvl="0" indent="0" algn="l" defTabSz="577850">
                <a:lnSpc>
                  <a:spcPct val="90000"/>
                </a:lnSpc>
                <a:spcBef>
                  <a:spcPct val="0"/>
                </a:spcBef>
                <a:spcAft>
                  <a:spcPct val="10000"/>
                </a:spcAft>
                <a:buNone/>
              </a:pPr>
              <a:r>
                <a:rPr lang="nl-NL" sz="1300" kern="1200"/>
                <a:t>Waarin – in een </a:t>
              </a:r>
              <a:r>
                <a:rPr lang="nl-NL" sz="1300" i="1" kern="1200" err="1"/>
                <a:t>learning</a:t>
              </a:r>
              <a:r>
                <a:rPr lang="nl-NL" sz="1300" i="1" kern="1200"/>
                <a:t> community </a:t>
              </a:r>
              <a:r>
                <a:rPr lang="nl-NL" sz="1300" kern="1200"/>
                <a:t>-  iteratief geleerd wordt door te doen</a:t>
              </a:r>
            </a:p>
          </p:txBody>
        </p:sp>
        <p:sp>
          <p:nvSpPr>
            <p:cNvPr id="16" name="Oval 15" descr="Classroom">
              <a:extLst>
                <a:ext uri="{FF2B5EF4-FFF2-40B4-BE49-F238E27FC236}">
                  <a16:creationId xmlns:a16="http://schemas.microsoft.com/office/drawing/2014/main" id="{CC8CF139-285E-437C-9E8C-4C2C73212C04}"/>
                </a:ext>
              </a:extLst>
            </p:cNvPr>
            <p:cNvSpPr/>
            <p:nvPr/>
          </p:nvSpPr>
          <p:spPr>
            <a:xfrm>
              <a:off x="7207601" y="4439996"/>
              <a:ext cx="953207" cy="953008"/>
            </a:xfrm>
            <a:prstGeom prst="ellipse">
              <a:avLst/>
            </a:prstGeom>
            <a: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a:fillRect/>
              </a:stretch>
            </a:blipFill>
            <a:ln>
              <a:solidFill>
                <a:srgbClr val="FFFFFF"/>
              </a:solidFill>
            </a:ln>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7" name="Freeform: Shape 16">
              <a:extLst>
                <a:ext uri="{FF2B5EF4-FFF2-40B4-BE49-F238E27FC236}">
                  <a16:creationId xmlns:a16="http://schemas.microsoft.com/office/drawing/2014/main" id="{5E6CD791-AA2A-48E3-BEC4-57A5DF72D7EE}"/>
                </a:ext>
              </a:extLst>
            </p:cNvPr>
            <p:cNvSpPr/>
            <p:nvPr/>
          </p:nvSpPr>
          <p:spPr>
            <a:xfrm>
              <a:off x="4087551" y="4985192"/>
              <a:ext cx="1997198"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marL="0" lvl="0" indent="0" algn="r" defTabSz="577850">
                <a:lnSpc>
                  <a:spcPct val="90000"/>
                </a:lnSpc>
                <a:spcBef>
                  <a:spcPct val="0"/>
                </a:spcBef>
                <a:spcAft>
                  <a:spcPct val="10000"/>
                </a:spcAft>
                <a:buNone/>
              </a:pPr>
              <a:r>
                <a:rPr lang="nl-NL" sz="1300" dirty="0"/>
                <a:t>Geen pilot, maar een beoogd blijvende innovatie</a:t>
              </a:r>
              <a:endParaRPr lang="nl-NL" sz="1300" kern="1200" dirty="0"/>
            </a:p>
          </p:txBody>
        </p:sp>
        <p:sp>
          <p:nvSpPr>
            <p:cNvPr id="18" name="Freeform: Shape 17">
              <a:extLst>
                <a:ext uri="{FF2B5EF4-FFF2-40B4-BE49-F238E27FC236}">
                  <a16:creationId xmlns:a16="http://schemas.microsoft.com/office/drawing/2014/main" id="{F8D7933A-CC43-4A0D-B4B7-954628E2EA01}"/>
                </a:ext>
              </a:extLst>
            </p:cNvPr>
            <p:cNvSpPr/>
            <p:nvPr/>
          </p:nvSpPr>
          <p:spPr>
            <a:xfrm>
              <a:off x="5949319" y="2866947"/>
              <a:ext cx="1883096" cy="922528"/>
            </a:xfrm>
            <a:custGeom>
              <a:avLst/>
              <a:gdLst>
                <a:gd name="connsiteX0" fmla="*/ 0 w 1275991"/>
                <a:gd name="connsiteY0" fmla="*/ 0 h 922528"/>
                <a:gd name="connsiteX1" fmla="*/ 1275991 w 1275991"/>
                <a:gd name="connsiteY1" fmla="*/ 0 h 922528"/>
                <a:gd name="connsiteX2" fmla="*/ 1275991 w 1275991"/>
                <a:gd name="connsiteY2" fmla="*/ 922528 h 922528"/>
                <a:gd name="connsiteX3" fmla="*/ 0 w 1275991"/>
                <a:gd name="connsiteY3" fmla="*/ 922528 h 922528"/>
                <a:gd name="connsiteX4" fmla="*/ 0 w 1275991"/>
                <a:gd name="connsiteY4" fmla="*/ 0 h 922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5991" h="922528">
                  <a:moveTo>
                    <a:pt x="0" y="0"/>
                  </a:moveTo>
                  <a:lnTo>
                    <a:pt x="1275991" y="0"/>
                  </a:lnTo>
                  <a:lnTo>
                    <a:pt x="1275991" y="922528"/>
                  </a:lnTo>
                  <a:lnTo>
                    <a:pt x="0" y="922528"/>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16510" tIns="16510" rIns="16510" bIns="16510" numCol="1" spcCol="1270" anchor="ctr" anchorCtr="0">
              <a:noAutofit/>
            </a:bodyPr>
            <a:lstStyle/>
            <a:p>
              <a:pPr lvl="0" defTabSz="577850">
                <a:lnSpc>
                  <a:spcPct val="90000"/>
                </a:lnSpc>
                <a:spcBef>
                  <a:spcPct val="0"/>
                </a:spcBef>
                <a:spcAft>
                  <a:spcPct val="10000"/>
                </a:spcAft>
              </a:pPr>
              <a:r>
                <a:rPr lang="nl-NL" sz="1600" b="1" kern="1200">
                  <a:highlight>
                    <a:srgbClr val="FFCD03"/>
                  </a:highlight>
                </a:rPr>
                <a:t>Een Living Lab is</a:t>
              </a:r>
              <a:r>
                <a:rPr lang="nl-NL" sz="1300" b="1" baseline="30000">
                  <a:highlight>
                    <a:srgbClr val="FFCD03"/>
                  </a:highlight>
                  <a:sym typeface="Wingdings" panose="05000000000000000000" pitchFamily="2" charset="2"/>
                </a:rPr>
                <a:t>(25)</a:t>
              </a:r>
              <a:r>
                <a:rPr lang="nl-NL" sz="1300" b="1">
                  <a:highlight>
                    <a:srgbClr val="FFCD03"/>
                  </a:highlight>
                  <a:sym typeface="Wingdings" panose="05000000000000000000" pitchFamily="2" charset="2"/>
                </a:rPr>
                <a:t>:</a:t>
              </a:r>
              <a:endParaRPr lang="nl-NL" sz="1300" b="1" kern="1200" baseline="30000">
                <a:highlight>
                  <a:srgbClr val="FFCD03"/>
                </a:highlight>
              </a:endParaRPr>
            </a:p>
          </p:txBody>
        </p:sp>
      </p:grpSp>
    </p:spTree>
    <p:extLst>
      <p:ext uri="{BB962C8B-B14F-4D97-AF65-F5344CB8AC3E}">
        <p14:creationId xmlns:p14="http://schemas.microsoft.com/office/powerpoint/2010/main" val="229768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Wat is De Motor? </a:t>
            </a:r>
            <a:br>
              <a:rPr lang="nl-NL" sz="3200" dirty="0">
                <a:solidFill>
                  <a:srgbClr val="FFC000"/>
                </a:solidFill>
              </a:rPr>
            </a:br>
            <a:r>
              <a:rPr lang="nl-NL" sz="3200" dirty="0">
                <a:solidFill>
                  <a:schemeClr val="tx1"/>
                </a:solidFill>
              </a:rPr>
              <a:t>van diploma’s naar vaardigheden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372376"/>
            <a:ext cx="12694569" cy="4557907"/>
          </a:xfrm>
        </p:spPr>
        <p:txBody>
          <a:bodyPr numCol="2" spcCol="720000" anchor="t">
            <a:noAutofit/>
          </a:bodyPr>
          <a:lstStyle/>
          <a:p>
            <a:pPr marL="0" indent="0">
              <a:spcBef>
                <a:spcPts val="0"/>
              </a:spcBef>
              <a:buNone/>
            </a:pPr>
            <a:r>
              <a:rPr lang="nl-NL" sz="1400" cap="none" dirty="0"/>
              <a:t>Naast initiatieven, jaagt de Motor ook een belangrijk </a:t>
            </a:r>
            <a:r>
              <a:rPr lang="nl-NL" sz="1400" b="1" cap="none" dirty="0"/>
              <a:t>gedachtengoed</a:t>
            </a:r>
            <a:r>
              <a:rPr lang="nl-NL" sz="1400" cap="none" dirty="0"/>
              <a:t> aan: </a:t>
            </a:r>
          </a:p>
          <a:p>
            <a:pPr marL="0" indent="0">
              <a:spcBef>
                <a:spcPts val="0"/>
              </a:spcBef>
              <a:buNone/>
            </a:pPr>
            <a:r>
              <a:rPr lang="nl-NL" sz="1400" u="dbl" cap="none" dirty="0">
                <a:uFill>
                  <a:solidFill>
                    <a:srgbClr val="FFC000"/>
                  </a:solidFill>
                </a:uFill>
              </a:rPr>
              <a:t>De Motor verbreedt ten eerste de focus van diploma’s naar vaardigheden</a:t>
            </a:r>
            <a:r>
              <a:rPr lang="nl-NL" sz="1400" cap="none" dirty="0"/>
              <a:t>. </a:t>
            </a:r>
          </a:p>
          <a:p>
            <a:pPr marL="0" indent="0">
              <a:spcBef>
                <a:spcPts val="0"/>
              </a:spcBef>
              <a:buNone/>
            </a:pPr>
            <a:endParaRPr lang="nl-NL" sz="1400" cap="none" dirty="0"/>
          </a:p>
          <a:p>
            <a:pPr marL="0" indent="0">
              <a:spcBef>
                <a:spcPts val="0"/>
              </a:spcBef>
              <a:buNone/>
            </a:pPr>
            <a:r>
              <a:rPr lang="nl-NL" sz="1400" cap="none" dirty="0"/>
              <a:t>De focus op diploma’s is een van de grootste oorzaken van de </a:t>
            </a:r>
            <a:r>
              <a:rPr lang="nl-NL" sz="1400" cap="none" dirty="0">
                <a:highlight>
                  <a:srgbClr val="FFCD03"/>
                </a:highlight>
              </a:rPr>
              <a:t>mismatch</a:t>
            </a:r>
            <a:r>
              <a:rPr lang="nl-NL" sz="1400" cap="none" dirty="0"/>
              <a:t> op de huidige arbeidsmarkt, aldus het World </a:t>
            </a:r>
            <a:r>
              <a:rPr lang="nl-NL" sz="1400" cap="none" dirty="0" err="1"/>
              <a:t>Economic</a:t>
            </a:r>
            <a:r>
              <a:rPr lang="nl-NL" sz="1400" cap="none" dirty="0"/>
              <a:t> Forum.</a:t>
            </a:r>
            <a:r>
              <a:rPr lang="nl-NL" sz="1400" cap="none" baseline="30000" dirty="0"/>
              <a:t>(26) </a:t>
            </a:r>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highlight>
                <a:srgbClr val="FFCD03"/>
              </a:highlight>
            </a:endParaRPr>
          </a:p>
          <a:p>
            <a:pPr marL="0" indent="0">
              <a:spcBef>
                <a:spcPts val="0"/>
              </a:spcBef>
              <a:buNone/>
            </a:pPr>
            <a:endParaRPr lang="nl-NL" sz="1400" cap="none" dirty="0">
              <a:highlight>
                <a:srgbClr val="FFCD03"/>
              </a:highlight>
            </a:endParaRPr>
          </a:p>
          <a:p>
            <a:pPr marL="0" indent="0">
              <a:spcBef>
                <a:spcPts val="0"/>
              </a:spcBef>
              <a:buNone/>
            </a:pPr>
            <a:endParaRPr lang="nl-NL" sz="1400" cap="none" dirty="0">
              <a:highlight>
                <a:srgbClr val="FFCD03"/>
              </a:highlight>
            </a:endParaRPr>
          </a:p>
          <a:p>
            <a:pPr marL="0" indent="0">
              <a:spcBef>
                <a:spcPts val="0"/>
              </a:spcBef>
              <a:buNone/>
            </a:pPr>
            <a:endParaRPr lang="nl-NL" sz="1400" cap="none" dirty="0">
              <a:highlight>
                <a:srgbClr val="FFCD03"/>
              </a:highlight>
            </a:endParaRPr>
          </a:p>
          <a:p>
            <a:pPr marL="0" indent="0">
              <a:spcBef>
                <a:spcPts val="0"/>
              </a:spcBef>
              <a:buNone/>
            </a:pPr>
            <a:endParaRPr lang="nl-NL" sz="1400" cap="none" dirty="0">
              <a:highlight>
                <a:srgbClr val="FFCD03"/>
              </a:highlight>
            </a:endParaRPr>
          </a:p>
          <a:p>
            <a:pPr marL="0" indent="0">
              <a:spcBef>
                <a:spcPts val="0"/>
              </a:spcBef>
              <a:buNone/>
            </a:pPr>
            <a:endParaRPr lang="nl-NL" sz="1400" cap="none" dirty="0">
              <a:highlight>
                <a:srgbClr val="FFCD03"/>
              </a:highlight>
            </a:endParaRPr>
          </a:p>
          <a:p>
            <a:pPr marL="0" indent="0">
              <a:spcBef>
                <a:spcPts val="0"/>
              </a:spcBef>
              <a:buNone/>
            </a:pPr>
            <a:r>
              <a:rPr lang="nl-NL" sz="1400" cap="none" dirty="0"/>
              <a:t>Door in de Motor te focussen op vaardigheden in plaats van diploma’s, krijgen praktisch geschoolden </a:t>
            </a:r>
            <a:r>
              <a:rPr lang="nl-NL" sz="1400" cap="none" dirty="0">
                <a:highlight>
                  <a:srgbClr val="FFCD03"/>
                </a:highlight>
              </a:rPr>
              <a:t>meer kansen</a:t>
            </a:r>
            <a:r>
              <a:rPr lang="nl-NL" sz="1400" cap="none" dirty="0"/>
              <a:t> op de arbeidsmarkt.</a:t>
            </a:r>
            <a:endParaRPr lang="nl-NL" sz="1200" cap="none" dirty="0"/>
          </a:p>
          <a:p>
            <a:pPr marL="0" indent="0">
              <a:spcBef>
                <a:spcPts val="0"/>
              </a:spcBef>
              <a:buNone/>
            </a:pPr>
            <a:endParaRPr lang="nl-NL" sz="1200" cap="none" dirty="0"/>
          </a:p>
          <a:p>
            <a:pPr marL="0" indent="0">
              <a:spcBef>
                <a:spcPts val="0"/>
              </a:spcBef>
              <a:buNone/>
            </a:pPr>
            <a:endParaRPr lang="nl-NL" sz="1600" dirty="0"/>
          </a:p>
        </p:txBody>
      </p:sp>
      <p:pic>
        <p:nvPicPr>
          <p:cNvPr id="2" name="Picture 1">
            <a:extLst>
              <a:ext uri="{FF2B5EF4-FFF2-40B4-BE49-F238E27FC236}">
                <a16:creationId xmlns:a16="http://schemas.microsoft.com/office/drawing/2014/main" id="{6078F18A-E38A-44B0-900C-B87C9EFEAC8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346888">
            <a:off x="505943" y="3058906"/>
            <a:ext cx="2157226" cy="1579865"/>
          </a:xfrm>
          <a:prstGeom prst="roundRect">
            <a:avLst/>
          </a:prstGeom>
          <a:ln>
            <a:solidFill>
              <a:schemeClr val="tx1"/>
            </a:solidFill>
          </a:ln>
        </p:spPr>
      </p:pic>
      <p:sp>
        <p:nvSpPr>
          <p:cNvPr id="6" name="Freeform: Shape 5">
            <a:extLst>
              <a:ext uri="{FF2B5EF4-FFF2-40B4-BE49-F238E27FC236}">
                <a16:creationId xmlns:a16="http://schemas.microsoft.com/office/drawing/2014/main" id="{29002E76-29C7-4435-922E-CE79AF8265F1}"/>
              </a:ext>
            </a:extLst>
          </p:cNvPr>
          <p:cNvSpPr/>
          <p:nvPr/>
        </p:nvSpPr>
        <p:spPr>
          <a:xfrm>
            <a:off x="5451314" y="2573388"/>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Het </a:t>
            </a:r>
            <a:r>
              <a:rPr lang="nl-NL" sz="1200" b="1" dirty="0">
                <a:solidFill>
                  <a:schemeClr val="tx1"/>
                </a:solidFill>
              </a:rPr>
              <a:t>lineaire carrièrepad </a:t>
            </a:r>
            <a:r>
              <a:rPr lang="nl-NL" sz="1200" dirty="0">
                <a:solidFill>
                  <a:schemeClr val="tx1"/>
                </a:solidFill>
              </a:rPr>
              <a:t>sterft uit:  men leert niet meer voor één baan of beroep. </a:t>
            </a:r>
          </a:p>
        </p:txBody>
      </p:sp>
      <p:sp>
        <p:nvSpPr>
          <p:cNvPr id="7" name="Freeform: Shape 6">
            <a:extLst>
              <a:ext uri="{FF2B5EF4-FFF2-40B4-BE49-F238E27FC236}">
                <a16:creationId xmlns:a16="http://schemas.microsoft.com/office/drawing/2014/main" id="{4FEA36C3-BD05-41DA-B554-E2570AD102E4}"/>
              </a:ext>
            </a:extLst>
          </p:cNvPr>
          <p:cNvSpPr/>
          <p:nvPr/>
        </p:nvSpPr>
        <p:spPr>
          <a:xfrm>
            <a:off x="7407315" y="2322114"/>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Praktisch geschoolden hebben vaak weinig diploma’s en </a:t>
            </a:r>
            <a:r>
              <a:rPr lang="nl-NL" sz="1200" b="1" dirty="0">
                <a:solidFill>
                  <a:schemeClr val="tx1"/>
                </a:solidFill>
              </a:rPr>
              <a:t>veel vaardigheden. </a:t>
            </a:r>
          </a:p>
        </p:txBody>
      </p:sp>
      <p:sp>
        <p:nvSpPr>
          <p:cNvPr id="8" name="Freeform: Shape 7">
            <a:extLst>
              <a:ext uri="{FF2B5EF4-FFF2-40B4-BE49-F238E27FC236}">
                <a16:creationId xmlns:a16="http://schemas.microsoft.com/office/drawing/2014/main" id="{8E9CFCCF-F630-4BE9-BE84-9751FE9204CE}"/>
              </a:ext>
            </a:extLst>
          </p:cNvPr>
          <p:cNvSpPr/>
          <p:nvPr/>
        </p:nvSpPr>
        <p:spPr>
          <a:xfrm>
            <a:off x="9363003" y="2008954"/>
            <a:ext cx="2232000" cy="2232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a:solidFill>
                  <a:schemeClr val="tx1"/>
                </a:solidFill>
              </a:rPr>
              <a:t>Informeel leren vindt in de praktijk veel meer plaats dan formeel leren </a:t>
            </a:r>
            <a:r>
              <a:rPr lang="nl-NL" sz="1200" baseline="30000">
                <a:solidFill>
                  <a:schemeClr val="tx1"/>
                </a:solidFill>
              </a:rPr>
              <a:t>(23) </a:t>
            </a:r>
            <a:r>
              <a:rPr lang="nl-NL" sz="1200">
                <a:solidFill>
                  <a:schemeClr val="tx1"/>
                </a:solidFill>
              </a:rPr>
              <a:t>zeker bij praktisch geschoolden. Informeel leren zorgt voor nieuwe vaardigheden, maar deze worden </a:t>
            </a:r>
            <a:r>
              <a:rPr lang="nl-NL" sz="1200" b="1">
                <a:solidFill>
                  <a:schemeClr val="tx1"/>
                </a:solidFill>
              </a:rPr>
              <a:t>niet zichtbaar in een diploma</a:t>
            </a:r>
            <a:r>
              <a:rPr lang="nl-NL" sz="1200">
                <a:solidFill>
                  <a:schemeClr val="tx1"/>
                </a:solidFill>
              </a:rPr>
              <a:t>. </a:t>
            </a:r>
          </a:p>
        </p:txBody>
      </p:sp>
      <p:sp>
        <p:nvSpPr>
          <p:cNvPr id="9" name="Freeform: Shape 8">
            <a:extLst>
              <a:ext uri="{FF2B5EF4-FFF2-40B4-BE49-F238E27FC236}">
                <a16:creationId xmlns:a16="http://schemas.microsoft.com/office/drawing/2014/main" id="{3465AD72-C26B-4066-BD3E-0C5B06284906}"/>
              </a:ext>
            </a:extLst>
          </p:cNvPr>
          <p:cNvSpPr/>
          <p:nvPr/>
        </p:nvSpPr>
        <p:spPr>
          <a:xfrm>
            <a:off x="8189849" y="3893227"/>
            <a:ext cx="2232000" cy="2232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Het diploma-denken versterkt </a:t>
            </a:r>
            <a:r>
              <a:rPr lang="nl-NL" sz="1200" b="1" dirty="0">
                <a:solidFill>
                  <a:schemeClr val="tx1"/>
                </a:solidFill>
              </a:rPr>
              <a:t>kansenongelijkheid:  </a:t>
            </a:r>
            <a:r>
              <a:rPr lang="nl-NL" sz="1200" dirty="0">
                <a:solidFill>
                  <a:schemeClr val="tx1"/>
                </a:solidFill>
              </a:rPr>
              <a:t>iemand met een diploma van tien jaar oud maakt vaak meer kans op een baan dan iemand die (relevante) werkervaring heeft voor die functie, maar geen diploma.</a:t>
            </a:r>
          </a:p>
        </p:txBody>
      </p:sp>
      <p:sp>
        <p:nvSpPr>
          <p:cNvPr id="10" name="Freeform: Shape 9">
            <a:extLst>
              <a:ext uri="{FF2B5EF4-FFF2-40B4-BE49-F238E27FC236}">
                <a16:creationId xmlns:a16="http://schemas.microsoft.com/office/drawing/2014/main" id="{684F66D2-33F1-4B2D-AD3B-91BE81E7B23F}"/>
              </a:ext>
            </a:extLst>
          </p:cNvPr>
          <p:cNvSpPr/>
          <p:nvPr/>
        </p:nvSpPr>
        <p:spPr>
          <a:xfrm>
            <a:off x="6303984" y="4174671"/>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Diploma’s </a:t>
            </a:r>
            <a:r>
              <a:rPr lang="nl-NL" sz="1200" b="1" dirty="0">
                <a:solidFill>
                  <a:schemeClr val="tx1"/>
                </a:solidFill>
              </a:rPr>
              <a:t>verouderen</a:t>
            </a:r>
            <a:r>
              <a:rPr lang="nl-NL" sz="1200" dirty="0">
                <a:solidFill>
                  <a:schemeClr val="tx1"/>
                </a:solidFill>
              </a:rPr>
              <a:t> snel en dekken niet de lading van later verworven competenties.</a:t>
            </a:r>
          </a:p>
        </p:txBody>
      </p:sp>
    </p:spTree>
    <p:extLst>
      <p:ext uri="{BB962C8B-B14F-4D97-AF65-F5344CB8AC3E}">
        <p14:creationId xmlns:p14="http://schemas.microsoft.com/office/powerpoint/2010/main" val="1799846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A6F887B-1D85-4D11-B4A3-473541B7879C}"/>
              </a:ext>
            </a:extLst>
          </p:cNvPr>
          <p:cNvGrpSpPr/>
          <p:nvPr/>
        </p:nvGrpSpPr>
        <p:grpSpPr>
          <a:xfrm>
            <a:off x="3257550" y="118909"/>
            <a:ext cx="7995709" cy="5767541"/>
            <a:chOff x="2679817" y="-527985"/>
            <a:chExt cx="8824206" cy="6184237"/>
          </a:xfrm>
        </p:grpSpPr>
        <p:pic>
          <p:nvPicPr>
            <p:cNvPr id="11" name="Picture 10">
              <a:extLst>
                <a:ext uri="{FF2B5EF4-FFF2-40B4-BE49-F238E27FC236}">
                  <a16:creationId xmlns:a16="http://schemas.microsoft.com/office/drawing/2014/main" id="{394A6646-ACB8-458F-B942-7C5B00B7313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79817" y="-527985"/>
              <a:ext cx="8824206" cy="6184237"/>
            </a:xfrm>
            <a:prstGeom prst="rect">
              <a:avLst/>
            </a:prstGeom>
          </p:spPr>
        </p:pic>
        <p:sp>
          <p:nvSpPr>
            <p:cNvPr id="12" name="Rectangle 11">
              <a:extLst>
                <a:ext uri="{FF2B5EF4-FFF2-40B4-BE49-F238E27FC236}">
                  <a16:creationId xmlns:a16="http://schemas.microsoft.com/office/drawing/2014/main" id="{B07725D2-CD49-4201-884B-93BB9508B503}"/>
                </a:ext>
              </a:extLst>
            </p:cNvPr>
            <p:cNvSpPr/>
            <p:nvPr/>
          </p:nvSpPr>
          <p:spPr>
            <a:xfrm>
              <a:off x="7746466" y="2040248"/>
              <a:ext cx="2534490" cy="31842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xtBox 12">
              <a:extLst>
                <a:ext uri="{FF2B5EF4-FFF2-40B4-BE49-F238E27FC236}">
                  <a16:creationId xmlns:a16="http://schemas.microsoft.com/office/drawing/2014/main" id="{6C6282CD-8DCB-48B2-8317-5388E228819A}"/>
                </a:ext>
              </a:extLst>
            </p:cNvPr>
            <p:cNvSpPr txBox="1"/>
            <p:nvPr/>
          </p:nvSpPr>
          <p:spPr>
            <a:xfrm>
              <a:off x="8332682" y="660005"/>
              <a:ext cx="2741035" cy="4488176"/>
            </a:xfrm>
            <a:prstGeom prst="rect">
              <a:avLst/>
            </a:prstGeom>
            <a:solidFill>
              <a:schemeClr val="bg1"/>
            </a:solidFill>
          </p:spPr>
          <p:txBody>
            <a:bodyPr wrap="square" rtlCol="0">
              <a:spAutoFit/>
            </a:bodyPr>
            <a:lstStyle/>
            <a:p>
              <a:r>
                <a:rPr lang="nl-NL" sz="1200" dirty="0"/>
                <a:t>Bas heeft  jarenlang voor zijn werk tropische vissen vervoerd. Die baan houdt op.</a:t>
              </a:r>
            </a:p>
            <a:p>
              <a:endParaRPr lang="nl-NL" sz="1200" dirty="0"/>
            </a:p>
            <a:p>
              <a:r>
                <a:rPr lang="nl-NL" sz="1200" dirty="0"/>
                <a:t>Bas denkt “waar vind ik een nieuwe baan in de tropische vissen? “</a:t>
              </a:r>
            </a:p>
            <a:p>
              <a:endParaRPr lang="nl-NL" sz="1200" dirty="0"/>
            </a:p>
            <a:p>
              <a:r>
                <a:rPr lang="nl-NL" sz="1200" dirty="0"/>
                <a:t>Door te kijken naar zijn </a:t>
              </a:r>
              <a:r>
                <a:rPr lang="nl-NL" sz="1200" b="1" dirty="0"/>
                <a:t>vaardigheden </a:t>
              </a:r>
              <a:r>
                <a:rPr lang="nl-NL" sz="1200" dirty="0"/>
                <a:t>ontdekt Bas dat zijn talent en motivatie vooral zit in het klantcontact en het autorijden.</a:t>
              </a:r>
            </a:p>
            <a:p>
              <a:endParaRPr lang="nl-NL" sz="1200" dirty="0"/>
            </a:p>
            <a:p>
              <a:r>
                <a:rPr lang="nl-NL" sz="1200" dirty="0"/>
                <a:t>Vanuit die talenten zijn er veel meer baanmogelijkheden denkbaar voor Bas.</a:t>
              </a:r>
            </a:p>
            <a:p>
              <a:endParaRPr lang="nl-NL" sz="1200" dirty="0"/>
            </a:p>
            <a:p>
              <a:r>
                <a:rPr lang="nl-NL" sz="1200" dirty="0"/>
                <a:t>Bas is nu buschauffeur, waar hij zijn vaardigheden autorijden en klantcontact goed kan inzetten. </a:t>
              </a:r>
            </a:p>
            <a:p>
              <a:endParaRPr lang="nl-NL" sz="1400" dirty="0"/>
            </a:p>
          </p:txBody>
        </p:sp>
      </p:grpSp>
      <p:sp>
        <p:nvSpPr>
          <p:cNvPr id="14" name="Title 1">
            <a:extLst>
              <a:ext uri="{FF2B5EF4-FFF2-40B4-BE49-F238E27FC236}">
                <a16:creationId xmlns:a16="http://schemas.microsoft.com/office/drawing/2014/main" id="{39635CC1-B6C5-423E-9D3C-8C5D72C88766}"/>
              </a:ext>
            </a:extLst>
          </p:cNvPr>
          <p:cNvSpPr txBox="1">
            <a:spLocks/>
          </p:cNvSpPr>
          <p:nvPr/>
        </p:nvSpPr>
        <p:spPr>
          <a:xfrm>
            <a:off x="266286" y="495987"/>
            <a:ext cx="10396882" cy="1151965"/>
          </a:xfrm>
          <a:prstGeom prst="rect">
            <a:avLst/>
          </a:prstGeom>
        </p:spPr>
        <p:txBody>
          <a:bodyPr vert="horz" lIns="91440" tIns="45720" rIns="91440" bIns="45720" rtlCol="0" anchor="t">
            <a:no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l"/>
            <a:r>
              <a:rPr lang="nl-NL" sz="3200" dirty="0">
                <a:solidFill>
                  <a:srgbClr val="FFC000"/>
                </a:solidFill>
              </a:rPr>
              <a:t>Praktijk</a:t>
            </a:r>
            <a:br>
              <a:rPr lang="nl-NL" sz="3200" dirty="0">
                <a:solidFill>
                  <a:srgbClr val="FFC000"/>
                </a:solidFill>
              </a:rPr>
            </a:br>
            <a:r>
              <a:rPr lang="nl-NL" sz="3200" dirty="0">
                <a:solidFill>
                  <a:schemeClr val="tx1"/>
                </a:solidFill>
              </a:rPr>
              <a:t>Casus</a:t>
            </a:r>
          </a:p>
        </p:txBody>
      </p:sp>
      <p:sp>
        <p:nvSpPr>
          <p:cNvPr id="5" name="TextBox 4">
            <a:extLst>
              <a:ext uri="{FF2B5EF4-FFF2-40B4-BE49-F238E27FC236}">
                <a16:creationId xmlns:a16="http://schemas.microsoft.com/office/drawing/2014/main" id="{91ACA385-B448-4E41-ABBB-9830C73B02E7}"/>
              </a:ext>
            </a:extLst>
          </p:cNvPr>
          <p:cNvSpPr txBox="1"/>
          <p:nvPr/>
        </p:nvSpPr>
        <p:spPr>
          <a:xfrm>
            <a:off x="162384" y="2094738"/>
            <a:ext cx="2791078" cy="1938992"/>
          </a:xfrm>
          <a:prstGeom prst="rect">
            <a:avLst/>
          </a:prstGeom>
          <a:noFill/>
        </p:spPr>
        <p:txBody>
          <a:bodyPr wrap="square" rtlCol="0">
            <a:spAutoFit/>
          </a:bodyPr>
          <a:lstStyle/>
          <a:p>
            <a:r>
              <a:rPr lang="nl-NL" sz="1500" dirty="0"/>
              <a:t>Door de focus te verbreden van diploma’s alleen, naar ook de vaardigheden die een werk(</a:t>
            </a:r>
            <a:r>
              <a:rPr lang="nl-NL" sz="1500" dirty="0" err="1"/>
              <a:t>zoeke</a:t>
            </a:r>
            <a:r>
              <a:rPr lang="nl-NL" sz="1500" dirty="0"/>
              <a:t>)ende heeft, worden er andere kansen op de arbeidsmarkt zichtbaar. Zoals bij Bas, die voor dit onderzoek is geïnterviewd. </a:t>
            </a:r>
          </a:p>
        </p:txBody>
      </p:sp>
    </p:spTree>
    <p:extLst>
      <p:ext uri="{BB962C8B-B14F-4D97-AF65-F5344CB8AC3E}">
        <p14:creationId xmlns:p14="http://schemas.microsoft.com/office/powerpoint/2010/main" val="83471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De Motor: </a:t>
            </a:r>
            <a:br>
              <a:rPr lang="nl-NL" sz="3200">
                <a:solidFill>
                  <a:srgbClr val="FFC000"/>
                </a:solidFill>
              </a:rPr>
            </a:br>
            <a:r>
              <a:rPr lang="nl-NL" sz="3200">
                <a:solidFill>
                  <a:schemeClr val="tx1"/>
                </a:solidFill>
              </a:rPr>
              <a:t>Van vandaag naar morgen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372379"/>
            <a:ext cx="11370968" cy="4489942"/>
          </a:xfrm>
        </p:spPr>
        <p:txBody>
          <a:bodyPr numCol="2" spcCol="720000" anchor="t">
            <a:noAutofit/>
          </a:bodyPr>
          <a:lstStyle/>
          <a:p>
            <a:pPr marL="0" indent="0">
              <a:spcBef>
                <a:spcPts val="0"/>
              </a:spcBef>
              <a:buNone/>
            </a:pPr>
            <a:r>
              <a:rPr lang="nl-NL" sz="1600" cap="none" dirty="0">
                <a:uFill>
                  <a:solidFill>
                    <a:srgbClr val="FFC000"/>
                  </a:solidFill>
                </a:uFill>
              </a:rPr>
              <a:t>De Motor verlegt de focus van het vakmanschap van morgen, naar het vakmanschap van de </a:t>
            </a:r>
            <a:r>
              <a:rPr lang="nl-NL" sz="1600" cap="none" dirty="0">
                <a:highlight>
                  <a:srgbClr val="FFC000"/>
                </a:highlight>
                <a:uFill>
                  <a:solidFill>
                    <a:srgbClr val="FFC000"/>
                  </a:solidFill>
                </a:uFill>
              </a:rPr>
              <a:t>toekomst.</a:t>
            </a:r>
            <a:endParaRPr lang="nl-NL" sz="1600" cap="none" dirty="0">
              <a:uFill>
                <a:solidFill>
                  <a:srgbClr val="FFC000"/>
                </a:solidFill>
              </a:uFill>
            </a:endParaRPr>
          </a:p>
          <a:p>
            <a:pPr marL="0" indent="0">
              <a:spcBef>
                <a:spcPts val="0"/>
              </a:spcBef>
              <a:buNone/>
            </a:pPr>
            <a:endParaRPr lang="nl-NL" sz="1600" cap="none" dirty="0"/>
          </a:p>
          <a:p>
            <a:pPr marL="0" indent="0">
              <a:spcBef>
                <a:spcPts val="0"/>
              </a:spcBef>
              <a:buNone/>
            </a:pPr>
            <a:r>
              <a:rPr lang="nl-NL" sz="1600" cap="none" dirty="0"/>
              <a:t>Dit is nodig omdat het werk steeds sneller verandert. </a:t>
            </a:r>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r>
              <a:rPr lang="nl-NL" sz="1600" cap="none" dirty="0"/>
              <a:t>Door de gezamenlijke blik vóóruit kunnen werkgevers en werknemers </a:t>
            </a:r>
            <a:r>
              <a:rPr lang="nl-NL" sz="1600" cap="none" dirty="0">
                <a:highlight>
                  <a:srgbClr val="FFC000"/>
                </a:highlight>
              </a:rPr>
              <a:t>geleidelijk</a:t>
            </a:r>
            <a:r>
              <a:rPr lang="nl-NL" sz="1600" cap="none" dirty="0"/>
              <a:t>, in plaats van acuut, het werk en de vaardigheden aanpassen aan </a:t>
            </a:r>
            <a:r>
              <a:rPr lang="nl-NL" sz="1600" cap="none" dirty="0">
                <a:highlight>
                  <a:srgbClr val="FFC000"/>
                </a:highlight>
              </a:rPr>
              <a:t>de taken van de</a:t>
            </a:r>
            <a:r>
              <a:rPr lang="nl-NL" sz="1600" cap="none" dirty="0">
                <a:highlight>
                  <a:srgbClr val="FFCD03"/>
                </a:highlight>
              </a:rPr>
              <a:t> </a:t>
            </a:r>
            <a:r>
              <a:rPr lang="nl-NL" sz="1600" cap="none" dirty="0">
                <a:highlight>
                  <a:srgbClr val="FFC000"/>
                </a:highlight>
              </a:rPr>
              <a:t>toekomst</a:t>
            </a:r>
            <a:r>
              <a:rPr lang="nl-NL" sz="1600" cap="none" dirty="0"/>
              <a:t>.</a:t>
            </a:r>
          </a:p>
          <a:p>
            <a:pPr marL="0" indent="0">
              <a:spcBef>
                <a:spcPts val="0"/>
              </a:spcBef>
              <a:buNone/>
            </a:pPr>
            <a:endParaRPr lang="nl-NL" sz="1600" cap="none" dirty="0"/>
          </a:p>
          <a:p>
            <a:pPr marL="0" indent="0">
              <a:spcBef>
                <a:spcPts val="0"/>
              </a:spcBef>
              <a:buNone/>
            </a:pPr>
            <a:r>
              <a:rPr lang="nl-NL" sz="1600" cap="none" dirty="0"/>
              <a:t>Hierdoor krijgt ook het onderwijs de ruimte zich eerder aan te passen aan de veranderende wensen/eisen van de werkgevers. En biedt het mogelijkheden voor het ontwikkelen van passende onderwijsvormen voor werknemers en werkzoekenden.</a:t>
            </a:r>
          </a:p>
          <a:p>
            <a:pPr marL="0" indent="0">
              <a:spcBef>
                <a:spcPts val="0"/>
              </a:spcBef>
              <a:buNone/>
            </a:pPr>
            <a:endParaRPr lang="nl-NL" sz="1600" b="1" cap="none" dirty="0"/>
          </a:p>
          <a:p>
            <a:pPr marL="0" indent="0">
              <a:spcBef>
                <a:spcPts val="0"/>
              </a:spcBef>
              <a:buNone/>
            </a:pPr>
            <a:r>
              <a:rPr lang="nl-NL" sz="1600" b="1" cap="none" dirty="0">
                <a:highlight>
                  <a:srgbClr val="FFC000"/>
                </a:highlight>
              </a:rPr>
              <a:t>Door vooruit te kijken, borgen werkgevers, werknemers en onderwijs het vakmanschap voor de nabije toekomst. </a:t>
            </a:r>
          </a:p>
          <a:p>
            <a:pPr marL="0" indent="0">
              <a:spcBef>
                <a:spcPts val="0"/>
              </a:spcBef>
              <a:buNone/>
            </a:pPr>
            <a:endParaRPr lang="nl-NL" sz="1200" cap="none" dirty="0"/>
          </a:p>
          <a:p>
            <a:pPr marL="0" indent="0">
              <a:spcBef>
                <a:spcPts val="0"/>
              </a:spcBef>
              <a:buNone/>
            </a:pPr>
            <a:endParaRPr lang="nl-NL" sz="1200" cap="none" dirty="0"/>
          </a:p>
          <a:p>
            <a:pPr marL="0" indent="0">
              <a:spcBef>
                <a:spcPts val="0"/>
              </a:spcBef>
              <a:buNone/>
            </a:pPr>
            <a:endParaRPr lang="nl-NL" sz="1200" cap="none" dirty="0"/>
          </a:p>
        </p:txBody>
      </p:sp>
      <p:pic>
        <p:nvPicPr>
          <p:cNvPr id="7" name="Afbeelding 6" descr="Afbeelding met speelgoed&#10;&#10;Automatisch gegenereerde beschrijving">
            <a:extLst>
              <a:ext uri="{FF2B5EF4-FFF2-40B4-BE49-F238E27FC236}">
                <a16:creationId xmlns:a16="http://schemas.microsoft.com/office/drawing/2014/main" id="{B4905A10-B4A3-4CCA-B2E8-1FF11D2D49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63672">
            <a:off x="1520556" y="3030715"/>
            <a:ext cx="3473376" cy="1952757"/>
          </a:xfrm>
          <a:prstGeom prst="roundRect">
            <a:avLst/>
          </a:prstGeom>
          <a:ln>
            <a:solidFill>
              <a:schemeClr val="tx1"/>
            </a:solidFill>
          </a:ln>
        </p:spPr>
      </p:pic>
    </p:spTree>
    <p:extLst>
      <p:ext uri="{BB962C8B-B14F-4D97-AF65-F5344CB8AC3E}">
        <p14:creationId xmlns:p14="http://schemas.microsoft.com/office/powerpoint/2010/main" val="2282981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828564A-1FD0-4C34-BAA9-7F6894ABA372}"/>
              </a:ext>
            </a:extLst>
          </p:cNvPr>
          <p:cNvSpPr>
            <a:spLocks noGrp="1"/>
          </p:cNvSpPr>
          <p:nvPr>
            <p:ph type="ctrTitle"/>
          </p:nvPr>
        </p:nvSpPr>
        <p:spPr>
          <a:xfrm rot="21420000">
            <a:off x="3197999" y="740668"/>
            <a:ext cx="7941600" cy="4446829"/>
          </a:xfrm>
          <a:prstGeom prst="rect">
            <a:avLst/>
          </a:prstGeom>
        </p:spPr>
        <p:txBody>
          <a:bodyPr vert="horz" lIns="91440" tIns="45720" rIns="91440" bIns="45720" rtlCol="0" anchor="t">
            <a:noAutofit/>
          </a:bodyPr>
          <a:lstStyle/>
          <a:p>
            <a:pPr marL="0" indent="0" algn="l"/>
            <a:r>
              <a:rPr lang="en-US" sz="1700" cap="none" dirty="0">
                <a:solidFill>
                  <a:schemeClr val="tx1"/>
                </a:solidFill>
              </a:rPr>
              <a:t>“</a:t>
            </a:r>
            <a:r>
              <a:rPr lang="nl-NL" sz="1700" cap="none" dirty="0">
                <a:solidFill>
                  <a:schemeClr val="tx1"/>
                </a:solidFill>
              </a:rPr>
              <a:t>Bij een leven lang ontwikkelen gaat het om informeren, stimuleren en faciliteren. Erkenning voor wat praktisch geschoolde werknemers al aan vaardigheden ontwikkeld hebben, is daarin belangrijk. </a:t>
            </a:r>
            <a:br>
              <a:rPr lang="nl-NL" sz="1700" cap="none" dirty="0">
                <a:solidFill>
                  <a:schemeClr val="tx1"/>
                </a:solidFill>
              </a:rPr>
            </a:br>
            <a:br>
              <a:rPr lang="nl-NL" sz="1700" cap="none" dirty="0">
                <a:solidFill>
                  <a:schemeClr val="tx1"/>
                </a:solidFill>
              </a:rPr>
            </a:br>
            <a:r>
              <a:rPr lang="nl-NL" sz="1700" cap="none" dirty="0">
                <a:solidFill>
                  <a:schemeClr val="tx1"/>
                </a:solidFill>
              </a:rPr>
              <a:t>Het werk verandert continue. Dus als je iemand vraagt om terug te kijken op zijn of haar werk in de afgelopen vijf jaar, dan zijn ze meegegaan in die veranderingen. En hebben ze zich dus ontwikkeld. </a:t>
            </a:r>
            <a:br>
              <a:rPr lang="nl-NL" sz="1700" cap="none" dirty="0">
                <a:solidFill>
                  <a:schemeClr val="tx1"/>
                </a:solidFill>
              </a:rPr>
            </a:br>
            <a:r>
              <a:rPr lang="nl-NL" sz="1700" cap="none" dirty="0">
                <a:solidFill>
                  <a:schemeClr val="tx1"/>
                </a:solidFill>
              </a:rPr>
              <a:t>Door dit gesprek aan te gaan met werknemers laat je hen zien dat je op veel meer verschillende manieren kunt leren dan alleen op school. </a:t>
            </a:r>
            <a:br>
              <a:rPr lang="nl-NL" sz="1700" cap="none" dirty="0">
                <a:solidFill>
                  <a:schemeClr val="tx1"/>
                </a:solidFill>
              </a:rPr>
            </a:br>
            <a:br>
              <a:rPr lang="nl-NL" sz="1700" cap="none" dirty="0">
                <a:solidFill>
                  <a:schemeClr val="tx1"/>
                </a:solidFill>
              </a:rPr>
            </a:br>
            <a:r>
              <a:rPr lang="nl-NL" sz="1700" cap="none" dirty="0">
                <a:solidFill>
                  <a:schemeClr val="tx1"/>
                </a:solidFill>
              </a:rPr>
              <a:t>Wat mij betreft zou het op de arbeidsmarkt meer moeten gaan over de vaardigheden, en niet alleen over de diploma’s die iemand al heeft. Als je dat goed in kaart hebt, kun je om- en bijscholing ook veel efficiënter inrichten. En het stelt werkenden veel beter in staat aan nieuwe werkgevers te laten zien wat ze allemaal in huis hebben”</a:t>
            </a:r>
            <a:endParaRPr lang="en-US" sz="1700" kern="1200" cap="none" dirty="0">
              <a:solidFill>
                <a:schemeClr val="tx1"/>
              </a:solidFill>
              <a:effectLst/>
              <a:latin typeface="+mj-lt"/>
              <a:ea typeface="+mj-ea"/>
              <a:cs typeface="+mj-cs"/>
            </a:endParaRPr>
          </a:p>
        </p:txBody>
      </p:sp>
      <p:sp>
        <p:nvSpPr>
          <p:cNvPr id="9" name="Content Placeholder 2">
            <a:extLst>
              <a:ext uri="{FF2B5EF4-FFF2-40B4-BE49-F238E27FC236}">
                <a16:creationId xmlns:a16="http://schemas.microsoft.com/office/drawing/2014/main" id="{78558F4C-5E1F-4AEE-A27E-00B0BDC98022}"/>
              </a:ext>
            </a:extLst>
          </p:cNvPr>
          <p:cNvSpPr txBox="1">
            <a:spLocks/>
          </p:cNvSpPr>
          <p:nvPr/>
        </p:nvSpPr>
        <p:spPr>
          <a:xfrm rot="21420000">
            <a:off x="949195" y="3505209"/>
            <a:ext cx="9755187" cy="550333"/>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r">
              <a:lnSpc>
                <a:spcPct val="110000"/>
              </a:lnSpc>
              <a:buNone/>
            </a:pPr>
            <a:endParaRPr lang="en-US" sz="2600" kern="1200" cap="all" baseline="0">
              <a:solidFill>
                <a:schemeClr val="bg1">
                  <a:lumMod val="50000"/>
                </a:schemeClr>
              </a:solidFill>
              <a:effectLst/>
              <a:latin typeface="+mn-lt"/>
              <a:ea typeface="+mn-ea"/>
              <a:cs typeface="+mn-cs"/>
            </a:endParaRPr>
          </a:p>
          <a:p>
            <a:pPr marL="0" indent="0" algn="r">
              <a:lnSpc>
                <a:spcPct val="110000"/>
              </a:lnSpc>
              <a:buNone/>
            </a:pPr>
            <a:endParaRPr lang="en-US" sz="2600" kern="1200" cap="all" baseline="0">
              <a:solidFill>
                <a:schemeClr val="bg1">
                  <a:lumMod val="50000"/>
                </a:schemeClr>
              </a:solidFill>
              <a:effectLst/>
              <a:latin typeface="+mn-lt"/>
              <a:ea typeface="+mn-ea"/>
              <a:cs typeface="+mn-cs"/>
            </a:endParaRPr>
          </a:p>
        </p:txBody>
      </p:sp>
      <p:sp>
        <p:nvSpPr>
          <p:cNvPr id="2" name="Rectangle 1">
            <a:extLst>
              <a:ext uri="{FF2B5EF4-FFF2-40B4-BE49-F238E27FC236}">
                <a16:creationId xmlns:a16="http://schemas.microsoft.com/office/drawing/2014/main" id="{27B91390-D977-4A51-824A-7784CCAE5822}"/>
              </a:ext>
            </a:extLst>
          </p:cNvPr>
          <p:cNvSpPr/>
          <p:nvPr/>
        </p:nvSpPr>
        <p:spPr>
          <a:xfrm rot="21370191">
            <a:off x="232257" y="4732373"/>
            <a:ext cx="3414706" cy="1477328"/>
          </a:xfrm>
          <a:prstGeom prst="rect">
            <a:avLst/>
          </a:prstGeom>
        </p:spPr>
        <p:txBody>
          <a:bodyPr wrap="square">
            <a:spAutoFit/>
          </a:bodyPr>
          <a:lstStyle/>
          <a:p>
            <a:r>
              <a:rPr lang="nl-NL" b="1" dirty="0">
                <a:highlight>
                  <a:srgbClr val="FFC000"/>
                </a:highlight>
                <a:latin typeface="+mj-lt"/>
                <a:ea typeface="+mj-ea"/>
                <a:cs typeface="+mj-cs"/>
              </a:rPr>
              <a:t>Jos Sanders</a:t>
            </a:r>
          </a:p>
          <a:p>
            <a:r>
              <a:rPr lang="nl-NL" dirty="0">
                <a:latin typeface="+mj-lt"/>
                <a:ea typeface="+mj-ea"/>
                <a:cs typeface="+mj-cs"/>
              </a:rPr>
              <a:t>Lector Leren tijdens de beroepsloopbaan aan de HAN University of </a:t>
            </a:r>
            <a:r>
              <a:rPr lang="nl-NL" dirty="0" err="1">
                <a:latin typeface="+mj-lt"/>
                <a:ea typeface="+mj-ea"/>
                <a:cs typeface="+mj-cs"/>
              </a:rPr>
              <a:t>Applied</a:t>
            </a:r>
            <a:r>
              <a:rPr lang="nl-NL" dirty="0">
                <a:latin typeface="+mj-lt"/>
                <a:ea typeface="+mj-ea"/>
                <a:cs typeface="+mj-cs"/>
              </a:rPr>
              <a:t> Sciences, en onderzoeker bij TNO.</a:t>
            </a:r>
          </a:p>
        </p:txBody>
      </p:sp>
      <p:pic>
        <p:nvPicPr>
          <p:cNvPr id="6" name="Picture 2" descr="Afbeeldingsresultaat voor jos sanders&quot;">
            <a:extLst>
              <a:ext uri="{FF2B5EF4-FFF2-40B4-BE49-F238E27FC236}">
                <a16:creationId xmlns:a16="http://schemas.microsoft.com/office/drawing/2014/main" id="{A764D22A-D8C2-4127-B445-6E0965CBE05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1375862">
            <a:off x="245750" y="2623910"/>
            <a:ext cx="2857500" cy="1905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27348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E5A21F20-84F1-4E9E-BFD7-109B46FCD948}"/>
              </a:ext>
            </a:extLst>
          </p:cNvPr>
          <p:cNvSpPr txBox="1"/>
          <p:nvPr/>
        </p:nvSpPr>
        <p:spPr>
          <a:xfrm>
            <a:off x="7441642" y="2310605"/>
            <a:ext cx="2160000" cy="646331"/>
          </a:xfrm>
          <a:prstGeom prst="rect">
            <a:avLst/>
          </a:prstGeom>
          <a:solidFill>
            <a:srgbClr val="FFFFFF">
              <a:alpha val="50196"/>
            </a:srgbClr>
          </a:solidFill>
        </p:spPr>
        <p:txBody>
          <a:bodyPr wrap="square" rtlCol="0">
            <a:spAutoFit/>
          </a:bodyPr>
          <a:lstStyle/>
          <a:p>
            <a:r>
              <a:rPr lang="nl-NL" b="1"/>
              <a:t>Matching en regionale mobiliteit </a:t>
            </a:r>
          </a:p>
        </p:txBody>
      </p:sp>
      <p:sp>
        <p:nvSpPr>
          <p:cNvPr id="16" name="TextBox 15">
            <a:extLst>
              <a:ext uri="{FF2B5EF4-FFF2-40B4-BE49-F238E27FC236}">
                <a16:creationId xmlns:a16="http://schemas.microsoft.com/office/drawing/2014/main" id="{E0DFD0ED-A33F-40A0-9BDF-9ABD21637D1E}"/>
              </a:ext>
            </a:extLst>
          </p:cNvPr>
          <p:cNvSpPr txBox="1"/>
          <p:nvPr/>
        </p:nvSpPr>
        <p:spPr>
          <a:xfrm>
            <a:off x="6386320" y="5436766"/>
            <a:ext cx="1349478" cy="369332"/>
          </a:xfrm>
          <a:prstGeom prst="rect">
            <a:avLst/>
          </a:prstGeom>
          <a:solidFill>
            <a:srgbClr val="FFFFFF">
              <a:alpha val="50196"/>
            </a:srgbClr>
          </a:solidFill>
        </p:spPr>
        <p:txBody>
          <a:bodyPr wrap="square" rtlCol="0">
            <a:spAutoFit/>
          </a:bodyPr>
          <a:lstStyle/>
          <a:p>
            <a:r>
              <a:rPr lang="nl-NL" b="1"/>
              <a:t>Monitoring</a:t>
            </a:r>
            <a:r>
              <a:rPr lang="nl-NL"/>
              <a:t> </a:t>
            </a:r>
          </a:p>
        </p:txBody>
      </p:sp>
      <p:sp>
        <p:nvSpPr>
          <p:cNvPr id="8" name="TextBox 7">
            <a:extLst>
              <a:ext uri="{FF2B5EF4-FFF2-40B4-BE49-F238E27FC236}">
                <a16:creationId xmlns:a16="http://schemas.microsoft.com/office/drawing/2014/main" id="{0D5B28B1-5616-4EEB-B8F2-BDADA770CE76}"/>
              </a:ext>
            </a:extLst>
          </p:cNvPr>
          <p:cNvSpPr txBox="1"/>
          <p:nvPr/>
        </p:nvSpPr>
        <p:spPr>
          <a:xfrm>
            <a:off x="342400" y="3613957"/>
            <a:ext cx="2399056" cy="923330"/>
          </a:xfrm>
          <a:prstGeom prst="rect">
            <a:avLst/>
          </a:prstGeom>
          <a:solidFill>
            <a:srgbClr val="FFFFFF">
              <a:alpha val="38824"/>
            </a:srgbClr>
          </a:solidFill>
        </p:spPr>
        <p:txBody>
          <a:bodyPr wrap="square" rtlCol="0">
            <a:spAutoFit/>
          </a:bodyPr>
          <a:lstStyle/>
          <a:p>
            <a:r>
              <a:rPr lang="nl-NL" b="1"/>
              <a:t>Ontwikkelperspectief van werknemers en werkzoekenden </a:t>
            </a:r>
          </a:p>
        </p:txBody>
      </p:sp>
      <p:pic>
        <p:nvPicPr>
          <p:cNvPr id="7" name="Graphic 6" descr="Single gear">
            <a:extLst>
              <a:ext uri="{FF2B5EF4-FFF2-40B4-BE49-F238E27FC236}">
                <a16:creationId xmlns:a16="http://schemas.microsoft.com/office/drawing/2014/main" id="{F00D0A9D-DD87-4D86-9CE9-A4B5B50B28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51905" y="3687564"/>
            <a:ext cx="2160000" cy="2160000"/>
          </a:xfrm>
          <a:prstGeom prst="rect">
            <a:avLst/>
          </a:prstGeom>
        </p:spPr>
      </p:pic>
      <p:pic>
        <p:nvPicPr>
          <p:cNvPr id="9" name="Graphic 8" descr="Single gear">
            <a:extLst>
              <a:ext uri="{FF2B5EF4-FFF2-40B4-BE49-F238E27FC236}">
                <a16:creationId xmlns:a16="http://schemas.microsoft.com/office/drawing/2014/main" id="{05CF3177-16BB-4ACD-BD09-DEBD73BB6A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84360" y="3711397"/>
            <a:ext cx="2160000" cy="2160000"/>
          </a:xfrm>
          <a:prstGeom prst="rect">
            <a:avLst/>
          </a:prstGeom>
        </p:spPr>
      </p:pic>
      <p:sp>
        <p:nvSpPr>
          <p:cNvPr id="10" name="TextBox 9">
            <a:extLst>
              <a:ext uri="{FF2B5EF4-FFF2-40B4-BE49-F238E27FC236}">
                <a16:creationId xmlns:a16="http://schemas.microsoft.com/office/drawing/2014/main" id="{0E8BD39E-9260-4FF4-A6FC-D5989EC0507E}"/>
              </a:ext>
            </a:extLst>
          </p:cNvPr>
          <p:cNvSpPr txBox="1"/>
          <p:nvPr/>
        </p:nvSpPr>
        <p:spPr>
          <a:xfrm>
            <a:off x="2802062" y="2377299"/>
            <a:ext cx="2353429" cy="646331"/>
          </a:xfrm>
          <a:prstGeom prst="rect">
            <a:avLst/>
          </a:prstGeom>
          <a:solidFill>
            <a:srgbClr val="FFFFFF">
              <a:alpha val="50196"/>
            </a:srgbClr>
          </a:solidFill>
        </p:spPr>
        <p:txBody>
          <a:bodyPr wrap="square" rtlCol="0">
            <a:spAutoFit/>
          </a:bodyPr>
          <a:lstStyle/>
          <a:p>
            <a:r>
              <a:rPr lang="nl-NL" b="1" dirty="0"/>
              <a:t>Ontwikkelingsgericht (bege)leidinggeven</a:t>
            </a:r>
          </a:p>
        </p:txBody>
      </p:sp>
      <p:pic>
        <p:nvPicPr>
          <p:cNvPr id="11" name="Graphic 10" descr="Single gear">
            <a:extLst>
              <a:ext uri="{FF2B5EF4-FFF2-40B4-BE49-F238E27FC236}">
                <a16:creationId xmlns:a16="http://schemas.microsoft.com/office/drawing/2014/main" id="{A352FEF0-EAF2-4AD8-9BD6-892E3123B3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51378" y="2821397"/>
            <a:ext cx="2160000" cy="2160000"/>
          </a:xfrm>
          <a:prstGeom prst="rect">
            <a:avLst/>
          </a:prstGeom>
        </p:spPr>
      </p:pic>
      <p:sp>
        <p:nvSpPr>
          <p:cNvPr id="12" name="TextBox 11">
            <a:extLst>
              <a:ext uri="{FF2B5EF4-FFF2-40B4-BE49-F238E27FC236}">
                <a16:creationId xmlns:a16="http://schemas.microsoft.com/office/drawing/2014/main" id="{E79C5FD1-6FF0-4698-9EBB-DD3A19FE3771}"/>
              </a:ext>
            </a:extLst>
          </p:cNvPr>
          <p:cNvSpPr txBox="1"/>
          <p:nvPr/>
        </p:nvSpPr>
        <p:spPr>
          <a:xfrm>
            <a:off x="9083636" y="3671608"/>
            <a:ext cx="1541338" cy="923330"/>
          </a:xfrm>
          <a:prstGeom prst="rect">
            <a:avLst/>
          </a:prstGeom>
          <a:solidFill>
            <a:srgbClr val="FFFFFF">
              <a:alpha val="50196"/>
            </a:srgbClr>
          </a:solidFill>
        </p:spPr>
        <p:txBody>
          <a:bodyPr wrap="square" rtlCol="0">
            <a:spAutoFit/>
          </a:bodyPr>
          <a:lstStyle/>
          <a:p>
            <a:r>
              <a:rPr lang="nl-NL" b="1"/>
              <a:t>Vernieuwend onderwijs en erkenningen </a:t>
            </a:r>
          </a:p>
        </p:txBody>
      </p:sp>
      <p:pic>
        <p:nvPicPr>
          <p:cNvPr id="13" name="Graphic 12" descr="Single gear">
            <a:extLst>
              <a:ext uri="{FF2B5EF4-FFF2-40B4-BE49-F238E27FC236}">
                <a16:creationId xmlns:a16="http://schemas.microsoft.com/office/drawing/2014/main" id="{3C42F289-C528-46E9-B5A3-373CD74341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0851" y="2186397"/>
            <a:ext cx="2160000" cy="2160000"/>
          </a:xfrm>
          <a:prstGeom prst="rect">
            <a:avLst/>
          </a:prstGeom>
        </p:spPr>
      </p:pic>
      <p:pic>
        <p:nvPicPr>
          <p:cNvPr id="15" name="Graphic 14" descr="Single gear">
            <a:extLst>
              <a:ext uri="{FF2B5EF4-FFF2-40B4-BE49-F238E27FC236}">
                <a16:creationId xmlns:a16="http://schemas.microsoft.com/office/drawing/2014/main" id="{850EA0D9-849A-4919-BFC7-9964B66294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02925" y="3141008"/>
            <a:ext cx="2160000" cy="2160000"/>
          </a:xfrm>
          <a:prstGeom prst="rect">
            <a:avLst/>
          </a:prstGeom>
        </p:spPr>
      </p:pic>
      <p:sp>
        <p:nvSpPr>
          <p:cNvPr id="18" name="Title 1">
            <a:extLst>
              <a:ext uri="{FF2B5EF4-FFF2-40B4-BE49-F238E27FC236}">
                <a16:creationId xmlns:a16="http://schemas.microsoft.com/office/drawing/2014/main" id="{448A8EBE-6D93-4880-AFCB-CFF2841811A6}"/>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De motor:  </a:t>
            </a:r>
            <a:br>
              <a:rPr lang="nl-NL" sz="3200">
                <a:solidFill>
                  <a:srgbClr val="FFC000"/>
                </a:solidFill>
              </a:rPr>
            </a:br>
            <a:r>
              <a:rPr lang="nl-NL" sz="3200">
                <a:solidFill>
                  <a:schemeClr val="tx1"/>
                </a:solidFill>
              </a:rPr>
              <a:t>Bevat vijf fundamentele onderdelen</a:t>
            </a:r>
            <a:br>
              <a:rPr lang="nl-NL" sz="3200">
                <a:solidFill>
                  <a:schemeClr val="tx1"/>
                </a:solidFill>
              </a:rPr>
            </a:br>
            <a:endParaRPr lang="nl-NL" sz="3200">
              <a:solidFill>
                <a:schemeClr val="tx1"/>
              </a:solidFill>
            </a:endParaRPr>
          </a:p>
        </p:txBody>
      </p:sp>
      <p:sp>
        <p:nvSpPr>
          <p:cNvPr id="19" name="Tijdelijke aanduiding voor inhoud 5">
            <a:extLst>
              <a:ext uri="{FF2B5EF4-FFF2-40B4-BE49-F238E27FC236}">
                <a16:creationId xmlns:a16="http://schemas.microsoft.com/office/drawing/2014/main" id="{A18C232C-91E0-4E2F-9E3F-7BE0BCE20F94}"/>
              </a:ext>
            </a:extLst>
          </p:cNvPr>
          <p:cNvSpPr>
            <a:spLocks noGrp="1"/>
          </p:cNvSpPr>
          <p:nvPr>
            <p:ph sz="quarter" idx="13"/>
          </p:nvPr>
        </p:nvSpPr>
        <p:spPr>
          <a:xfrm>
            <a:off x="284584" y="1512017"/>
            <a:ext cx="10396882" cy="758994"/>
          </a:xfrm>
        </p:spPr>
        <p:txBody>
          <a:bodyPr>
            <a:noAutofit/>
          </a:bodyPr>
          <a:lstStyle/>
          <a:p>
            <a:pPr marL="0" indent="0">
              <a:spcBef>
                <a:spcPts val="0"/>
              </a:spcBef>
              <a:buNone/>
            </a:pPr>
            <a:r>
              <a:rPr lang="nl-NL" sz="1600" cap="none" dirty="0"/>
              <a:t>De Motor bestaat uit vijf fundamentele mechanismen –tandwielen- die elkaar onderling in toenemende mate versterken om de Motor te laten draaien (en daarmee de ambitie op Zuid te realiseren). In elk van deze tandwielen is een rol weggelegd voor werkgevers, onderwijs, gemeente, maatschappelijke organisatie en werknemers en werkzoekenden op Zuid.</a:t>
            </a:r>
          </a:p>
          <a:p>
            <a:endParaRPr lang="nl-NL" dirty="0"/>
          </a:p>
        </p:txBody>
      </p:sp>
    </p:spTree>
    <p:extLst>
      <p:ext uri="{BB962C8B-B14F-4D97-AF65-F5344CB8AC3E}">
        <p14:creationId xmlns:p14="http://schemas.microsoft.com/office/powerpoint/2010/main" val="1078105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Tandwielen</a:t>
            </a:r>
            <a:br>
              <a:rPr lang="nl-NL" sz="3200">
                <a:solidFill>
                  <a:srgbClr val="FFC000"/>
                </a:solidFill>
              </a:rPr>
            </a:br>
            <a:r>
              <a:rPr lang="nl-NL" sz="3200">
                <a:solidFill>
                  <a:srgbClr val="FFC000"/>
                </a:solidFill>
              </a:rPr>
              <a:t>1. </a:t>
            </a:r>
            <a:r>
              <a:rPr lang="nl-NL" sz="3200">
                <a:solidFill>
                  <a:schemeClr val="tx1"/>
                </a:solidFill>
              </a:rPr>
              <a:t>Ontwikkelperspectief werk(zoek)enden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112270"/>
            <a:ext cx="11370968" cy="4416483"/>
          </a:xfrm>
        </p:spPr>
        <p:txBody>
          <a:bodyPr numCol="2" spcCol="720000" anchor="t">
            <a:noAutofit/>
          </a:bodyPr>
          <a:lstStyle/>
          <a:p>
            <a:pPr marL="0" indent="0">
              <a:spcBef>
                <a:spcPts val="0"/>
              </a:spcBef>
              <a:buNone/>
            </a:pPr>
            <a:r>
              <a:rPr lang="nl-NL" sz="1600" cap="none" dirty="0"/>
              <a:t>De ambitie van de Motor draait primair om het stimuleren van een ontwikkelperspectief van praktisch geschoolde werk(zoek)enden. Zij willen zich graag ontwikkelen, maar ervaren </a:t>
            </a:r>
            <a:r>
              <a:rPr lang="nl-NL" sz="1600" cap="none" dirty="0">
                <a:hlinkClick r:id="rId3" action="ppaction://hlinksldjump"/>
              </a:rPr>
              <a:t>barrières </a:t>
            </a:r>
            <a:r>
              <a:rPr lang="nl-NL" sz="1600" cap="none" dirty="0"/>
              <a:t>of krijgen de kans niet om deze stap te zetten. </a:t>
            </a:r>
          </a:p>
          <a:p>
            <a:pPr marL="0" indent="0">
              <a:spcBef>
                <a:spcPts val="0"/>
              </a:spcBef>
              <a:buNone/>
            </a:pPr>
            <a:endParaRPr lang="nl-NL" sz="1600" cap="none" dirty="0"/>
          </a:p>
          <a:p>
            <a:pPr marL="0" indent="0">
              <a:spcBef>
                <a:spcPts val="0"/>
              </a:spcBef>
              <a:buNone/>
            </a:pPr>
            <a:r>
              <a:rPr lang="nl-NL" sz="1600" cap="none" dirty="0"/>
              <a:t>De Motor wil het ontwikkelperspectief ondersteunen door de focus op de arbeidsmarkt te verbreden naar  </a:t>
            </a:r>
            <a:r>
              <a:rPr lang="nl-NL" sz="1600" b="1" cap="none" dirty="0"/>
              <a:t>leven lang ontwikkelen</a:t>
            </a:r>
            <a:r>
              <a:rPr lang="nl-NL" sz="1600" cap="none" dirty="0"/>
              <a:t> en </a:t>
            </a:r>
            <a:r>
              <a:rPr lang="nl-NL" sz="1600" b="1" cap="none" dirty="0">
                <a:highlight>
                  <a:srgbClr val="FFC000"/>
                </a:highlight>
              </a:rPr>
              <a:t>vaardigheden</a:t>
            </a:r>
            <a:r>
              <a:rPr lang="nl-NL" sz="1600" cap="none" dirty="0"/>
              <a:t>. </a:t>
            </a:r>
          </a:p>
          <a:p>
            <a:pPr marL="0" indent="0">
              <a:spcBef>
                <a:spcPts val="0"/>
              </a:spcBef>
              <a:buNone/>
            </a:pPr>
            <a:r>
              <a:rPr lang="nl-NL" sz="1600" cap="none" dirty="0"/>
              <a:t>Hiervoor is het nodig om….</a:t>
            </a:r>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endParaRPr lang="nl-NL" sz="1600" cap="none" dirty="0"/>
          </a:p>
          <a:p>
            <a:pPr marL="0" indent="0">
              <a:spcBef>
                <a:spcPts val="0"/>
              </a:spcBef>
              <a:buNone/>
            </a:pPr>
            <a:r>
              <a:rPr lang="nl-NL" sz="1600" cap="none" dirty="0"/>
              <a:t>Hierin ligt een rol bij praktisch geschoolden zelf, maar ook bij werkgevers, gemeente, onderwijs en maatschappelijke organisaties. Zij kunnen, zoals te lezen staat bij de andere tandwielen:</a:t>
            </a:r>
          </a:p>
          <a:p>
            <a:pPr>
              <a:spcBef>
                <a:spcPts val="0"/>
              </a:spcBef>
            </a:pPr>
            <a:r>
              <a:rPr lang="nl-NL" sz="1600" cap="none" dirty="0">
                <a:solidFill>
                  <a:schemeClr val="accent1"/>
                </a:solidFill>
                <a:hlinkClick r:id="rId4" action="ppaction://hlinksldjump">
                  <a:extLst>
                    <a:ext uri="{A12FA001-AC4F-418D-AE19-62706E023703}">
                      <ahyp:hlinkClr xmlns:ahyp="http://schemas.microsoft.com/office/drawing/2018/hyperlinkcolor" val="tx"/>
                    </a:ext>
                  </a:extLst>
                </a:hlinkClick>
              </a:rPr>
              <a:t>Ontwikkelingsgericht (bege)leidinggeven</a:t>
            </a:r>
            <a:r>
              <a:rPr lang="nl-NL" sz="1600" cap="none" dirty="0">
                <a:solidFill>
                  <a:schemeClr val="accent1"/>
                </a:solidFill>
              </a:rPr>
              <a:t>;  </a:t>
            </a:r>
          </a:p>
          <a:p>
            <a:pPr>
              <a:spcBef>
                <a:spcPts val="0"/>
              </a:spcBef>
            </a:pPr>
            <a:r>
              <a:rPr lang="nl-NL" sz="1600" cap="none" dirty="0">
                <a:solidFill>
                  <a:srgbClr val="FFC000"/>
                </a:solidFill>
                <a:hlinkClick r:id="rId5" action="ppaction://hlinksldjump">
                  <a:extLst>
                    <a:ext uri="{A12FA001-AC4F-418D-AE19-62706E023703}">
                      <ahyp:hlinkClr xmlns:ahyp="http://schemas.microsoft.com/office/drawing/2018/hyperlinkcolor" val="tx"/>
                    </a:ext>
                  </a:extLst>
                </a:hlinkClick>
              </a:rPr>
              <a:t>Onderwijs qua inhoud en vorm</a:t>
            </a:r>
            <a:r>
              <a:rPr lang="nl-NL" sz="1600" cap="none" dirty="0">
                <a:solidFill>
                  <a:srgbClr val="FFC000"/>
                </a:solidFill>
              </a:rPr>
              <a:t> </a:t>
            </a:r>
            <a:r>
              <a:rPr lang="nl-NL" sz="1600" cap="none" dirty="0"/>
              <a:t>beter aansluiten op de behoefte van werknemers en werkzoekenden;</a:t>
            </a:r>
          </a:p>
          <a:p>
            <a:pPr>
              <a:spcBef>
                <a:spcPts val="0"/>
              </a:spcBef>
            </a:pPr>
            <a:r>
              <a:rPr lang="nl-NL" sz="1600" cap="none" dirty="0">
                <a:solidFill>
                  <a:srgbClr val="FFC000"/>
                </a:solidFill>
                <a:hlinkClick r:id="rId6" action="ppaction://hlinksldjump">
                  <a:extLst>
                    <a:ext uri="{A12FA001-AC4F-418D-AE19-62706E023703}">
                      <ahyp:hlinkClr xmlns:ahyp="http://schemas.microsoft.com/office/drawing/2018/hyperlinkcolor" val="tx"/>
                    </a:ext>
                  </a:extLst>
                </a:hlinkClick>
              </a:rPr>
              <a:t>Een netwerk bieden </a:t>
            </a:r>
            <a:r>
              <a:rPr lang="nl-NL" sz="1600" cap="none" dirty="0"/>
              <a:t>als kruiwagen voor nieuwe mogelijkheden en mobiliteit.</a:t>
            </a:r>
          </a:p>
          <a:p>
            <a:pPr marL="0" indent="0">
              <a:spcBef>
                <a:spcPts val="0"/>
              </a:spcBef>
              <a:buNone/>
            </a:pPr>
            <a:endParaRPr lang="nl-NL" sz="1600" cap="none" dirty="0"/>
          </a:p>
          <a:p>
            <a:pPr marL="0" indent="0">
              <a:spcBef>
                <a:spcPts val="0"/>
              </a:spcBef>
              <a:buNone/>
            </a:pPr>
            <a:endParaRPr lang="nl-NL" sz="1600" dirty="0"/>
          </a:p>
        </p:txBody>
      </p:sp>
      <p:pic>
        <p:nvPicPr>
          <p:cNvPr id="6" name="Graphic 5" descr="Single gear">
            <a:extLst>
              <a:ext uri="{FF2B5EF4-FFF2-40B4-BE49-F238E27FC236}">
                <a16:creationId xmlns:a16="http://schemas.microsoft.com/office/drawing/2014/main" id="{F56E14A6-54BE-45C5-A784-6C762F8C270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837593" y="-56252"/>
            <a:ext cx="1277010" cy="1277010"/>
          </a:xfrm>
          <a:prstGeom prst="rect">
            <a:avLst/>
          </a:prstGeom>
        </p:spPr>
      </p:pic>
      <p:pic>
        <p:nvPicPr>
          <p:cNvPr id="7" name="Picture 6">
            <a:extLst>
              <a:ext uri="{FF2B5EF4-FFF2-40B4-BE49-F238E27FC236}">
                <a16:creationId xmlns:a16="http://schemas.microsoft.com/office/drawing/2014/main" id="{88BB1298-D54D-4F92-9486-23DF8971E51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245531" y="3949458"/>
            <a:ext cx="3101429" cy="1796272"/>
          </a:xfrm>
          <a:prstGeom prst="roundRect">
            <a:avLst/>
          </a:prstGeom>
          <a:ln>
            <a:solidFill>
              <a:schemeClr val="tx1"/>
            </a:solidFill>
          </a:ln>
          <a:effectLst>
            <a:outerShdw blurRad="50800" dist="38100" dir="2700000" algn="tl" rotWithShape="0">
              <a:prstClr val="black">
                <a:alpha val="40000"/>
              </a:prstClr>
            </a:outerShdw>
          </a:effectLst>
        </p:spPr>
      </p:pic>
      <p:sp>
        <p:nvSpPr>
          <p:cNvPr id="8" name="Freeform: Shape 7">
            <a:extLst>
              <a:ext uri="{FF2B5EF4-FFF2-40B4-BE49-F238E27FC236}">
                <a16:creationId xmlns:a16="http://schemas.microsoft.com/office/drawing/2014/main" id="{953F4E49-8E3F-4D80-B047-EC245D6F2C87}"/>
              </a:ext>
            </a:extLst>
          </p:cNvPr>
          <p:cNvSpPr/>
          <p:nvPr/>
        </p:nvSpPr>
        <p:spPr>
          <a:xfrm>
            <a:off x="4835510" y="4140076"/>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…besef te creëren dat omdat het werk </a:t>
            </a:r>
            <a:r>
              <a:rPr lang="nl-NL" sz="1200" b="1" dirty="0">
                <a:solidFill>
                  <a:schemeClr val="tx1"/>
                </a:solidFill>
                <a:highlight>
                  <a:srgbClr val="FFC000"/>
                </a:highlight>
              </a:rPr>
              <a:t>steeds verandert</a:t>
            </a:r>
            <a:r>
              <a:rPr lang="nl-NL" sz="1200" dirty="0">
                <a:solidFill>
                  <a:schemeClr val="tx1"/>
                </a:solidFill>
              </a:rPr>
              <a:t>, het essentieel is om je vaardigheden te verbreden en af te stemmen op de arbeidsmarkt.</a:t>
            </a:r>
            <a:endParaRPr lang="nl-NL" sz="1200" b="1" dirty="0">
              <a:solidFill>
                <a:schemeClr val="tx1"/>
              </a:solidFill>
            </a:endParaRPr>
          </a:p>
        </p:txBody>
      </p:sp>
      <p:sp>
        <p:nvSpPr>
          <p:cNvPr id="9" name="Freeform: Shape 8">
            <a:extLst>
              <a:ext uri="{FF2B5EF4-FFF2-40B4-BE49-F238E27FC236}">
                <a16:creationId xmlns:a16="http://schemas.microsoft.com/office/drawing/2014/main" id="{BE28E645-57A5-47F8-8EDC-9C390FE972A5}"/>
              </a:ext>
            </a:extLst>
          </p:cNvPr>
          <p:cNvSpPr/>
          <p:nvPr/>
        </p:nvSpPr>
        <p:spPr>
          <a:xfrm>
            <a:off x="284584" y="4140076"/>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…inzicht te creëren in welke </a:t>
            </a:r>
            <a:r>
              <a:rPr lang="nl-NL" sz="1200" b="1" dirty="0">
                <a:solidFill>
                  <a:schemeClr val="tx1"/>
                </a:solidFill>
                <a:highlight>
                  <a:srgbClr val="FFC000"/>
                </a:highlight>
              </a:rPr>
              <a:t>vaardigheden</a:t>
            </a:r>
            <a:r>
              <a:rPr lang="nl-NL" sz="1200" dirty="0">
                <a:solidFill>
                  <a:schemeClr val="tx1"/>
                </a:solidFill>
              </a:rPr>
              <a:t> praktisch geschoolden hebben en mogelijk (verder) kunnen ontwikkelen door (in)formeel te leren (op werk).</a:t>
            </a:r>
          </a:p>
        </p:txBody>
      </p:sp>
      <p:sp>
        <p:nvSpPr>
          <p:cNvPr id="10" name="Freeform: Shape 9">
            <a:extLst>
              <a:ext uri="{FF2B5EF4-FFF2-40B4-BE49-F238E27FC236}">
                <a16:creationId xmlns:a16="http://schemas.microsoft.com/office/drawing/2014/main" id="{980596E3-B818-4FCD-925E-0E88F6D8C440}"/>
              </a:ext>
            </a:extLst>
          </p:cNvPr>
          <p:cNvSpPr/>
          <p:nvPr/>
        </p:nvSpPr>
        <p:spPr>
          <a:xfrm>
            <a:off x="2560047" y="4140076"/>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…inzicht te creëren dat óók als je geen diploma’s hebt, je wel de vaardigheden kunt hebben voor een baan, ook in een </a:t>
            </a:r>
            <a:r>
              <a:rPr lang="nl-NL" sz="1200" b="1" dirty="0">
                <a:solidFill>
                  <a:schemeClr val="tx1"/>
                </a:solidFill>
                <a:highlight>
                  <a:srgbClr val="FFC000"/>
                </a:highlight>
              </a:rPr>
              <a:t>andere bedrijfstak.</a:t>
            </a:r>
            <a:endParaRPr lang="nl-NL" sz="1200" dirty="0">
              <a:solidFill>
                <a:schemeClr val="tx1"/>
              </a:solidFill>
            </a:endParaRPr>
          </a:p>
        </p:txBody>
      </p:sp>
    </p:spTree>
    <p:extLst>
      <p:ext uri="{BB962C8B-B14F-4D97-AF65-F5344CB8AC3E}">
        <p14:creationId xmlns:p14="http://schemas.microsoft.com/office/powerpoint/2010/main" val="1657565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tandwielen</a:t>
            </a:r>
            <a:br>
              <a:rPr lang="nl-NL" sz="3200" dirty="0">
                <a:solidFill>
                  <a:srgbClr val="FFC000"/>
                </a:solidFill>
              </a:rPr>
            </a:br>
            <a:r>
              <a:rPr lang="nl-NL" sz="3200" dirty="0">
                <a:solidFill>
                  <a:srgbClr val="FFC000"/>
                </a:solidFill>
              </a:rPr>
              <a:t>2. </a:t>
            </a:r>
            <a:r>
              <a:rPr lang="nl-NL" sz="3200" dirty="0">
                <a:solidFill>
                  <a:schemeClr val="tx1"/>
                </a:solidFill>
              </a:rPr>
              <a:t>Ontwikkelingsgericht (bege)leidinggeven</a:t>
            </a:r>
          </a:p>
        </p:txBody>
      </p:sp>
      <p:sp>
        <p:nvSpPr>
          <p:cNvPr id="13" name="Rectangle 12">
            <a:extLst>
              <a:ext uri="{FF2B5EF4-FFF2-40B4-BE49-F238E27FC236}">
                <a16:creationId xmlns:a16="http://schemas.microsoft.com/office/drawing/2014/main" id="{7217E3A1-563B-4F69-9449-293BF511608C}"/>
              </a:ext>
            </a:extLst>
          </p:cNvPr>
          <p:cNvSpPr/>
          <p:nvPr/>
        </p:nvSpPr>
        <p:spPr>
          <a:xfrm>
            <a:off x="7803445" y="661518"/>
            <a:ext cx="1375489" cy="73951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Rectangle 18">
            <a:extLst>
              <a:ext uri="{FF2B5EF4-FFF2-40B4-BE49-F238E27FC236}">
                <a16:creationId xmlns:a16="http://schemas.microsoft.com/office/drawing/2014/main" id="{C06E1271-C8F5-47AD-BC43-1BD57F7BE5DF}"/>
              </a:ext>
            </a:extLst>
          </p:cNvPr>
          <p:cNvSpPr/>
          <p:nvPr/>
        </p:nvSpPr>
        <p:spPr>
          <a:xfrm>
            <a:off x="7803445" y="2753840"/>
            <a:ext cx="1375489" cy="73951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Freeform: Shape 24">
            <a:extLst>
              <a:ext uri="{FF2B5EF4-FFF2-40B4-BE49-F238E27FC236}">
                <a16:creationId xmlns:a16="http://schemas.microsoft.com/office/drawing/2014/main" id="{94E5865A-5BAD-4EEB-B7CF-9C3569DD0C9D}"/>
              </a:ext>
            </a:extLst>
          </p:cNvPr>
          <p:cNvSpPr/>
          <p:nvPr/>
        </p:nvSpPr>
        <p:spPr>
          <a:xfrm>
            <a:off x="7803445" y="4846161"/>
            <a:ext cx="1375489" cy="739510"/>
          </a:xfrm>
          <a:custGeom>
            <a:avLst/>
            <a:gdLst>
              <a:gd name="connsiteX0" fmla="*/ 0 w 1375489"/>
              <a:gd name="connsiteY0" fmla="*/ 0 h 739510"/>
              <a:gd name="connsiteX1" fmla="*/ 1375489 w 1375489"/>
              <a:gd name="connsiteY1" fmla="*/ 0 h 739510"/>
              <a:gd name="connsiteX2" fmla="*/ 1375489 w 1375489"/>
              <a:gd name="connsiteY2" fmla="*/ 739510 h 739510"/>
              <a:gd name="connsiteX3" fmla="*/ 0 w 1375489"/>
              <a:gd name="connsiteY3" fmla="*/ 739510 h 739510"/>
              <a:gd name="connsiteX4" fmla="*/ 0 w 1375489"/>
              <a:gd name="connsiteY4" fmla="*/ 0 h 739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5489" h="739510">
                <a:moveTo>
                  <a:pt x="0" y="0"/>
                </a:moveTo>
                <a:lnTo>
                  <a:pt x="1375489" y="0"/>
                </a:lnTo>
                <a:lnTo>
                  <a:pt x="1375489" y="739510"/>
                </a:lnTo>
                <a:lnTo>
                  <a:pt x="0" y="7395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marL="0" lvl="0" indent="0" algn="l" defTabSz="222250">
              <a:lnSpc>
                <a:spcPct val="90000"/>
              </a:lnSpc>
              <a:spcBef>
                <a:spcPct val="0"/>
              </a:spcBef>
              <a:spcAft>
                <a:spcPct val="35000"/>
              </a:spcAft>
              <a:buNone/>
            </a:pPr>
            <a:endParaRPr lang="nl-NL" sz="500" kern="1200"/>
          </a:p>
        </p:txBody>
      </p:sp>
      <p:sp>
        <p:nvSpPr>
          <p:cNvPr id="37" name="Rectangle 36">
            <a:extLst>
              <a:ext uri="{FF2B5EF4-FFF2-40B4-BE49-F238E27FC236}">
                <a16:creationId xmlns:a16="http://schemas.microsoft.com/office/drawing/2014/main" id="{8880179A-7CA8-4BC7-8B0B-6295B5261CE5}"/>
              </a:ext>
            </a:extLst>
          </p:cNvPr>
          <p:cNvSpPr/>
          <p:nvPr/>
        </p:nvSpPr>
        <p:spPr>
          <a:xfrm>
            <a:off x="268342" y="1240605"/>
            <a:ext cx="4968000" cy="3554819"/>
          </a:xfrm>
          <a:prstGeom prst="rect">
            <a:avLst/>
          </a:prstGeom>
        </p:spPr>
        <p:txBody>
          <a:bodyPr wrap="square">
            <a:spAutoFit/>
          </a:bodyPr>
          <a:lstStyle/>
          <a:p>
            <a:r>
              <a:rPr lang="nl-NL" sz="1500" dirty="0"/>
              <a:t>Ontwikkelingsgericht (bege)leidinggeven is wat werkgevers, gemeenten, maatschappelijke organisaties en onderwijs kunnen doen om werknemers en werkzoekenden te ondersteunen bij, en te motiveren tot, ontwikkeling. Zowel in de </a:t>
            </a:r>
            <a:r>
              <a:rPr lang="nl-NL" sz="1500" b="1" dirty="0">
                <a:highlight>
                  <a:srgbClr val="FFC000"/>
                </a:highlight>
              </a:rPr>
              <a:t>concrete begeleiding van de werk(zoek)ende</a:t>
            </a:r>
            <a:r>
              <a:rPr lang="nl-NL" sz="1500" b="1" dirty="0"/>
              <a:t>, </a:t>
            </a:r>
            <a:r>
              <a:rPr lang="nl-NL" sz="1500" dirty="0"/>
              <a:t>als in het (HR-)beleid van de organisatie.  </a:t>
            </a:r>
          </a:p>
          <a:p>
            <a:endParaRPr lang="nl-NL" sz="1500" dirty="0"/>
          </a:p>
          <a:p>
            <a:r>
              <a:rPr lang="nl-NL" sz="1500" dirty="0"/>
              <a:t>Om werk(zoek)enden goed te begeleiden en eigen regie te geven over hun ontwikkeling, zijn er drie knoppen om aan te draaien: </a:t>
            </a:r>
            <a:r>
              <a:rPr lang="nl-NL" sz="1500" dirty="0">
                <a:highlight>
                  <a:srgbClr val="FFC000"/>
                </a:highlight>
              </a:rPr>
              <a:t>Richting</a:t>
            </a:r>
            <a:r>
              <a:rPr lang="nl-NL" sz="1500" dirty="0"/>
              <a:t>, </a:t>
            </a:r>
            <a:r>
              <a:rPr lang="nl-NL" sz="1500" dirty="0">
                <a:highlight>
                  <a:srgbClr val="FFC000"/>
                </a:highlight>
              </a:rPr>
              <a:t>Ruimte</a:t>
            </a:r>
            <a:r>
              <a:rPr lang="nl-NL" sz="1500" dirty="0"/>
              <a:t> en </a:t>
            </a:r>
            <a:r>
              <a:rPr lang="nl-NL" sz="1500" dirty="0">
                <a:highlight>
                  <a:srgbClr val="FFC000"/>
                </a:highlight>
              </a:rPr>
              <a:t>Ruggensteun.</a:t>
            </a:r>
            <a:r>
              <a:rPr lang="nl-NL" sz="1500" baseline="30000" dirty="0"/>
              <a:t>(27)</a:t>
            </a:r>
          </a:p>
        </p:txBody>
      </p:sp>
      <p:sp>
        <p:nvSpPr>
          <p:cNvPr id="9" name="Freeform: Shape 8">
            <a:extLst>
              <a:ext uri="{FF2B5EF4-FFF2-40B4-BE49-F238E27FC236}">
                <a16:creationId xmlns:a16="http://schemas.microsoft.com/office/drawing/2014/main" id="{8263421D-09A8-42A3-B11A-2F86D4BB378E}"/>
              </a:ext>
            </a:extLst>
          </p:cNvPr>
          <p:cNvSpPr/>
          <p:nvPr/>
        </p:nvSpPr>
        <p:spPr>
          <a:xfrm>
            <a:off x="6903445" y="2662376"/>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Maak samen concreet hoe het werk </a:t>
            </a:r>
            <a:r>
              <a:rPr lang="nl-NL" sz="1100" b="1" dirty="0">
                <a:solidFill>
                  <a:schemeClr val="tx1"/>
                </a:solidFill>
              </a:rPr>
              <a:t>in de toekomst </a:t>
            </a:r>
            <a:r>
              <a:rPr lang="nl-NL" sz="1100" dirty="0">
                <a:solidFill>
                  <a:schemeClr val="tx1"/>
                </a:solidFill>
              </a:rPr>
              <a:t>gaat veranderen en wat dit voor consequenties heeft.</a:t>
            </a:r>
            <a:r>
              <a:rPr lang="nl-NL" sz="1100" baseline="30000" dirty="0">
                <a:solidFill>
                  <a:schemeClr val="tx1"/>
                </a:solidFill>
              </a:rPr>
              <a:t>(27)</a:t>
            </a:r>
            <a:r>
              <a:rPr lang="nl-NL" sz="1100" dirty="0">
                <a:solidFill>
                  <a:schemeClr val="tx1"/>
                </a:solidFill>
              </a:rPr>
              <a:t> </a:t>
            </a:r>
            <a:endParaRPr lang="nl-NL" sz="1100" kern="1200" dirty="0">
              <a:solidFill>
                <a:schemeClr val="tx1"/>
              </a:solidFill>
            </a:endParaRPr>
          </a:p>
        </p:txBody>
      </p:sp>
      <p:sp>
        <p:nvSpPr>
          <p:cNvPr id="10" name="Freeform: Shape 9">
            <a:extLst>
              <a:ext uri="{FF2B5EF4-FFF2-40B4-BE49-F238E27FC236}">
                <a16:creationId xmlns:a16="http://schemas.microsoft.com/office/drawing/2014/main" id="{D2D305DA-773D-415F-BBF8-2735C6EBFE4D}"/>
              </a:ext>
            </a:extLst>
          </p:cNvPr>
          <p:cNvSpPr/>
          <p:nvPr/>
        </p:nvSpPr>
        <p:spPr>
          <a:xfrm>
            <a:off x="5323429" y="2823421"/>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C000"/>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marL="0" lvl="0" indent="0" algn="ctr" defTabSz="222250">
              <a:lnSpc>
                <a:spcPct val="90000"/>
              </a:lnSpc>
              <a:spcBef>
                <a:spcPct val="0"/>
              </a:spcBef>
              <a:spcAft>
                <a:spcPct val="35000"/>
              </a:spcAft>
              <a:buNone/>
            </a:pPr>
            <a:r>
              <a:rPr lang="nl-NL" sz="1400" b="1" kern="1200" cap="none" dirty="0">
                <a:solidFill>
                  <a:schemeClr val="tx1"/>
                </a:solidFill>
              </a:rPr>
              <a:t>Richting</a:t>
            </a:r>
          </a:p>
          <a:p>
            <a:pPr marL="0" lvl="0" indent="0" algn="ctr" defTabSz="222250">
              <a:lnSpc>
                <a:spcPct val="90000"/>
              </a:lnSpc>
              <a:spcBef>
                <a:spcPct val="0"/>
              </a:spcBef>
              <a:spcAft>
                <a:spcPct val="35000"/>
              </a:spcAft>
              <a:buNone/>
            </a:pPr>
            <a:r>
              <a:rPr lang="nl-NL" sz="1200" kern="1200" dirty="0">
                <a:solidFill>
                  <a:schemeClr val="tx1"/>
                </a:solidFill>
              </a:rPr>
              <a:t>Informeren en stimuleren</a:t>
            </a:r>
          </a:p>
        </p:txBody>
      </p:sp>
      <p:sp>
        <p:nvSpPr>
          <p:cNvPr id="11" name="Freeform: Shape 10">
            <a:extLst>
              <a:ext uri="{FF2B5EF4-FFF2-40B4-BE49-F238E27FC236}">
                <a16:creationId xmlns:a16="http://schemas.microsoft.com/office/drawing/2014/main" id="{B459CCD4-32AA-48E6-8187-3EBAD0C4A49B}"/>
              </a:ext>
            </a:extLst>
          </p:cNvPr>
          <p:cNvSpPr/>
          <p:nvPr/>
        </p:nvSpPr>
        <p:spPr>
          <a:xfrm>
            <a:off x="5902715" y="1157813"/>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b="1" dirty="0">
                <a:solidFill>
                  <a:schemeClr val="tx1"/>
                </a:solidFill>
              </a:rPr>
              <a:t>Informeer </a:t>
            </a:r>
            <a:r>
              <a:rPr lang="nl-NL" sz="1100" dirty="0">
                <a:solidFill>
                  <a:schemeClr val="tx1"/>
                </a:solidFill>
              </a:rPr>
              <a:t>werk(zoek)enden over de </a:t>
            </a:r>
            <a:r>
              <a:rPr lang="nl-NL" sz="1100" b="1" dirty="0">
                <a:solidFill>
                  <a:schemeClr val="tx1"/>
                </a:solidFill>
              </a:rPr>
              <a:t>mogelijkheden, </a:t>
            </a:r>
            <a:r>
              <a:rPr lang="nl-NL" sz="1100" dirty="0">
                <a:solidFill>
                  <a:schemeClr val="tx1"/>
                </a:solidFill>
              </a:rPr>
              <a:t>en </a:t>
            </a:r>
            <a:r>
              <a:rPr lang="nl-NL" sz="1100" b="1" dirty="0">
                <a:solidFill>
                  <a:schemeClr val="tx1"/>
                </a:solidFill>
              </a:rPr>
              <a:t>bij wie </a:t>
            </a:r>
            <a:r>
              <a:rPr lang="nl-NL" sz="1100" dirty="0">
                <a:solidFill>
                  <a:schemeClr val="tx1"/>
                </a:solidFill>
              </a:rPr>
              <a:t>ze moeten zijn om bepaalde acties in gang te zetten.</a:t>
            </a:r>
            <a:r>
              <a:rPr lang="nl-NL" sz="1100" baseline="30000" dirty="0">
                <a:solidFill>
                  <a:schemeClr val="tx1"/>
                </a:solidFill>
              </a:rPr>
              <a:t>(27)</a:t>
            </a:r>
            <a:endParaRPr lang="nl-NL" sz="1100" baseline="30000" dirty="0">
              <a:solidFill>
                <a:srgbClr val="FF0000"/>
              </a:solidFill>
              <a:highlight>
                <a:srgbClr val="00FF00"/>
              </a:highlight>
            </a:endParaRPr>
          </a:p>
        </p:txBody>
      </p:sp>
      <p:sp>
        <p:nvSpPr>
          <p:cNvPr id="20" name="Freeform: Shape 19">
            <a:extLst>
              <a:ext uri="{FF2B5EF4-FFF2-40B4-BE49-F238E27FC236}">
                <a16:creationId xmlns:a16="http://schemas.microsoft.com/office/drawing/2014/main" id="{8AE20E4A-CD5A-480D-9ED8-BC33F3EF30E0}"/>
              </a:ext>
            </a:extLst>
          </p:cNvPr>
          <p:cNvSpPr/>
          <p:nvPr/>
        </p:nvSpPr>
        <p:spPr>
          <a:xfrm>
            <a:off x="5919599" y="4175726"/>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Focus op </a:t>
            </a:r>
            <a:r>
              <a:rPr lang="nl-NL" sz="1100" b="1" dirty="0">
                <a:solidFill>
                  <a:schemeClr val="tx1"/>
                </a:solidFill>
              </a:rPr>
              <a:t>vaardigheden</a:t>
            </a:r>
            <a:r>
              <a:rPr lang="nl-NL" sz="1100" dirty="0">
                <a:solidFill>
                  <a:schemeClr val="tx1"/>
                </a:solidFill>
              </a:rPr>
              <a:t> en laat daarmee de mogelijkheden op de (brede) arbeidsmarkt zien.</a:t>
            </a:r>
            <a:r>
              <a:rPr lang="nl-NL" sz="1100" baseline="30000" dirty="0">
                <a:solidFill>
                  <a:schemeClr val="tx1"/>
                </a:solidFill>
              </a:rPr>
              <a:t>(27)</a:t>
            </a:r>
            <a:r>
              <a:rPr lang="nl-NL" sz="1100" dirty="0">
                <a:solidFill>
                  <a:schemeClr val="tx1"/>
                </a:solidFill>
              </a:rPr>
              <a:t> </a:t>
            </a:r>
            <a:endParaRPr lang="nl-NL" sz="1100" kern="1200" dirty="0">
              <a:solidFill>
                <a:schemeClr val="tx1"/>
              </a:solidFill>
            </a:endParaRPr>
          </a:p>
        </p:txBody>
      </p:sp>
      <p:sp>
        <p:nvSpPr>
          <p:cNvPr id="18" name="TextBox 17">
            <a:extLst>
              <a:ext uri="{FF2B5EF4-FFF2-40B4-BE49-F238E27FC236}">
                <a16:creationId xmlns:a16="http://schemas.microsoft.com/office/drawing/2014/main" id="{EEB6DBE3-9E4F-4B0D-B184-BBE3A8AF7D2E}"/>
              </a:ext>
            </a:extLst>
          </p:cNvPr>
          <p:cNvSpPr txBox="1"/>
          <p:nvPr/>
        </p:nvSpPr>
        <p:spPr>
          <a:xfrm>
            <a:off x="9546012" y="1240605"/>
            <a:ext cx="2119300" cy="2492990"/>
          </a:xfrm>
          <a:prstGeom prst="rect">
            <a:avLst/>
          </a:prstGeom>
          <a:solidFill>
            <a:srgbClr val="FFC000"/>
          </a:solidFill>
          <a:ln w="28575">
            <a:noFill/>
          </a:ln>
        </p:spPr>
        <p:txBody>
          <a:bodyPr wrap="square" rtlCol="0">
            <a:spAutoFit/>
          </a:bodyPr>
          <a:lstStyle/>
          <a:p>
            <a:r>
              <a:rPr lang="nl-NL" sz="1200" dirty="0"/>
              <a:t>FEIT:</a:t>
            </a:r>
          </a:p>
          <a:p>
            <a:endParaRPr lang="nl-NL" sz="1200" dirty="0"/>
          </a:p>
          <a:p>
            <a:r>
              <a:rPr lang="nl-NL" sz="1200" dirty="0">
                <a:highlight>
                  <a:srgbClr val="FFFFFF"/>
                </a:highlight>
              </a:rPr>
              <a:t>36%</a:t>
            </a:r>
            <a:r>
              <a:rPr lang="nl-NL" sz="1200" dirty="0"/>
              <a:t>  van de Rotterdamse praktisch opgeleide werknemers die geen opleiding of cursus heeft gevolgd in de afgelopen twee jaar, geeft aan dat hun leidinggevende de </a:t>
            </a:r>
            <a:r>
              <a:rPr lang="nl-NL" sz="1200" u="sng" dirty="0"/>
              <a:t>ontwikkeling van kennis en vaardigheden </a:t>
            </a:r>
            <a:r>
              <a:rPr lang="nl-NL" sz="1200" i="1" u="sng" dirty="0"/>
              <a:t>niet </a:t>
            </a:r>
            <a:r>
              <a:rPr lang="nl-NL" sz="1200" u="sng" dirty="0"/>
              <a:t>stimuleert.</a:t>
            </a:r>
            <a:r>
              <a:rPr lang="nl-NL" sz="1200" baseline="30000" dirty="0"/>
              <a:t>(3)</a:t>
            </a:r>
            <a:endParaRPr lang="nl-NL" sz="1200" dirty="0"/>
          </a:p>
          <a:p>
            <a:endParaRPr lang="nl-NL" sz="1200" dirty="0"/>
          </a:p>
        </p:txBody>
      </p:sp>
    </p:spTree>
    <p:extLst>
      <p:ext uri="{BB962C8B-B14F-4D97-AF65-F5344CB8AC3E}">
        <p14:creationId xmlns:p14="http://schemas.microsoft.com/office/powerpoint/2010/main" val="1424981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tandwielen</a:t>
            </a:r>
            <a:br>
              <a:rPr lang="nl-NL" sz="3200" dirty="0">
                <a:solidFill>
                  <a:srgbClr val="FFC000"/>
                </a:solidFill>
              </a:rPr>
            </a:br>
            <a:r>
              <a:rPr lang="nl-NL" sz="3200" dirty="0">
                <a:solidFill>
                  <a:srgbClr val="FFC000"/>
                </a:solidFill>
              </a:rPr>
              <a:t>2. </a:t>
            </a:r>
            <a:r>
              <a:rPr lang="nl-NL" sz="3200" dirty="0">
                <a:solidFill>
                  <a:schemeClr val="tx1"/>
                </a:solidFill>
              </a:rPr>
              <a:t>Ontwikkelingsgericht (bege)leidinggeven</a:t>
            </a:r>
          </a:p>
        </p:txBody>
      </p:sp>
      <p:sp>
        <p:nvSpPr>
          <p:cNvPr id="13" name="Rectangle 12">
            <a:extLst>
              <a:ext uri="{FF2B5EF4-FFF2-40B4-BE49-F238E27FC236}">
                <a16:creationId xmlns:a16="http://schemas.microsoft.com/office/drawing/2014/main" id="{7217E3A1-563B-4F69-9449-293BF511608C}"/>
              </a:ext>
            </a:extLst>
          </p:cNvPr>
          <p:cNvSpPr/>
          <p:nvPr/>
        </p:nvSpPr>
        <p:spPr>
          <a:xfrm>
            <a:off x="9351020" y="570430"/>
            <a:ext cx="1375489" cy="73951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Rectangle 18">
            <a:extLst>
              <a:ext uri="{FF2B5EF4-FFF2-40B4-BE49-F238E27FC236}">
                <a16:creationId xmlns:a16="http://schemas.microsoft.com/office/drawing/2014/main" id="{C06E1271-C8F5-47AD-BC43-1BD57F7BE5DF}"/>
              </a:ext>
            </a:extLst>
          </p:cNvPr>
          <p:cNvSpPr/>
          <p:nvPr/>
        </p:nvSpPr>
        <p:spPr>
          <a:xfrm>
            <a:off x="9332522" y="2641647"/>
            <a:ext cx="1375489" cy="73951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Freeform: Shape 24">
            <a:extLst>
              <a:ext uri="{FF2B5EF4-FFF2-40B4-BE49-F238E27FC236}">
                <a16:creationId xmlns:a16="http://schemas.microsoft.com/office/drawing/2014/main" id="{94E5865A-5BAD-4EEB-B7CF-9C3569DD0C9D}"/>
              </a:ext>
            </a:extLst>
          </p:cNvPr>
          <p:cNvSpPr/>
          <p:nvPr/>
        </p:nvSpPr>
        <p:spPr>
          <a:xfrm>
            <a:off x="9351020" y="4755073"/>
            <a:ext cx="1375489" cy="739510"/>
          </a:xfrm>
          <a:custGeom>
            <a:avLst/>
            <a:gdLst>
              <a:gd name="connsiteX0" fmla="*/ 0 w 1375489"/>
              <a:gd name="connsiteY0" fmla="*/ 0 h 739510"/>
              <a:gd name="connsiteX1" fmla="*/ 1375489 w 1375489"/>
              <a:gd name="connsiteY1" fmla="*/ 0 h 739510"/>
              <a:gd name="connsiteX2" fmla="*/ 1375489 w 1375489"/>
              <a:gd name="connsiteY2" fmla="*/ 739510 h 739510"/>
              <a:gd name="connsiteX3" fmla="*/ 0 w 1375489"/>
              <a:gd name="connsiteY3" fmla="*/ 739510 h 739510"/>
              <a:gd name="connsiteX4" fmla="*/ 0 w 1375489"/>
              <a:gd name="connsiteY4" fmla="*/ 0 h 739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5489" h="739510">
                <a:moveTo>
                  <a:pt x="0" y="0"/>
                </a:moveTo>
                <a:lnTo>
                  <a:pt x="1375489" y="0"/>
                </a:lnTo>
                <a:lnTo>
                  <a:pt x="1375489" y="739510"/>
                </a:lnTo>
                <a:lnTo>
                  <a:pt x="0" y="7395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marL="0" lvl="0" indent="0" algn="l" defTabSz="222250">
              <a:lnSpc>
                <a:spcPct val="90000"/>
              </a:lnSpc>
              <a:spcBef>
                <a:spcPct val="0"/>
              </a:spcBef>
              <a:spcAft>
                <a:spcPct val="35000"/>
              </a:spcAft>
              <a:buNone/>
            </a:pPr>
            <a:endParaRPr lang="nl-NL" sz="500" kern="1200"/>
          </a:p>
        </p:txBody>
      </p:sp>
      <p:grpSp>
        <p:nvGrpSpPr>
          <p:cNvPr id="3" name="Group 2">
            <a:extLst>
              <a:ext uri="{FF2B5EF4-FFF2-40B4-BE49-F238E27FC236}">
                <a16:creationId xmlns:a16="http://schemas.microsoft.com/office/drawing/2014/main" id="{1E69072A-6845-4AF3-838D-6CAD79CEEAF7}"/>
              </a:ext>
            </a:extLst>
          </p:cNvPr>
          <p:cNvGrpSpPr/>
          <p:nvPr/>
        </p:nvGrpSpPr>
        <p:grpSpPr>
          <a:xfrm>
            <a:off x="4998708" y="1142531"/>
            <a:ext cx="6612595" cy="4908135"/>
            <a:chOff x="65464" y="1084829"/>
            <a:chExt cx="6612595" cy="4908135"/>
          </a:xfrm>
        </p:grpSpPr>
        <p:sp>
          <p:nvSpPr>
            <p:cNvPr id="36" name="Freeform: Shape 35">
              <a:extLst>
                <a:ext uri="{FF2B5EF4-FFF2-40B4-BE49-F238E27FC236}">
                  <a16:creationId xmlns:a16="http://schemas.microsoft.com/office/drawing/2014/main" id="{6A74AD9F-7E2D-4B94-B601-1D4E953A749A}"/>
                </a:ext>
              </a:extLst>
            </p:cNvPr>
            <p:cNvSpPr/>
            <p:nvPr/>
          </p:nvSpPr>
          <p:spPr>
            <a:xfrm>
              <a:off x="1978778" y="1093647"/>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200" dirty="0">
                <a:solidFill>
                  <a:schemeClr val="tx1"/>
                </a:solidFill>
              </a:endParaRPr>
            </a:p>
            <a:p>
              <a:pPr lvl="0" algn="ctr" defTabSz="222250">
                <a:lnSpc>
                  <a:spcPct val="90000"/>
                </a:lnSpc>
                <a:spcBef>
                  <a:spcPct val="0"/>
                </a:spcBef>
                <a:spcAft>
                  <a:spcPct val="35000"/>
                </a:spcAft>
              </a:pPr>
              <a:r>
                <a:rPr lang="nl-NL" sz="1200" dirty="0">
                  <a:solidFill>
                    <a:schemeClr val="tx1"/>
                  </a:solidFill>
                </a:rPr>
                <a:t>Biedt </a:t>
              </a:r>
              <a:r>
                <a:rPr lang="nl-NL" sz="1200" b="1" dirty="0">
                  <a:solidFill>
                    <a:schemeClr val="tx1"/>
                  </a:solidFill>
                </a:rPr>
                <a:t>zekerheid </a:t>
              </a:r>
              <a:r>
                <a:rPr lang="nl-NL" sz="1200" dirty="0">
                  <a:solidFill>
                    <a:schemeClr val="tx1"/>
                  </a:solidFill>
                </a:rPr>
                <a:t>tijdens leren en ontwikkelen m.b.t behoud van de huidige baan. Informeel inwerken in een nieuwe baan of functie.</a:t>
              </a:r>
              <a:r>
                <a:rPr lang="nl-NL" sz="1200" baseline="30000" dirty="0">
                  <a:solidFill>
                    <a:schemeClr val="tx1"/>
                  </a:solidFill>
                </a:rPr>
                <a:t>(30)</a:t>
              </a:r>
            </a:p>
            <a:p>
              <a:pPr lvl="0" algn="ctr" defTabSz="222250">
                <a:lnSpc>
                  <a:spcPct val="90000"/>
                </a:lnSpc>
                <a:spcBef>
                  <a:spcPct val="0"/>
                </a:spcBef>
                <a:spcAft>
                  <a:spcPct val="35000"/>
                </a:spcAft>
              </a:pPr>
              <a:endParaRPr lang="nl-NL" sz="1200" dirty="0">
                <a:solidFill>
                  <a:srgbClr val="FF0000"/>
                </a:solidFill>
                <a:highlight>
                  <a:srgbClr val="00FF00"/>
                </a:highlight>
              </a:endParaRPr>
            </a:p>
          </p:txBody>
        </p:sp>
        <p:sp>
          <p:nvSpPr>
            <p:cNvPr id="20" name="Freeform: Shape 19">
              <a:extLst>
                <a:ext uri="{FF2B5EF4-FFF2-40B4-BE49-F238E27FC236}">
                  <a16:creationId xmlns:a16="http://schemas.microsoft.com/office/drawing/2014/main" id="{1188A1EC-ECAB-4B8E-A338-AEF9A2C3649E}"/>
                </a:ext>
              </a:extLst>
            </p:cNvPr>
            <p:cNvSpPr/>
            <p:nvPr/>
          </p:nvSpPr>
          <p:spPr>
            <a:xfrm>
              <a:off x="3945119" y="4192964"/>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b="1" dirty="0">
                  <a:solidFill>
                    <a:schemeClr val="tx1"/>
                  </a:solidFill>
                </a:rPr>
                <a:t>Community en samenhorigheid </a:t>
              </a:r>
              <a:r>
                <a:rPr lang="nl-NL" sz="1200" dirty="0">
                  <a:solidFill>
                    <a:schemeClr val="tx1"/>
                  </a:solidFill>
                </a:rPr>
                <a:t>stimuleren door </a:t>
              </a:r>
              <a:r>
                <a:rPr lang="nl-NL" sz="1200" dirty="0" err="1">
                  <a:solidFill>
                    <a:schemeClr val="tx1"/>
                  </a:solidFill>
                </a:rPr>
                <a:t>groepsgestuurde</a:t>
              </a:r>
              <a:r>
                <a:rPr lang="nl-NL" sz="1200" dirty="0">
                  <a:solidFill>
                    <a:schemeClr val="tx1"/>
                  </a:solidFill>
                </a:rPr>
                <a:t> ontwikkeling.</a:t>
              </a:r>
              <a:r>
                <a:rPr lang="nl-NL" sz="1200" baseline="30000" dirty="0">
                  <a:solidFill>
                    <a:schemeClr val="tx1"/>
                  </a:solidFill>
                </a:rPr>
                <a:t>(27)</a:t>
              </a:r>
              <a:endParaRPr lang="nl-NL" sz="1200" dirty="0">
                <a:solidFill>
                  <a:schemeClr val="tx1"/>
                </a:solidFill>
                <a:highlight>
                  <a:srgbClr val="00FF00"/>
                </a:highlight>
              </a:endParaRPr>
            </a:p>
          </p:txBody>
        </p:sp>
        <p:sp>
          <p:nvSpPr>
            <p:cNvPr id="15" name="Freeform: Shape 14">
              <a:extLst>
                <a:ext uri="{FF2B5EF4-FFF2-40B4-BE49-F238E27FC236}">
                  <a16:creationId xmlns:a16="http://schemas.microsoft.com/office/drawing/2014/main" id="{623ECD57-E6CF-4DAA-BCBD-EB014BBA6FB7}"/>
                </a:ext>
              </a:extLst>
            </p:cNvPr>
            <p:cNvSpPr/>
            <p:nvPr/>
          </p:nvSpPr>
          <p:spPr>
            <a:xfrm>
              <a:off x="1191336" y="2821647"/>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C000"/>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marL="0" lvl="0" indent="0" algn="ctr" defTabSz="222250">
                <a:lnSpc>
                  <a:spcPct val="90000"/>
                </a:lnSpc>
                <a:spcBef>
                  <a:spcPct val="0"/>
                </a:spcBef>
                <a:spcAft>
                  <a:spcPct val="35000"/>
                </a:spcAft>
                <a:buNone/>
              </a:pPr>
              <a:r>
                <a:rPr lang="nl-NL" sz="1400" b="1" kern="1200" cap="none" dirty="0">
                  <a:solidFill>
                    <a:schemeClr val="tx1"/>
                  </a:solidFill>
                </a:rPr>
                <a:t>Ruggensteun</a:t>
              </a:r>
            </a:p>
            <a:p>
              <a:pPr lvl="0" algn="ctr" defTabSz="222250">
                <a:lnSpc>
                  <a:spcPct val="90000"/>
                </a:lnSpc>
                <a:spcBef>
                  <a:spcPct val="0"/>
                </a:spcBef>
                <a:spcAft>
                  <a:spcPct val="35000"/>
                </a:spcAft>
              </a:pPr>
              <a:r>
                <a:rPr lang="nl-NL" sz="1200" kern="1200" dirty="0">
                  <a:solidFill>
                    <a:schemeClr val="tx1"/>
                  </a:solidFill>
                </a:rPr>
                <a:t>Vertrouwen geven en faciliteren</a:t>
              </a:r>
            </a:p>
          </p:txBody>
        </p:sp>
        <p:sp>
          <p:nvSpPr>
            <p:cNvPr id="21" name="Freeform: Shape 20">
              <a:extLst>
                <a:ext uri="{FF2B5EF4-FFF2-40B4-BE49-F238E27FC236}">
                  <a16:creationId xmlns:a16="http://schemas.microsoft.com/office/drawing/2014/main" id="{A3D277DE-B7AC-42D5-B373-5F185F3AE59D}"/>
                </a:ext>
              </a:extLst>
            </p:cNvPr>
            <p:cNvSpPr/>
            <p:nvPr/>
          </p:nvSpPr>
          <p:spPr>
            <a:xfrm>
              <a:off x="65464" y="4173520"/>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Investeer in </a:t>
              </a:r>
              <a:r>
                <a:rPr lang="nl-NL" sz="1100" b="1" dirty="0">
                  <a:solidFill>
                    <a:schemeClr val="tx1"/>
                  </a:solidFill>
                </a:rPr>
                <a:t>persoonlijke begeleiding </a:t>
              </a:r>
              <a:r>
                <a:rPr lang="nl-NL" sz="1100" dirty="0">
                  <a:solidFill>
                    <a:schemeClr val="tx1"/>
                  </a:solidFill>
                </a:rPr>
                <a:t>bij ontwikkeling, maak hier tijd voor en train (bege)leidinggevende hierin.</a:t>
              </a:r>
              <a:r>
                <a:rPr lang="nl-NL" sz="1100" baseline="30000" dirty="0">
                  <a:solidFill>
                    <a:schemeClr val="tx1"/>
                  </a:solidFill>
                </a:rPr>
                <a:t>(32)</a:t>
              </a:r>
            </a:p>
          </p:txBody>
        </p:sp>
        <p:sp>
          <p:nvSpPr>
            <p:cNvPr id="22" name="Freeform: Shape 21">
              <a:extLst>
                <a:ext uri="{FF2B5EF4-FFF2-40B4-BE49-F238E27FC236}">
                  <a16:creationId xmlns:a16="http://schemas.microsoft.com/office/drawing/2014/main" id="{1E2F8EEC-750E-4D85-B2FF-7D6529F1EF76}"/>
                </a:ext>
              </a:extLst>
            </p:cNvPr>
            <p:cNvSpPr/>
            <p:nvPr/>
          </p:nvSpPr>
          <p:spPr>
            <a:xfrm>
              <a:off x="4878059" y="2641647"/>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Benadruk dat leren veel meer is dan het zitten in de </a:t>
              </a:r>
              <a:r>
                <a:rPr lang="nl-NL" sz="1100" b="1" dirty="0">
                  <a:solidFill>
                    <a:schemeClr val="tx1"/>
                  </a:solidFill>
                </a:rPr>
                <a:t>schoolbanken</a:t>
              </a:r>
              <a:r>
                <a:rPr lang="nl-NL" sz="1100" dirty="0">
                  <a:solidFill>
                    <a:schemeClr val="tx1"/>
                  </a:solidFill>
                </a:rPr>
                <a:t>, en dat je kunt leren bijv. op werk. </a:t>
              </a:r>
              <a:r>
                <a:rPr lang="nl-NL" sz="1100" baseline="30000" dirty="0">
                  <a:solidFill>
                    <a:schemeClr val="tx1"/>
                  </a:solidFill>
                </a:rPr>
                <a:t>(27,28)</a:t>
              </a:r>
              <a:endParaRPr lang="nl-NL" sz="1100" baseline="30000" dirty="0">
                <a:solidFill>
                  <a:schemeClr val="tx1"/>
                </a:solidFill>
                <a:highlight>
                  <a:srgbClr val="00FF00"/>
                </a:highlight>
              </a:endParaRPr>
            </a:p>
          </p:txBody>
        </p:sp>
        <p:sp>
          <p:nvSpPr>
            <p:cNvPr id="27" name="Freeform: Shape 26">
              <a:extLst>
                <a:ext uri="{FF2B5EF4-FFF2-40B4-BE49-F238E27FC236}">
                  <a16:creationId xmlns:a16="http://schemas.microsoft.com/office/drawing/2014/main" id="{30D2D500-AC8B-40E1-A0EC-90BA979FA0F4}"/>
                </a:ext>
              </a:extLst>
            </p:cNvPr>
            <p:cNvSpPr/>
            <p:nvPr/>
          </p:nvSpPr>
          <p:spPr>
            <a:xfrm>
              <a:off x="2943175" y="2655402"/>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Redeneren vanuit de </a:t>
              </a:r>
              <a:r>
                <a:rPr lang="nl-NL" sz="1200" b="1" dirty="0">
                  <a:solidFill>
                    <a:schemeClr val="tx1"/>
                  </a:solidFill>
                </a:rPr>
                <a:t>talenten en krachten </a:t>
              </a:r>
              <a:r>
                <a:rPr lang="nl-NL" sz="1200" dirty="0">
                  <a:solidFill>
                    <a:schemeClr val="tx1"/>
                  </a:solidFill>
                </a:rPr>
                <a:t>van de persoon, in plaats vanuit de taak of functie. </a:t>
              </a:r>
              <a:r>
                <a:rPr lang="nl-NL" sz="1200" baseline="30000" dirty="0">
                  <a:solidFill>
                    <a:schemeClr val="tx1"/>
                  </a:solidFill>
                </a:rPr>
                <a:t>(33)</a:t>
              </a:r>
            </a:p>
          </p:txBody>
        </p:sp>
        <p:sp>
          <p:nvSpPr>
            <p:cNvPr id="28" name="Freeform: Shape 27">
              <a:extLst>
                <a:ext uri="{FF2B5EF4-FFF2-40B4-BE49-F238E27FC236}">
                  <a16:creationId xmlns:a16="http://schemas.microsoft.com/office/drawing/2014/main" id="{5740570B-FFB8-40D2-9D68-E4F9A9F057D9}"/>
                </a:ext>
              </a:extLst>
            </p:cNvPr>
            <p:cNvSpPr/>
            <p:nvPr/>
          </p:nvSpPr>
          <p:spPr>
            <a:xfrm>
              <a:off x="1969662" y="4173520"/>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Toon p</a:t>
              </a:r>
              <a:r>
                <a:rPr lang="nl-NL" sz="1100" b="1" dirty="0">
                  <a:solidFill>
                    <a:schemeClr val="tx1"/>
                  </a:solidFill>
                </a:rPr>
                <a:t>ermanente en oprechte interesse</a:t>
              </a:r>
              <a:r>
                <a:rPr lang="nl-NL" sz="1100" dirty="0">
                  <a:solidFill>
                    <a:schemeClr val="tx1"/>
                  </a:solidFill>
                </a:rPr>
                <a:t> in de persoon. Ga het gesprek aan en besteedt aandacht </a:t>
              </a:r>
              <a:r>
                <a:rPr lang="nl-NL" sz="1100" baseline="30000" dirty="0">
                  <a:solidFill>
                    <a:schemeClr val="tx1"/>
                  </a:solidFill>
                </a:rPr>
                <a:t>(27)</a:t>
              </a:r>
            </a:p>
          </p:txBody>
        </p:sp>
        <p:sp>
          <p:nvSpPr>
            <p:cNvPr id="30" name="Freeform: Shape 29">
              <a:extLst>
                <a:ext uri="{FF2B5EF4-FFF2-40B4-BE49-F238E27FC236}">
                  <a16:creationId xmlns:a16="http://schemas.microsoft.com/office/drawing/2014/main" id="{9D106E09-5064-4B1A-A214-5EB27F008A5B}"/>
                </a:ext>
              </a:extLst>
            </p:cNvPr>
            <p:cNvSpPr/>
            <p:nvPr/>
          </p:nvSpPr>
          <p:spPr>
            <a:xfrm>
              <a:off x="3909818" y="1084829"/>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Het </a:t>
              </a:r>
              <a:r>
                <a:rPr lang="nl-NL" sz="1200" b="1" dirty="0">
                  <a:solidFill>
                    <a:schemeClr val="tx1"/>
                  </a:solidFill>
                </a:rPr>
                <a:t>zelfvertrouwen </a:t>
              </a:r>
              <a:r>
                <a:rPr lang="nl-NL" sz="1200" dirty="0">
                  <a:solidFill>
                    <a:schemeClr val="tx1"/>
                  </a:solidFill>
                </a:rPr>
                <a:t>versterken van werknemers en werkzoekenden; Fouten maken mag! </a:t>
              </a:r>
              <a:r>
                <a:rPr lang="nl-NL" sz="1200" baseline="30000" dirty="0">
                  <a:solidFill>
                    <a:schemeClr val="tx1"/>
                  </a:solidFill>
                </a:rPr>
                <a:t>(27,31)</a:t>
              </a:r>
            </a:p>
          </p:txBody>
        </p:sp>
      </p:grpSp>
      <p:sp>
        <p:nvSpPr>
          <p:cNvPr id="16" name="Rectangle 15">
            <a:extLst>
              <a:ext uri="{FF2B5EF4-FFF2-40B4-BE49-F238E27FC236}">
                <a16:creationId xmlns:a16="http://schemas.microsoft.com/office/drawing/2014/main" id="{57EFBEF7-D261-4C2B-9880-52542B18428B}"/>
              </a:ext>
            </a:extLst>
          </p:cNvPr>
          <p:cNvSpPr/>
          <p:nvPr/>
        </p:nvSpPr>
        <p:spPr>
          <a:xfrm>
            <a:off x="3623219" y="2730754"/>
            <a:ext cx="1375489" cy="73951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Freeform: Shape 16">
            <a:extLst>
              <a:ext uri="{FF2B5EF4-FFF2-40B4-BE49-F238E27FC236}">
                <a16:creationId xmlns:a16="http://schemas.microsoft.com/office/drawing/2014/main" id="{E4B1603C-B4A7-419F-A7F1-6872C92506E8}"/>
              </a:ext>
            </a:extLst>
          </p:cNvPr>
          <p:cNvSpPr/>
          <p:nvPr/>
        </p:nvSpPr>
        <p:spPr>
          <a:xfrm>
            <a:off x="3623219" y="4823075"/>
            <a:ext cx="1375489" cy="739510"/>
          </a:xfrm>
          <a:custGeom>
            <a:avLst/>
            <a:gdLst>
              <a:gd name="connsiteX0" fmla="*/ 0 w 1375489"/>
              <a:gd name="connsiteY0" fmla="*/ 0 h 739510"/>
              <a:gd name="connsiteX1" fmla="*/ 1375489 w 1375489"/>
              <a:gd name="connsiteY1" fmla="*/ 0 h 739510"/>
              <a:gd name="connsiteX2" fmla="*/ 1375489 w 1375489"/>
              <a:gd name="connsiteY2" fmla="*/ 739510 h 739510"/>
              <a:gd name="connsiteX3" fmla="*/ 0 w 1375489"/>
              <a:gd name="connsiteY3" fmla="*/ 739510 h 739510"/>
              <a:gd name="connsiteX4" fmla="*/ 0 w 1375489"/>
              <a:gd name="connsiteY4" fmla="*/ 0 h 739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5489" h="739510">
                <a:moveTo>
                  <a:pt x="0" y="0"/>
                </a:moveTo>
                <a:lnTo>
                  <a:pt x="1375489" y="0"/>
                </a:lnTo>
                <a:lnTo>
                  <a:pt x="1375489" y="739510"/>
                </a:lnTo>
                <a:lnTo>
                  <a:pt x="0" y="7395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marL="0" lvl="0" indent="0" algn="l" defTabSz="222250">
              <a:lnSpc>
                <a:spcPct val="90000"/>
              </a:lnSpc>
              <a:spcBef>
                <a:spcPct val="0"/>
              </a:spcBef>
              <a:spcAft>
                <a:spcPct val="35000"/>
              </a:spcAft>
              <a:buNone/>
            </a:pPr>
            <a:endParaRPr lang="nl-NL" sz="500" kern="1200"/>
          </a:p>
        </p:txBody>
      </p:sp>
      <p:sp>
        <p:nvSpPr>
          <p:cNvPr id="29" name="Freeform: Shape 28">
            <a:extLst>
              <a:ext uri="{FF2B5EF4-FFF2-40B4-BE49-F238E27FC236}">
                <a16:creationId xmlns:a16="http://schemas.microsoft.com/office/drawing/2014/main" id="{207FE499-D636-4372-94DA-9081E04E7940}"/>
              </a:ext>
            </a:extLst>
          </p:cNvPr>
          <p:cNvSpPr/>
          <p:nvPr/>
        </p:nvSpPr>
        <p:spPr>
          <a:xfrm>
            <a:off x="3333855" y="2876599"/>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C000"/>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marL="0" lvl="0" indent="0" algn="ctr" defTabSz="222250">
              <a:lnSpc>
                <a:spcPct val="90000"/>
              </a:lnSpc>
              <a:spcBef>
                <a:spcPct val="0"/>
              </a:spcBef>
              <a:spcAft>
                <a:spcPct val="35000"/>
              </a:spcAft>
              <a:buNone/>
            </a:pPr>
            <a:r>
              <a:rPr lang="nl-NL" sz="1400" b="1" kern="1200" cap="none" dirty="0">
                <a:solidFill>
                  <a:schemeClr val="tx1"/>
                </a:solidFill>
              </a:rPr>
              <a:t>Ruimte</a:t>
            </a:r>
          </a:p>
          <a:p>
            <a:pPr lvl="0" algn="ctr" defTabSz="222250">
              <a:lnSpc>
                <a:spcPct val="90000"/>
              </a:lnSpc>
              <a:spcBef>
                <a:spcPct val="0"/>
              </a:spcBef>
              <a:spcAft>
                <a:spcPct val="35000"/>
              </a:spcAft>
            </a:pPr>
            <a:r>
              <a:rPr lang="nl-NL" sz="1200" dirty="0">
                <a:solidFill>
                  <a:schemeClr val="tx1"/>
                </a:solidFill>
              </a:rPr>
              <a:t>Handelings-perspectief bieden, faciliteren en </a:t>
            </a:r>
            <a:r>
              <a:rPr lang="nl-NL" sz="1200" kern="1200" dirty="0">
                <a:solidFill>
                  <a:schemeClr val="tx1"/>
                </a:solidFill>
              </a:rPr>
              <a:t>stimuleren</a:t>
            </a:r>
          </a:p>
        </p:txBody>
      </p:sp>
      <p:sp>
        <p:nvSpPr>
          <p:cNvPr id="31" name="Freeform: Shape 30">
            <a:extLst>
              <a:ext uri="{FF2B5EF4-FFF2-40B4-BE49-F238E27FC236}">
                <a16:creationId xmlns:a16="http://schemas.microsoft.com/office/drawing/2014/main" id="{54A53EB2-20C0-4A75-9C81-D670AC82F053}"/>
              </a:ext>
            </a:extLst>
          </p:cNvPr>
          <p:cNvSpPr/>
          <p:nvPr/>
        </p:nvSpPr>
        <p:spPr>
          <a:xfrm>
            <a:off x="2302884" y="1252638"/>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Stimuleer </a:t>
            </a:r>
            <a:r>
              <a:rPr lang="nl-NL" sz="1100" b="1" u="sng" dirty="0">
                <a:solidFill>
                  <a:schemeClr val="tx1"/>
                </a:solidFill>
              </a:rPr>
              <a:t>i</a:t>
            </a:r>
            <a:r>
              <a:rPr lang="nl-NL" sz="1100" b="1" u="sng" dirty="0">
                <a:solidFill>
                  <a:schemeClr val="tx1"/>
                </a:solidFill>
                <a:hlinkClick r:id="rId4" action="ppaction://hlinksldjump">
                  <a:extLst>
                    <a:ext uri="{A12FA001-AC4F-418D-AE19-62706E023703}">
                      <ahyp:hlinkClr xmlns:ahyp="http://schemas.microsoft.com/office/drawing/2018/hyperlinkcolor" val="tx"/>
                    </a:ext>
                  </a:extLst>
                </a:hlinkClick>
              </a:rPr>
              <a:t>nformeel en non-formeel leren</a:t>
            </a:r>
            <a:r>
              <a:rPr lang="nl-NL" sz="1100" b="1" u="sng" dirty="0">
                <a:solidFill>
                  <a:schemeClr val="tx1"/>
                </a:solidFill>
              </a:rPr>
              <a:t> </a:t>
            </a:r>
            <a:r>
              <a:rPr lang="nl-NL" sz="1100" dirty="0">
                <a:solidFill>
                  <a:schemeClr val="tx1"/>
                </a:solidFill>
              </a:rPr>
              <a:t>door taakgericht </a:t>
            </a:r>
            <a:r>
              <a:rPr lang="nl-NL" sz="1100" dirty="0" err="1">
                <a:solidFill>
                  <a:schemeClr val="tx1"/>
                </a:solidFill>
              </a:rPr>
              <a:t>inleren</a:t>
            </a:r>
            <a:r>
              <a:rPr lang="nl-NL" sz="1100" dirty="0">
                <a:solidFill>
                  <a:schemeClr val="tx1"/>
                </a:solidFill>
              </a:rPr>
              <a:t> van vaardigheden op de werkplek.</a:t>
            </a:r>
            <a:r>
              <a:rPr lang="nl-NL" sz="1100" baseline="30000" dirty="0">
                <a:solidFill>
                  <a:schemeClr val="tx1"/>
                </a:solidFill>
              </a:rPr>
              <a:t>(27,28)</a:t>
            </a:r>
            <a:endParaRPr lang="nl-NL" sz="1100" dirty="0">
              <a:solidFill>
                <a:schemeClr val="tx1"/>
              </a:solidFill>
              <a:highlight>
                <a:srgbClr val="00FF00"/>
              </a:highlight>
            </a:endParaRPr>
          </a:p>
        </p:txBody>
      </p:sp>
      <p:sp>
        <p:nvSpPr>
          <p:cNvPr id="32" name="Freeform: Shape 31">
            <a:extLst>
              <a:ext uri="{FF2B5EF4-FFF2-40B4-BE49-F238E27FC236}">
                <a16:creationId xmlns:a16="http://schemas.microsoft.com/office/drawing/2014/main" id="{9E6219A7-061D-4672-98A5-3FB5D89E6C12}"/>
              </a:ext>
            </a:extLst>
          </p:cNvPr>
          <p:cNvSpPr/>
          <p:nvPr/>
        </p:nvSpPr>
        <p:spPr>
          <a:xfrm>
            <a:off x="1382225" y="2792323"/>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Biedt ruimte voor externe mobiliteit door hier het </a:t>
            </a:r>
            <a:r>
              <a:rPr lang="nl-NL" sz="1100" b="1" dirty="0">
                <a:solidFill>
                  <a:schemeClr val="tx1"/>
                </a:solidFill>
              </a:rPr>
              <a:t>netwerk </a:t>
            </a:r>
            <a:r>
              <a:rPr lang="nl-NL" sz="1100" dirty="0">
                <a:solidFill>
                  <a:schemeClr val="tx1"/>
                </a:solidFill>
              </a:rPr>
              <a:t>voor in te  zetten. Dit wordt makkelijker wanneer de instroom al klaar staat.</a:t>
            </a:r>
            <a:r>
              <a:rPr lang="nl-NL" sz="1100" baseline="30000" dirty="0">
                <a:solidFill>
                  <a:schemeClr val="tx1"/>
                </a:solidFill>
              </a:rPr>
              <a:t>(27,28)</a:t>
            </a:r>
            <a:endParaRPr lang="nl-NL" sz="1100" dirty="0">
              <a:solidFill>
                <a:schemeClr val="tx1"/>
              </a:solidFill>
              <a:highlight>
                <a:srgbClr val="00FF00"/>
              </a:highlight>
            </a:endParaRPr>
          </a:p>
        </p:txBody>
      </p:sp>
      <p:sp>
        <p:nvSpPr>
          <p:cNvPr id="33" name="Freeform: Shape 32">
            <a:extLst>
              <a:ext uri="{FF2B5EF4-FFF2-40B4-BE49-F238E27FC236}">
                <a16:creationId xmlns:a16="http://schemas.microsoft.com/office/drawing/2014/main" id="{B05F0AA8-4FFF-4D3A-A4F1-5B7519F5521D}"/>
              </a:ext>
            </a:extLst>
          </p:cNvPr>
          <p:cNvSpPr/>
          <p:nvPr/>
        </p:nvSpPr>
        <p:spPr>
          <a:xfrm>
            <a:off x="372392" y="1252638"/>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100" dirty="0">
              <a:solidFill>
                <a:schemeClr val="tx1"/>
              </a:solidFill>
            </a:endParaRPr>
          </a:p>
          <a:p>
            <a:pPr lvl="0" algn="ctr" defTabSz="222250">
              <a:lnSpc>
                <a:spcPct val="90000"/>
              </a:lnSpc>
              <a:spcBef>
                <a:spcPct val="0"/>
              </a:spcBef>
              <a:spcAft>
                <a:spcPct val="35000"/>
              </a:spcAft>
            </a:pPr>
            <a:r>
              <a:rPr lang="nl-NL" sz="1100" dirty="0">
                <a:solidFill>
                  <a:schemeClr val="tx1"/>
                </a:solidFill>
              </a:rPr>
              <a:t>Werk(zoek)enden </a:t>
            </a:r>
            <a:r>
              <a:rPr lang="nl-NL" sz="1100" b="1" dirty="0">
                <a:solidFill>
                  <a:schemeClr val="tx1"/>
                </a:solidFill>
              </a:rPr>
              <a:t>uitdagen en motiveren </a:t>
            </a:r>
            <a:r>
              <a:rPr lang="nl-NL" sz="1100" dirty="0">
                <a:solidFill>
                  <a:schemeClr val="tx1"/>
                </a:solidFill>
              </a:rPr>
              <a:t>na te denken over hun talenten en vaardigheden;  perspectief bieden.</a:t>
            </a:r>
            <a:r>
              <a:rPr lang="nl-NL" sz="1100" baseline="30000" dirty="0">
                <a:solidFill>
                  <a:schemeClr val="tx1"/>
                </a:solidFill>
              </a:rPr>
              <a:t>(29)</a:t>
            </a:r>
            <a:endParaRPr lang="nl-NL" sz="1100" dirty="0">
              <a:solidFill>
                <a:srgbClr val="FF0000"/>
              </a:solidFill>
              <a:highlight>
                <a:srgbClr val="00FF00"/>
              </a:highlight>
            </a:endParaRPr>
          </a:p>
          <a:p>
            <a:pPr lvl="0" algn="ctr" defTabSz="222250">
              <a:lnSpc>
                <a:spcPct val="90000"/>
              </a:lnSpc>
              <a:spcBef>
                <a:spcPct val="0"/>
              </a:spcBef>
              <a:spcAft>
                <a:spcPct val="35000"/>
              </a:spcAft>
            </a:pPr>
            <a:endParaRPr lang="nl-NL" sz="1100" dirty="0">
              <a:solidFill>
                <a:srgbClr val="FF0000"/>
              </a:solidFill>
              <a:highlight>
                <a:srgbClr val="00FF00"/>
              </a:highlight>
            </a:endParaRPr>
          </a:p>
        </p:txBody>
      </p:sp>
    </p:spTree>
    <p:extLst>
      <p:ext uri="{BB962C8B-B14F-4D97-AF65-F5344CB8AC3E}">
        <p14:creationId xmlns:p14="http://schemas.microsoft.com/office/powerpoint/2010/main" val="2193724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tandwielen</a:t>
            </a:r>
            <a:br>
              <a:rPr lang="nl-NL" sz="3200">
                <a:solidFill>
                  <a:srgbClr val="FFC000"/>
                </a:solidFill>
              </a:rPr>
            </a:br>
            <a:r>
              <a:rPr lang="nl-NL" sz="3200">
                <a:solidFill>
                  <a:srgbClr val="FFC000"/>
                </a:solidFill>
              </a:rPr>
              <a:t>3. </a:t>
            </a:r>
            <a:r>
              <a:rPr lang="nl-NL" sz="3200">
                <a:solidFill>
                  <a:schemeClr val="tx1"/>
                </a:solidFill>
              </a:rPr>
              <a:t>Vernieuwend onderwijs en erkenning</a:t>
            </a:r>
          </a:p>
        </p:txBody>
      </p:sp>
      <p:sp>
        <p:nvSpPr>
          <p:cNvPr id="8" name="Rectangle 7">
            <a:extLst>
              <a:ext uri="{FF2B5EF4-FFF2-40B4-BE49-F238E27FC236}">
                <a16:creationId xmlns:a16="http://schemas.microsoft.com/office/drawing/2014/main" id="{4BD9F94F-D2B9-4C69-A18D-38B51390B79C}"/>
              </a:ext>
            </a:extLst>
          </p:cNvPr>
          <p:cNvSpPr/>
          <p:nvPr/>
        </p:nvSpPr>
        <p:spPr>
          <a:xfrm>
            <a:off x="284584" y="1451535"/>
            <a:ext cx="11333109" cy="3954929"/>
          </a:xfrm>
          <a:prstGeom prst="rect">
            <a:avLst/>
          </a:prstGeom>
        </p:spPr>
        <p:txBody>
          <a:bodyPr wrap="square" numCol="2" spcCol="720000">
            <a:spAutoFit/>
          </a:bodyPr>
          <a:lstStyle/>
          <a:p>
            <a:r>
              <a:rPr lang="nl-NL" sz="1500" dirty="0"/>
              <a:t>Vernieuwend onderwijs en erkenning betekent onderwijs dat aansluit bij de behoeften van werkgevers, werkzoekenden en werkenden om barrières te verminderen. Hierin is onderscheid te maken tussen: </a:t>
            </a:r>
          </a:p>
          <a:p>
            <a:pPr marL="285750" indent="-285750">
              <a:buFont typeface="Arial" panose="020B0604020202020204" pitchFamily="34" charset="0"/>
              <a:buChar char="•"/>
            </a:pPr>
            <a:r>
              <a:rPr lang="nl-NL" sz="1500" b="1" dirty="0">
                <a:highlight>
                  <a:srgbClr val="FFCD03"/>
                </a:highlight>
              </a:rPr>
              <a:t>Formeel leren:</a:t>
            </a:r>
            <a:r>
              <a:rPr lang="nl-NL" sz="1500" b="1" dirty="0"/>
              <a:t> </a:t>
            </a:r>
            <a:r>
              <a:rPr lang="nl-NL" sz="1500" dirty="0"/>
              <a:t>binnen een schoolse omgeving, met als doel het behalen van erkende diploma’s of certificaten.</a:t>
            </a:r>
          </a:p>
          <a:p>
            <a:pPr marL="285750" indent="-285750">
              <a:buFont typeface="Arial" panose="020B0604020202020204" pitchFamily="34" charset="0"/>
              <a:buChar char="•"/>
            </a:pPr>
            <a:r>
              <a:rPr lang="nl-NL" sz="1500" b="1" dirty="0">
                <a:highlight>
                  <a:srgbClr val="FFCD03"/>
                </a:highlight>
              </a:rPr>
              <a:t>Informeel leren:</a:t>
            </a:r>
            <a:r>
              <a:rPr lang="nl-NL" sz="1500" b="1" dirty="0"/>
              <a:t> </a:t>
            </a:r>
            <a:r>
              <a:rPr lang="nl-NL" sz="1500" dirty="0"/>
              <a:t>als bijproduct door het uitvoeren van activiteiten en/of werk.</a:t>
            </a:r>
          </a:p>
          <a:p>
            <a:pPr marL="285750" indent="-285750">
              <a:buFont typeface="Arial" panose="020B0604020202020204" pitchFamily="34" charset="0"/>
              <a:buChar char="•"/>
            </a:pPr>
            <a:r>
              <a:rPr lang="nl-NL" sz="1500" b="1" dirty="0">
                <a:highlight>
                  <a:srgbClr val="FFCD03"/>
                </a:highlight>
              </a:rPr>
              <a:t>Non-formeel leren:</a:t>
            </a:r>
            <a:r>
              <a:rPr lang="nl-NL" sz="1500" b="1" dirty="0"/>
              <a:t> </a:t>
            </a:r>
            <a:r>
              <a:rPr lang="nl-NL" sz="1500" dirty="0"/>
              <a:t>buiten een schoolse omgeving, zonder OCW erkend diploma of certificaat, maar wel door de branche erkende vaardigheden. Denk aan bedrijfsopleidingen of aan (maatschappelijke) activiteiten die bijdragen aan de persoonlijke omgeving.</a:t>
            </a:r>
            <a:r>
              <a:rPr lang="nl-NL" sz="1500" baseline="30000" dirty="0"/>
              <a:t>(34)</a:t>
            </a:r>
          </a:p>
          <a:p>
            <a:pPr marL="285750" indent="-285750">
              <a:buFont typeface="Arial" panose="020B0604020202020204" pitchFamily="34" charset="0"/>
              <a:buChar char="•"/>
            </a:pPr>
            <a:endParaRPr lang="nl-NL" sz="1500" baseline="30000" dirty="0"/>
          </a:p>
          <a:p>
            <a:r>
              <a:rPr lang="nl-NL" sz="1500" dirty="0"/>
              <a:t>Om (non-)formeel leren </a:t>
            </a:r>
            <a:r>
              <a:rPr lang="nl-NL" sz="1500" dirty="0">
                <a:highlight>
                  <a:srgbClr val="FFCD03"/>
                </a:highlight>
              </a:rPr>
              <a:t>beter aan te laten sluiten bij behoeften</a:t>
            </a:r>
            <a:r>
              <a:rPr lang="nl-NL" sz="1500" dirty="0"/>
              <a:t> van praktisch geschoolden is het belangrijk dat:</a:t>
            </a:r>
            <a:r>
              <a:rPr lang="nl-NL" sz="1500" baseline="30000" dirty="0"/>
              <a:t>(17) </a:t>
            </a:r>
          </a:p>
          <a:p>
            <a:endParaRPr lang="nl-NL" sz="1600" dirty="0"/>
          </a:p>
        </p:txBody>
      </p:sp>
      <p:pic>
        <p:nvPicPr>
          <p:cNvPr id="5" name="Graphic 4" descr="Single gear">
            <a:extLst>
              <a:ext uri="{FF2B5EF4-FFF2-40B4-BE49-F238E27FC236}">
                <a16:creationId xmlns:a16="http://schemas.microsoft.com/office/drawing/2014/main" id="{BCE45963-DEFE-4ED5-8E00-E513E4AFF5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7593" y="-56252"/>
            <a:ext cx="1277010" cy="1277010"/>
          </a:xfrm>
          <a:prstGeom prst="rect">
            <a:avLst/>
          </a:prstGeom>
        </p:spPr>
      </p:pic>
      <p:sp>
        <p:nvSpPr>
          <p:cNvPr id="6" name="Freeform: Shape 5">
            <a:extLst>
              <a:ext uri="{FF2B5EF4-FFF2-40B4-BE49-F238E27FC236}">
                <a16:creationId xmlns:a16="http://schemas.microsoft.com/office/drawing/2014/main" id="{E6672B1F-897E-433E-97C2-3928C476DB25}"/>
              </a:ext>
            </a:extLst>
          </p:cNvPr>
          <p:cNvSpPr/>
          <p:nvPr/>
        </p:nvSpPr>
        <p:spPr>
          <a:xfrm>
            <a:off x="7087657" y="4317140"/>
            <a:ext cx="1872000" cy="1872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Onderwijs plaats laten vinden in een setting </a:t>
            </a:r>
            <a:r>
              <a:rPr lang="nl-NL" sz="1200" b="1" dirty="0">
                <a:solidFill>
                  <a:schemeClr val="tx1"/>
                </a:solidFill>
              </a:rPr>
              <a:t>vergelijkbaar  met de werkplek / praktijk</a:t>
            </a:r>
            <a:r>
              <a:rPr lang="nl-NL" sz="1200" baseline="30000" dirty="0">
                <a:solidFill>
                  <a:schemeClr val="tx1"/>
                </a:solidFill>
              </a:rPr>
              <a:t>(36)</a:t>
            </a:r>
            <a:r>
              <a:rPr lang="nl-NL" sz="1200" dirty="0">
                <a:solidFill>
                  <a:schemeClr val="tx1"/>
                </a:solidFill>
              </a:rPr>
              <a:t>, bijv. bedrijfsopleiding, vakschool</a:t>
            </a:r>
            <a:r>
              <a:rPr lang="nl-NL" sz="1200" baseline="30000" dirty="0">
                <a:solidFill>
                  <a:schemeClr val="tx1"/>
                </a:solidFill>
              </a:rPr>
              <a:t> </a:t>
            </a:r>
          </a:p>
        </p:txBody>
      </p:sp>
      <p:sp>
        <p:nvSpPr>
          <p:cNvPr id="7" name="Freeform: Shape 6">
            <a:extLst>
              <a:ext uri="{FF2B5EF4-FFF2-40B4-BE49-F238E27FC236}">
                <a16:creationId xmlns:a16="http://schemas.microsoft.com/office/drawing/2014/main" id="{2C4D8BC4-E199-4F4E-98E5-B8A4B0F99887}"/>
              </a:ext>
            </a:extLst>
          </p:cNvPr>
          <p:cNvSpPr/>
          <p:nvPr/>
        </p:nvSpPr>
        <p:spPr>
          <a:xfrm>
            <a:off x="6176043" y="2764911"/>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b="1" dirty="0">
                <a:solidFill>
                  <a:schemeClr val="tx1"/>
                </a:solidFill>
              </a:rPr>
              <a:t>Zelfvertrouwen op te bouwen </a:t>
            </a:r>
            <a:r>
              <a:rPr lang="nl-NL" sz="1200" dirty="0">
                <a:solidFill>
                  <a:schemeClr val="tx1"/>
                </a:solidFill>
              </a:rPr>
              <a:t>in leren, door het bieden en delen van zo veel mogelijk positieve leerervaringen.</a:t>
            </a:r>
            <a:r>
              <a:rPr lang="nl-NL" sz="1200" baseline="30000" dirty="0">
                <a:solidFill>
                  <a:schemeClr val="tx1"/>
                </a:solidFill>
              </a:rPr>
              <a:t>(35)</a:t>
            </a:r>
            <a:endParaRPr lang="nl-NL" sz="1200" dirty="0">
              <a:solidFill>
                <a:schemeClr val="tx1"/>
              </a:solidFill>
              <a:highlight>
                <a:srgbClr val="FFC000"/>
              </a:highlight>
            </a:endParaRPr>
          </a:p>
        </p:txBody>
      </p:sp>
      <p:sp>
        <p:nvSpPr>
          <p:cNvPr id="10" name="Freeform: Shape 9">
            <a:extLst>
              <a:ext uri="{FF2B5EF4-FFF2-40B4-BE49-F238E27FC236}">
                <a16:creationId xmlns:a16="http://schemas.microsoft.com/office/drawing/2014/main" id="{D411DAA1-8A4F-4A78-9AAE-18C842756185}"/>
              </a:ext>
            </a:extLst>
          </p:cNvPr>
          <p:cNvSpPr/>
          <p:nvPr/>
        </p:nvSpPr>
        <p:spPr>
          <a:xfrm>
            <a:off x="7154107" y="1159685"/>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Werk(zoek)enden </a:t>
            </a:r>
            <a:r>
              <a:rPr lang="nl-NL" sz="1200" b="1" dirty="0">
                <a:solidFill>
                  <a:schemeClr val="tx1"/>
                </a:solidFill>
              </a:rPr>
              <a:t>zeggenschap</a:t>
            </a:r>
            <a:r>
              <a:rPr lang="nl-NL" sz="1200" dirty="0">
                <a:solidFill>
                  <a:schemeClr val="tx1"/>
                </a:solidFill>
              </a:rPr>
              <a:t> te bieden over de vorm en inhoud van het onderwijs.</a:t>
            </a:r>
            <a:endParaRPr lang="nl-NL" sz="1200" dirty="0">
              <a:solidFill>
                <a:schemeClr val="tx1"/>
              </a:solidFill>
              <a:highlight>
                <a:srgbClr val="00FF00"/>
              </a:highlight>
            </a:endParaRPr>
          </a:p>
        </p:txBody>
      </p:sp>
      <p:sp>
        <p:nvSpPr>
          <p:cNvPr id="11" name="Freeform: Shape 10">
            <a:extLst>
              <a:ext uri="{FF2B5EF4-FFF2-40B4-BE49-F238E27FC236}">
                <a16:creationId xmlns:a16="http://schemas.microsoft.com/office/drawing/2014/main" id="{5923BFC3-57C1-4376-9EC8-5C8669A7E35C}"/>
              </a:ext>
            </a:extLst>
          </p:cNvPr>
          <p:cNvSpPr/>
          <p:nvPr/>
        </p:nvSpPr>
        <p:spPr>
          <a:xfrm>
            <a:off x="8171959" y="2764911"/>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b="1" dirty="0">
                <a:solidFill>
                  <a:schemeClr val="tx1"/>
                </a:solidFill>
              </a:rPr>
              <a:t>Versterken van vaardigheden </a:t>
            </a:r>
            <a:r>
              <a:rPr lang="nl-NL" sz="1200" dirty="0">
                <a:solidFill>
                  <a:schemeClr val="tx1"/>
                </a:solidFill>
              </a:rPr>
              <a:t>die iemand al heeft, en tegelijkertijd nieuwe vaardigheden aanleren</a:t>
            </a:r>
          </a:p>
        </p:txBody>
      </p:sp>
      <p:sp>
        <p:nvSpPr>
          <p:cNvPr id="12" name="Freeform: Shape 11">
            <a:extLst>
              <a:ext uri="{FF2B5EF4-FFF2-40B4-BE49-F238E27FC236}">
                <a16:creationId xmlns:a16="http://schemas.microsoft.com/office/drawing/2014/main" id="{EE1307A1-A4BF-42DE-A551-B42467C5FCC1}"/>
              </a:ext>
            </a:extLst>
          </p:cNvPr>
          <p:cNvSpPr/>
          <p:nvPr/>
        </p:nvSpPr>
        <p:spPr>
          <a:xfrm>
            <a:off x="9096023" y="4318886"/>
            <a:ext cx="1908000" cy="1908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b="1" dirty="0">
                <a:solidFill>
                  <a:schemeClr val="tx1"/>
                </a:solidFill>
              </a:rPr>
              <a:t>Een positief leerklimaat </a:t>
            </a:r>
            <a:r>
              <a:rPr lang="nl-NL" sz="1200" dirty="0">
                <a:solidFill>
                  <a:schemeClr val="tx1"/>
                </a:solidFill>
              </a:rPr>
              <a:t>te stimuleren waarin men uitgedaagd wordt vragen te stellen en fouten te mogen maken en deze te bespreken</a:t>
            </a:r>
            <a:r>
              <a:rPr lang="nl-NL" sz="1200" baseline="30000" dirty="0">
                <a:solidFill>
                  <a:schemeClr val="tx1"/>
                </a:solidFill>
              </a:rPr>
              <a:t>(12) </a:t>
            </a:r>
          </a:p>
        </p:txBody>
      </p:sp>
      <p:sp>
        <p:nvSpPr>
          <p:cNvPr id="15" name="Freeform: Shape 14">
            <a:extLst>
              <a:ext uri="{FF2B5EF4-FFF2-40B4-BE49-F238E27FC236}">
                <a16:creationId xmlns:a16="http://schemas.microsoft.com/office/drawing/2014/main" id="{2637929A-C670-4F5F-92FA-CEAEF0D13BA7}"/>
              </a:ext>
            </a:extLst>
          </p:cNvPr>
          <p:cNvSpPr/>
          <p:nvPr/>
        </p:nvSpPr>
        <p:spPr>
          <a:xfrm>
            <a:off x="9150023" y="1159685"/>
            <a:ext cx="1800000" cy="18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defTabSz="222250">
              <a:lnSpc>
                <a:spcPct val="90000"/>
              </a:lnSpc>
              <a:spcBef>
                <a:spcPct val="0"/>
              </a:spcBef>
              <a:spcAft>
                <a:spcPct val="35000"/>
              </a:spcAft>
            </a:pPr>
            <a:r>
              <a:rPr lang="nl-NL" sz="1100" dirty="0">
                <a:solidFill>
                  <a:schemeClr val="tx1"/>
                </a:solidFill>
              </a:rPr>
              <a:t>Ontwikkeling van nieuwe vormen van </a:t>
            </a:r>
            <a:r>
              <a:rPr lang="nl-NL" sz="1100" b="1" dirty="0">
                <a:solidFill>
                  <a:schemeClr val="tx1"/>
                </a:solidFill>
              </a:rPr>
              <a:t>toetsing en examinering</a:t>
            </a:r>
            <a:r>
              <a:rPr lang="nl-NL" sz="1100" dirty="0">
                <a:solidFill>
                  <a:schemeClr val="tx1"/>
                </a:solidFill>
              </a:rPr>
              <a:t>, </a:t>
            </a:r>
          </a:p>
        </p:txBody>
      </p:sp>
    </p:spTree>
    <p:extLst>
      <p:ext uri="{BB962C8B-B14F-4D97-AF65-F5344CB8AC3E}">
        <p14:creationId xmlns:p14="http://schemas.microsoft.com/office/powerpoint/2010/main" val="2160613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C41F2D8-3FEA-436C-9D5F-BD3170EB621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486063" y="307958"/>
            <a:ext cx="4202552" cy="5270258"/>
          </a:xfrm>
          <a:prstGeom prst="rect">
            <a:avLst/>
          </a:prstGeom>
        </p:spPr>
      </p:pic>
      <p:sp>
        <p:nvSpPr>
          <p:cNvPr id="6" name="Content Placeholder 5">
            <a:extLst>
              <a:ext uri="{FF2B5EF4-FFF2-40B4-BE49-F238E27FC236}">
                <a16:creationId xmlns:a16="http://schemas.microsoft.com/office/drawing/2014/main" id="{EC78AA56-1012-4AFA-B68F-8181E88B805A}"/>
              </a:ext>
            </a:extLst>
          </p:cNvPr>
          <p:cNvSpPr>
            <a:spLocks noGrp="1"/>
          </p:cNvSpPr>
          <p:nvPr>
            <p:ph sz="quarter" idx="13"/>
          </p:nvPr>
        </p:nvSpPr>
        <p:spPr>
          <a:xfrm>
            <a:off x="175490" y="1077604"/>
            <a:ext cx="7093516" cy="4563564"/>
          </a:xfrm>
        </p:spPr>
        <p:txBody>
          <a:bodyPr>
            <a:noAutofit/>
          </a:bodyPr>
          <a:lstStyle/>
          <a:p>
            <a:pPr marL="0" indent="0">
              <a:buNone/>
            </a:pPr>
            <a:r>
              <a:rPr lang="nl-NL" sz="1600" cap="none" dirty="0"/>
              <a:t>2020 heeft ons verward, uitgedaagd en getart. Het blijkt een jaar waarin nog meer dan voorheen de kloof tussen arm en rijk voelbaar is. Met name in Rotterdam, met name op Zuid.  Nu meer dan ooit is perspectief nodig én perspectief brengen is precies wat de Motor doet! </a:t>
            </a:r>
          </a:p>
          <a:p>
            <a:pPr marL="0" indent="0">
              <a:lnSpc>
                <a:spcPct val="100000"/>
              </a:lnSpc>
              <a:buNone/>
            </a:pPr>
            <a:endParaRPr lang="nl-NL" sz="700" cap="none" dirty="0"/>
          </a:p>
          <a:p>
            <a:pPr marL="0" indent="0">
              <a:buNone/>
            </a:pPr>
            <a:r>
              <a:rPr lang="nl-NL" sz="1600" cap="none" dirty="0"/>
              <a:t>De uitdagingen op Zuid zijn groot en de recente ontwikkelingen naar aanleiding van COVID-19 maken deze nog groter. Daarmee is dit hét moment om </a:t>
            </a:r>
            <a:r>
              <a:rPr lang="nl-NL" sz="1600" b="1" cap="none" dirty="0">
                <a:highlight>
                  <a:srgbClr val="FFC000"/>
                </a:highlight>
              </a:rPr>
              <a:t>initiatieven bij elkaar te brengen</a:t>
            </a:r>
            <a:r>
              <a:rPr lang="nl-NL" sz="1600" b="1" cap="none" dirty="0"/>
              <a:t> </a:t>
            </a:r>
            <a:r>
              <a:rPr lang="nl-NL" sz="1600" cap="none" dirty="0"/>
              <a:t>en er samen voor te zorgen dat praktisch geschoolden op Zuid door talentontwikkeling en werkgelegenheid een goede toekomst hebben.</a:t>
            </a:r>
          </a:p>
          <a:p>
            <a:pPr marL="0" indent="0">
              <a:lnSpc>
                <a:spcPct val="100000"/>
              </a:lnSpc>
              <a:buNone/>
            </a:pPr>
            <a:endParaRPr lang="nl-NL" sz="900" dirty="0"/>
          </a:p>
          <a:p>
            <a:pPr marL="0" indent="0">
              <a:buNone/>
            </a:pPr>
            <a:r>
              <a:rPr lang="nl-NL" sz="1600" cap="none" dirty="0"/>
              <a:t>Laten we dit moment aangrijpen om via een integrale aanpak de arbeidsmarkt anders in te richten. Stap voor stap knelpunten oplossen, al doende leren. </a:t>
            </a:r>
            <a:r>
              <a:rPr lang="nl-NL" sz="1600" b="1" cap="none" dirty="0">
                <a:highlight>
                  <a:srgbClr val="FFC000"/>
                </a:highlight>
              </a:rPr>
              <a:t>We denken groot(s) en beginnen klein</a:t>
            </a:r>
            <a:r>
              <a:rPr lang="nl-NL" sz="1600" cap="none" dirty="0"/>
              <a:t>. </a:t>
            </a:r>
          </a:p>
        </p:txBody>
      </p:sp>
      <p:sp>
        <p:nvSpPr>
          <p:cNvPr id="4" name="Title 4">
            <a:extLst>
              <a:ext uri="{FF2B5EF4-FFF2-40B4-BE49-F238E27FC236}">
                <a16:creationId xmlns:a16="http://schemas.microsoft.com/office/drawing/2014/main" id="{C25393D8-1EDA-41AE-9BAB-7C2306F3D0D3}"/>
              </a:ext>
            </a:extLst>
          </p:cNvPr>
          <p:cNvSpPr txBox="1">
            <a:spLocks/>
          </p:cNvSpPr>
          <p:nvPr/>
        </p:nvSpPr>
        <p:spPr>
          <a:xfrm>
            <a:off x="175490" y="172616"/>
            <a:ext cx="10396882" cy="10263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chemeClr val="tx1"/>
                </a:solidFill>
              </a:rPr>
              <a:t>Het momentum voor de motor</a:t>
            </a:r>
          </a:p>
          <a:p>
            <a:r>
              <a:rPr lang="nl-NL" sz="3200" dirty="0">
                <a:solidFill>
                  <a:srgbClr val="FFC000"/>
                </a:solidFill>
              </a:rPr>
              <a:t>groot(s) denken</a:t>
            </a:r>
            <a:endParaRPr lang="nl-NL" sz="3200" dirty="0">
              <a:solidFill>
                <a:schemeClr val="tx1"/>
              </a:solidFill>
            </a:endParaRPr>
          </a:p>
        </p:txBody>
      </p:sp>
      <p:sp>
        <p:nvSpPr>
          <p:cNvPr id="2" name="Speech Bubble: Rectangle with Corners Rounded 1">
            <a:extLst>
              <a:ext uri="{FF2B5EF4-FFF2-40B4-BE49-F238E27FC236}">
                <a16:creationId xmlns:a16="http://schemas.microsoft.com/office/drawing/2014/main" id="{67A6D1B7-CB49-4251-850B-60A70FE828C9}"/>
              </a:ext>
            </a:extLst>
          </p:cNvPr>
          <p:cNvSpPr/>
          <p:nvPr/>
        </p:nvSpPr>
        <p:spPr>
          <a:xfrm>
            <a:off x="7703121" y="1477793"/>
            <a:ext cx="3768437" cy="1123712"/>
          </a:xfrm>
          <a:prstGeom prst="wedgeRoundRectCallout">
            <a:avLst>
              <a:gd name="adj1" fmla="val 31618"/>
              <a:gd name="adj2" fmla="val 189517"/>
              <a:gd name="adj3" fmla="val 16667"/>
            </a:avLst>
          </a:prstGeom>
          <a:solidFill>
            <a:srgbClr val="FFFFFF">
              <a:alpha val="34118"/>
            </a:srgbClr>
          </a:solidFill>
          <a:ln>
            <a:solidFill>
              <a:srgbClr val="FFC000"/>
            </a:solidFill>
          </a:ln>
        </p:spPr>
        <p:txBody>
          <a:bodyPr wrap="square">
            <a:spAutoFit/>
          </a:bodyPr>
          <a:lstStyle/>
          <a:p>
            <a:pPr marL="0" lvl="1" algn="ctr"/>
            <a:endParaRPr lang="nl-NL" sz="1500" b="1">
              <a:highlight>
                <a:srgbClr val="FFC000"/>
              </a:highlight>
            </a:endParaRPr>
          </a:p>
          <a:p>
            <a:pPr marL="0" lvl="1" algn="ctr"/>
            <a:r>
              <a:rPr lang="nl-NL" sz="1500" b="1">
                <a:highlight>
                  <a:srgbClr val="FFC000"/>
                </a:highlight>
              </a:rPr>
              <a:t>“ Hetzelfde zien, maar het zo zien, zoals nog nooit iemand het zag.”</a:t>
            </a:r>
          </a:p>
          <a:p>
            <a:pPr marL="0" lvl="1" algn="ctr"/>
            <a:endParaRPr lang="nl-NL" sz="1500" b="1">
              <a:highlight>
                <a:srgbClr val="FFC000"/>
              </a:highlight>
            </a:endParaRPr>
          </a:p>
        </p:txBody>
      </p:sp>
      <p:sp>
        <p:nvSpPr>
          <p:cNvPr id="3" name="Rectangle 2">
            <a:extLst>
              <a:ext uri="{FF2B5EF4-FFF2-40B4-BE49-F238E27FC236}">
                <a16:creationId xmlns:a16="http://schemas.microsoft.com/office/drawing/2014/main" id="{7543AE45-54D8-4328-AB2C-E6E50D3EACD6}"/>
              </a:ext>
            </a:extLst>
          </p:cNvPr>
          <p:cNvSpPr/>
          <p:nvPr/>
        </p:nvSpPr>
        <p:spPr>
          <a:xfrm>
            <a:off x="7703121" y="367987"/>
            <a:ext cx="3768437" cy="830997"/>
          </a:xfrm>
          <a:prstGeom prst="rect">
            <a:avLst/>
          </a:prstGeom>
        </p:spPr>
        <p:txBody>
          <a:bodyPr wrap="square">
            <a:spAutoFit/>
          </a:bodyPr>
          <a:lstStyle/>
          <a:p>
            <a:r>
              <a:rPr lang="nl-NL" sz="1600" b="1"/>
              <a:t>Samen de Motor in gang zetten op een manier zoals Jules Deelder het ooit dichtte:</a:t>
            </a:r>
          </a:p>
        </p:txBody>
      </p:sp>
    </p:spTree>
    <p:extLst>
      <p:ext uri="{BB962C8B-B14F-4D97-AF65-F5344CB8AC3E}">
        <p14:creationId xmlns:p14="http://schemas.microsoft.com/office/powerpoint/2010/main" val="22067567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tandwielen</a:t>
            </a:r>
            <a:br>
              <a:rPr lang="nl-NL" sz="3200">
                <a:solidFill>
                  <a:srgbClr val="FFC000"/>
                </a:solidFill>
              </a:rPr>
            </a:br>
            <a:r>
              <a:rPr lang="nl-NL" sz="3200">
                <a:solidFill>
                  <a:srgbClr val="FFC000"/>
                </a:solidFill>
              </a:rPr>
              <a:t>3. </a:t>
            </a:r>
            <a:r>
              <a:rPr lang="nl-NL" sz="3200">
                <a:solidFill>
                  <a:schemeClr val="tx1"/>
                </a:solidFill>
              </a:rPr>
              <a:t>Vernieuwend onderwijs en erkenning</a:t>
            </a:r>
          </a:p>
        </p:txBody>
      </p:sp>
      <p:sp>
        <p:nvSpPr>
          <p:cNvPr id="2" name="Rectangle 1">
            <a:extLst>
              <a:ext uri="{FF2B5EF4-FFF2-40B4-BE49-F238E27FC236}">
                <a16:creationId xmlns:a16="http://schemas.microsoft.com/office/drawing/2014/main" id="{68FE975A-ABB2-42E1-B652-429863BC0D8F}"/>
              </a:ext>
            </a:extLst>
          </p:cNvPr>
          <p:cNvSpPr/>
          <p:nvPr/>
        </p:nvSpPr>
        <p:spPr>
          <a:xfrm>
            <a:off x="284584" y="1231530"/>
            <a:ext cx="11358776" cy="3600986"/>
          </a:xfrm>
          <a:prstGeom prst="rect">
            <a:avLst/>
          </a:prstGeom>
        </p:spPr>
        <p:txBody>
          <a:bodyPr wrap="square" numCol="2" spcCol="720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0" i="0" u="none" strike="noStrike" kern="1200" cap="none" spc="0" normalizeH="0" baseline="0" noProof="0" dirty="0">
                <a:ln>
                  <a:noFill/>
                </a:ln>
                <a:solidFill>
                  <a:prstClr val="black"/>
                </a:solidFill>
                <a:effectLst/>
                <a:uLnTx/>
                <a:uFillTx/>
                <a:latin typeface="Bahnschrift"/>
                <a:ea typeface="+mn-ea"/>
                <a:cs typeface="+mn-cs"/>
              </a:rPr>
              <a:t>Naast vorm en inhoud, vraagt vernieuwend onderwijs om ook een </a:t>
            </a:r>
            <a:r>
              <a:rPr kumimoji="0" lang="nl-NL" sz="1600" b="0" i="0" u="none" strike="noStrike" kern="1200" cap="none" spc="0" normalizeH="0" baseline="0" noProof="0" dirty="0">
                <a:ln>
                  <a:noFill/>
                </a:ln>
                <a:solidFill>
                  <a:prstClr val="black"/>
                </a:solidFill>
                <a:effectLst/>
                <a:highlight>
                  <a:srgbClr val="FFCD03"/>
                </a:highlight>
                <a:uLnTx/>
                <a:uFillTx/>
                <a:latin typeface="Bahnschrift"/>
                <a:ea typeface="+mn-ea"/>
                <a:cs typeface="+mn-cs"/>
              </a:rPr>
              <a:t>nieuwe manier van erkenning</a:t>
            </a:r>
            <a:r>
              <a:rPr kumimoji="0" lang="nl-NL" sz="1600" b="0" i="0" u="none" strike="noStrike" kern="1200" cap="none" spc="0" normalizeH="0" baseline="0" noProof="0" dirty="0">
                <a:ln>
                  <a:noFill/>
                </a:ln>
                <a:solidFill>
                  <a:prstClr val="black"/>
                </a:solidFill>
                <a:effectLst/>
                <a:uLnTx/>
                <a:uFillTx/>
                <a:latin typeface="Bahnschrift"/>
                <a:ea typeface="+mn-ea"/>
                <a:cs typeface="+mn-cs"/>
              </a:rPr>
              <a:t> van de ontwikkeling. </a:t>
            </a: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8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3000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3000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3000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3000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a:p>
            <a:pPr marL="285750" marR="0" lvl="0" indent="-285750" algn="l" defTabSz="457200" rtl="0" eaLnBrk="1" fontAlgn="auto" latinLnBrk="0" hangingPunct="1">
              <a:lnSpc>
                <a:spcPct val="100000"/>
              </a:lnSpc>
              <a:spcBef>
                <a:spcPts val="0"/>
              </a:spcBef>
              <a:spcAft>
                <a:spcPts val="0"/>
              </a:spcAft>
              <a:buClr>
                <a:srgbClr val="FFCD03"/>
              </a:buClr>
              <a:buSzTx/>
              <a:buFont typeface="Arial" panose="020B0604020202020204" pitchFamily="34" charset="0"/>
              <a:buChar char="•"/>
              <a:tabLst/>
              <a:defRPr/>
            </a:pPr>
            <a:endParaRPr kumimoji="0" lang="nl-NL" sz="1600" b="0" i="0" u="none" strike="noStrike" kern="1200" cap="none" spc="0" normalizeH="0" baseline="0" noProof="0" dirty="0">
              <a:ln>
                <a:noFill/>
              </a:ln>
              <a:solidFill>
                <a:prstClr val="black"/>
              </a:solidFill>
              <a:effectLst/>
              <a:uLnTx/>
              <a:uFillTx/>
              <a:latin typeface="Bahnschrift"/>
              <a:ea typeface="+mn-ea"/>
              <a:cs typeface="+mn-cs"/>
            </a:endParaRPr>
          </a:p>
        </p:txBody>
      </p:sp>
      <p:pic>
        <p:nvPicPr>
          <p:cNvPr id="6" name="Graphic 5" descr="Single gear">
            <a:extLst>
              <a:ext uri="{FF2B5EF4-FFF2-40B4-BE49-F238E27FC236}">
                <a16:creationId xmlns:a16="http://schemas.microsoft.com/office/drawing/2014/main" id="{A768B8C3-FE0E-4CFC-A3E4-E75EABFE02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7593" y="-56252"/>
            <a:ext cx="1277010" cy="1277010"/>
          </a:xfrm>
          <a:prstGeom prst="rect">
            <a:avLst/>
          </a:prstGeom>
        </p:spPr>
      </p:pic>
      <p:graphicFrame>
        <p:nvGraphicFramePr>
          <p:cNvPr id="7" name="Diagram 6">
            <a:extLst>
              <a:ext uri="{FF2B5EF4-FFF2-40B4-BE49-F238E27FC236}">
                <a16:creationId xmlns:a16="http://schemas.microsoft.com/office/drawing/2014/main" id="{06B62D2D-C3BF-43C5-8D6F-03871B353006}"/>
              </a:ext>
            </a:extLst>
          </p:cNvPr>
          <p:cNvGraphicFramePr/>
          <p:nvPr>
            <p:extLst>
              <p:ext uri="{D42A27DB-BD31-4B8C-83A1-F6EECF244321}">
                <p14:modId xmlns:p14="http://schemas.microsoft.com/office/powerpoint/2010/main" val="1641428182"/>
              </p:ext>
            </p:extLst>
          </p:nvPr>
        </p:nvGraphicFramePr>
        <p:xfrm>
          <a:off x="826919" y="1122874"/>
          <a:ext cx="10274105"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Picture 4">
            <a:extLst>
              <a:ext uri="{FF2B5EF4-FFF2-40B4-BE49-F238E27FC236}">
                <a16:creationId xmlns:a16="http://schemas.microsoft.com/office/drawing/2014/main" id="{6D9B0A6B-EF88-48F7-A307-5851A528DAEF}"/>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421879">
            <a:off x="9018238" y="927509"/>
            <a:ext cx="2121757" cy="1499588"/>
          </a:xfrm>
          <a:prstGeom prst="roundRect">
            <a:avLst/>
          </a:prstGeom>
          <a:ln>
            <a:solidFill>
              <a:schemeClr val="tx1"/>
            </a:solidFill>
          </a:ln>
        </p:spPr>
      </p:pic>
    </p:spTree>
    <p:extLst>
      <p:ext uri="{BB962C8B-B14F-4D97-AF65-F5344CB8AC3E}">
        <p14:creationId xmlns:p14="http://schemas.microsoft.com/office/powerpoint/2010/main" val="1186093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tandwielen</a:t>
            </a:r>
            <a:br>
              <a:rPr lang="nl-NL" sz="3200">
                <a:solidFill>
                  <a:srgbClr val="FFC000"/>
                </a:solidFill>
              </a:rPr>
            </a:br>
            <a:r>
              <a:rPr lang="nl-NL" sz="3200">
                <a:solidFill>
                  <a:srgbClr val="FFC000"/>
                </a:solidFill>
              </a:rPr>
              <a:t>4. </a:t>
            </a:r>
            <a:r>
              <a:rPr lang="nl-NL" sz="3200">
                <a:solidFill>
                  <a:schemeClr val="tx1"/>
                </a:solidFill>
              </a:rPr>
              <a:t>Matching en regionale mobiliteit</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220758"/>
            <a:ext cx="11370968" cy="4416483"/>
          </a:xfrm>
        </p:spPr>
        <p:txBody>
          <a:bodyPr numCol="2" spcCol="720000" anchor="t">
            <a:noAutofit/>
          </a:bodyPr>
          <a:lstStyle/>
          <a:p>
            <a:pPr marL="0" indent="0">
              <a:spcBef>
                <a:spcPts val="0"/>
              </a:spcBef>
              <a:buNone/>
            </a:pPr>
            <a:r>
              <a:rPr lang="nl-NL" sz="1500" cap="none" dirty="0"/>
              <a:t>Doorstroom en instroom vraagt om kennis en een goede </a:t>
            </a:r>
            <a:r>
              <a:rPr lang="nl-NL" sz="1500" b="1" cap="none" dirty="0">
                <a:highlight>
                  <a:srgbClr val="FFC000"/>
                </a:highlight>
              </a:rPr>
              <a:t>match van iemands talenten met passend en beschikbaar werk</a:t>
            </a:r>
            <a:r>
              <a:rPr lang="nl-NL" sz="1500" cap="none" dirty="0"/>
              <a:t>. Niet alle gemeenten hebben een diepgaand beeld van de mogelijkheden van hun werkzoekenden</a:t>
            </a:r>
            <a:r>
              <a:rPr lang="nl-NL" sz="1500" cap="none" baseline="30000" dirty="0"/>
              <a:t>(38) </a:t>
            </a:r>
            <a:r>
              <a:rPr lang="nl-NL" sz="1500" cap="none" dirty="0"/>
              <a:t>waaronder inzichten in hun vaardigheden en talenten. Zij matchen vaak op basis van vorige functie(s) in plaats van vaardigheden.</a:t>
            </a:r>
            <a:r>
              <a:rPr lang="nl-NL" sz="1500" cap="none" baseline="30000" dirty="0"/>
              <a:t> </a:t>
            </a:r>
            <a:r>
              <a:rPr lang="nl-NL" sz="1500" cap="none" dirty="0"/>
              <a:t>Hierdoor blijven kansen onbenut. De focus op diploma’s en </a:t>
            </a:r>
          </a:p>
          <a:p>
            <a:pPr marL="0" indent="0">
              <a:spcBef>
                <a:spcPts val="0"/>
              </a:spcBef>
              <a:buNone/>
            </a:pPr>
            <a:r>
              <a:rPr lang="nl-NL" sz="1500" cap="none" dirty="0"/>
              <a:t>de onbekendheid met mogelijkheden zijn hier debet aan. </a:t>
            </a:r>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endParaRPr lang="nl-NL" sz="1500" cap="none" dirty="0"/>
          </a:p>
          <a:p>
            <a:pPr marL="0" indent="0">
              <a:spcBef>
                <a:spcPts val="0"/>
              </a:spcBef>
              <a:buNone/>
            </a:pPr>
            <a:r>
              <a:rPr lang="nl-NL" sz="1500" cap="none" dirty="0"/>
              <a:t>Met de Motor zien we goede matching op basis van vaardigheden en talenten als oplossing om (intersectorale)mobiliteit te bereiken. </a:t>
            </a:r>
            <a:r>
              <a:rPr lang="nl-NL" sz="1500" b="1" cap="none" dirty="0"/>
              <a:t>Dit vraagt om:</a:t>
            </a:r>
          </a:p>
          <a:p>
            <a:pPr marL="0" indent="0">
              <a:spcBef>
                <a:spcPts val="0"/>
              </a:spcBef>
              <a:buNone/>
            </a:pPr>
            <a:endParaRPr lang="nl-NL" sz="1600" dirty="0"/>
          </a:p>
        </p:txBody>
      </p:sp>
      <p:pic>
        <p:nvPicPr>
          <p:cNvPr id="5" name="Graphic 4" descr="Single gear">
            <a:extLst>
              <a:ext uri="{FF2B5EF4-FFF2-40B4-BE49-F238E27FC236}">
                <a16:creationId xmlns:a16="http://schemas.microsoft.com/office/drawing/2014/main" id="{7C3532DB-9687-41C5-B883-C3B79EE077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37593" y="-56252"/>
            <a:ext cx="1277010" cy="1277010"/>
          </a:xfrm>
          <a:prstGeom prst="rect">
            <a:avLst/>
          </a:prstGeom>
        </p:spPr>
      </p:pic>
      <p:sp>
        <p:nvSpPr>
          <p:cNvPr id="8" name="Freeform: Shape 7">
            <a:extLst>
              <a:ext uri="{FF2B5EF4-FFF2-40B4-BE49-F238E27FC236}">
                <a16:creationId xmlns:a16="http://schemas.microsoft.com/office/drawing/2014/main" id="{90E1557B-1AA7-44B9-BC55-BB58334A38B2}"/>
              </a:ext>
            </a:extLst>
          </p:cNvPr>
          <p:cNvSpPr/>
          <p:nvPr/>
        </p:nvSpPr>
        <p:spPr>
          <a:xfrm>
            <a:off x="4505536" y="3966535"/>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200" b="1" dirty="0">
              <a:solidFill>
                <a:schemeClr val="tx1"/>
              </a:solidFill>
            </a:endParaRPr>
          </a:p>
          <a:p>
            <a:pPr lvl="0" algn="ctr" defTabSz="222250">
              <a:lnSpc>
                <a:spcPct val="90000"/>
              </a:lnSpc>
              <a:spcBef>
                <a:spcPct val="0"/>
              </a:spcBef>
              <a:spcAft>
                <a:spcPct val="35000"/>
              </a:spcAft>
            </a:pPr>
            <a:r>
              <a:rPr lang="nl-NL" sz="1200" b="1" dirty="0">
                <a:solidFill>
                  <a:schemeClr val="tx1"/>
                </a:solidFill>
              </a:rPr>
              <a:t>Een gedeelde taal </a:t>
            </a:r>
            <a:r>
              <a:rPr lang="nl-NL" sz="1200" dirty="0">
                <a:solidFill>
                  <a:schemeClr val="tx1"/>
                </a:solidFill>
              </a:rPr>
              <a:t>rond talenten en vaardigheden, waarin een vraag naar arbeidskrachten geformuleerd wordt vanuit universele competenties die nodig zijn om dat werk uit te voeren. </a:t>
            </a:r>
          </a:p>
        </p:txBody>
      </p:sp>
      <p:sp>
        <p:nvSpPr>
          <p:cNvPr id="11" name="Freeform: Shape 10">
            <a:extLst>
              <a:ext uri="{FF2B5EF4-FFF2-40B4-BE49-F238E27FC236}">
                <a16:creationId xmlns:a16="http://schemas.microsoft.com/office/drawing/2014/main" id="{9C184B4C-275A-4D9F-8280-D265CF5589D6}"/>
              </a:ext>
            </a:extLst>
          </p:cNvPr>
          <p:cNvSpPr/>
          <p:nvPr/>
        </p:nvSpPr>
        <p:spPr>
          <a:xfrm>
            <a:off x="5679124" y="2203290"/>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b="1" dirty="0">
                <a:solidFill>
                  <a:schemeClr val="tx1"/>
                </a:solidFill>
              </a:rPr>
              <a:t>Actieve samenwerking </a:t>
            </a:r>
            <a:r>
              <a:rPr lang="nl-NL" sz="1200" dirty="0">
                <a:solidFill>
                  <a:schemeClr val="tx1"/>
                </a:solidFill>
              </a:rPr>
              <a:t>tussen werkgevers in de regio in intersectorale mobiliteitsnetwerken voor mobiliteit van praktisch geschoolde mensen met een ontwikkelperspectief.</a:t>
            </a:r>
          </a:p>
        </p:txBody>
      </p:sp>
      <p:sp>
        <p:nvSpPr>
          <p:cNvPr id="12" name="Freeform: Shape 11">
            <a:extLst>
              <a:ext uri="{FF2B5EF4-FFF2-40B4-BE49-F238E27FC236}">
                <a16:creationId xmlns:a16="http://schemas.microsoft.com/office/drawing/2014/main" id="{343E6E13-314E-4520-BE6F-D467A64EF737}"/>
              </a:ext>
            </a:extLst>
          </p:cNvPr>
          <p:cNvSpPr/>
          <p:nvPr/>
        </p:nvSpPr>
        <p:spPr>
          <a:xfrm>
            <a:off x="9139768" y="3966535"/>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Voorsortering van het onderwijs op (toekomstige) </a:t>
            </a:r>
            <a:r>
              <a:rPr lang="nl-NL" sz="1200" b="1" dirty="0">
                <a:solidFill>
                  <a:schemeClr val="tx1"/>
                </a:solidFill>
              </a:rPr>
              <a:t>groeibanen </a:t>
            </a:r>
            <a:r>
              <a:rPr lang="nl-NL" sz="1200" dirty="0">
                <a:solidFill>
                  <a:schemeClr val="tx1"/>
                </a:solidFill>
              </a:rPr>
              <a:t>en </a:t>
            </a:r>
            <a:r>
              <a:rPr lang="nl-NL" sz="1200" b="1" dirty="0">
                <a:solidFill>
                  <a:schemeClr val="tx1"/>
                </a:solidFill>
              </a:rPr>
              <a:t>toename van studenten </a:t>
            </a:r>
            <a:r>
              <a:rPr lang="nl-NL" sz="1200" dirty="0">
                <a:solidFill>
                  <a:schemeClr val="tx1"/>
                </a:solidFill>
              </a:rPr>
              <a:t>in deze richtingen door actieve samenwerking tussen onderwijs en werkgevers.</a:t>
            </a:r>
          </a:p>
        </p:txBody>
      </p:sp>
      <p:sp>
        <p:nvSpPr>
          <p:cNvPr id="13" name="Freeform: Shape 12">
            <a:extLst>
              <a:ext uri="{FF2B5EF4-FFF2-40B4-BE49-F238E27FC236}">
                <a16:creationId xmlns:a16="http://schemas.microsoft.com/office/drawing/2014/main" id="{F7190296-0BCA-45D1-8CBD-E732F997624A}"/>
              </a:ext>
            </a:extLst>
          </p:cNvPr>
          <p:cNvSpPr/>
          <p:nvPr/>
        </p:nvSpPr>
        <p:spPr>
          <a:xfrm>
            <a:off x="10309778" y="2576647"/>
            <a:ext cx="1597638" cy="1642509"/>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Focus op </a:t>
            </a:r>
            <a:r>
              <a:rPr lang="nl-NL" sz="1200" b="1" dirty="0">
                <a:solidFill>
                  <a:schemeClr val="tx1"/>
                </a:solidFill>
              </a:rPr>
              <a:t>toekomstige werkgelegenheid </a:t>
            </a:r>
            <a:r>
              <a:rPr lang="nl-NL" sz="1200" dirty="0">
                <a:solidFill>
                  <a:schemeClr val="tx1"/>
                </a:solidFill>
              </a:rPr>
              <a:t>en competenties.</a:t>
            </a:r>
          </a:p>
        </p:txBody>
      </p:sp>
      <p:sp>
        <p:nvSpPr>
          <p:cNvPr id="14" name="Freeform: Shape 13">
            <a:extLst>
              <a:ext uri="{FF2B5EF4-FFF2-40B4-BE49-F238E27FC236}">
                <a16:creationId xmlns:a16="http://schemas.microsoft.com/office/drawing/2014/main" id="{8D5321EC-E108-48C3-A542-55AA21D7F2D0}"/>
              </a:ext>
            </a:extLst>
          </p:cNvPr>
          <p:cNvSpPr/>
          <p:nvPr/>
        </p:nvSpPr>
        <p:spPr>
          <a:xfrm>
            <a:off x="6831633" y="3966535"/>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200" dirty="0">
                <a:solidFill>
                  <a:schemeClr val="tx1"/>
                </a:solidFill>
              </a:rPr>
              <a:t>Focus op </a:t>
            </a:r>
            <a:r>
              <a:rPr lang="nl-NL" sz="1200" b="1" dirty="0">
                <a:solidFill>
                  <a:schemeClr val="tx1"/>
                </a:solidFill>
              </a:rPr>
              <a:t>ontwikkelbanen, </a:t>
            </a:r>
            <a:r>
              <a:rPr lang="nl-NL" sz="1200" dirty="0">
                <a:solidFill>
                  <a:schemeClr val="tx1"/>
                </a:solidFill>
              </a:rPr>
              <a:t>waar een werknemer zich kan ontwikkelen en een baan een opstap is naar een volgende baan. Of </a:t>
            </a:r>
            <a:r>
              <a:rPr lang="nl-NL" sz="1200" b="1" dirty="0">
                <a:solidFill>
                  <a:schemeClr val="tx1"/>
                </a:solidFill>
              </a:rPr>
              <a:t>stapelbanen</a:t>
            </a:r>
            <a:r>
              <a:rPr lang="nl-NL" sz="1200" dirty="0">
                <a:solidFill>
                  <a:schemeClr val="tx1"/>
                </a:solidFill>
              </a:rPr>
              <a:t>, waarbij verschillende banen elkaar aanvullen.</a:t>
            </a:r>
            <a:r>
              <a:rPr lang="nl-NL" sz="1200" baseline="30000" dirty="0">
                <a:solidFill>
                  <a:schemeClr val="tx1"/>
                </a:solidFill>
              </a:rPr>
              <a:t>(28,39)</a:t>
            </a:r>
          </a:p>
        </p:txBody>
      </p:sp>
      <p:pic>
        <p:nvPicPr>
          <p:cNvPr id="15" name="Picture 14">
            <a:extLst>
              <a:ext uri="{FF2B5EF4-FFF2-40B4-BE49-F238E27FC236}">
                <a16:creationId xmlns:a16="http://schemas.microsoft.com/office/drawing/2014/main" id="{3A607500-924C-4FED-8F69-4040AF7E444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9698" y="3754461"/>
            <a:ext cx="3528978" cy="2088181"/>
          </a:xfrm>
          <a:prstGeom prst="roundRect">
            <a:avLst/>
          </a:prstGeom>
          <a:effectLst>
            <a:outerShdw blurRad="50800" dist="38100" dir="2700000" algn="tl" rotWithShape="0">
              <a:prstClr val="black">
                <a:alpha val="40000"/>
              </a:prstClr>
            </a:outerShdw>
          </a:effectLst>
        </p:spPr>
      </p:pic>
      <p:sp>
        <p:nvSpPr>
          <p:cNvPr id="16" name="Freeform: Shape 15">
            <a:extLst>
              <a:ext uri="{FF2B5EF4-FFF2-40B4-BE49-F238E27FC236}">
                <a16:creationId xmlns:a16="http://schemas.microsoft.com/office/drawing/2014/main" id="{FC902228-E14C-4940-9BD3-46ED4335A699}"/>
              </a:ext>
            </a:extLst>
          </p:cNvPr>
          <p:cNvSpPr/>
          <p:nvPr/>
        </p:nvSpPr>
        <p:spPr>
          <a:xfrm>
            <a:off x="7983681" y="2191591"/>
            <a:ext cx="2160000" cy="216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200" b="1" dirty="0">
              <a:solidFill>
                <a:schemeClr val="tx1"/>
              </a:solidFill>
            </a:endParaRPr>
          </a:p>
          <a:p>
            <a:pPr lvl="0" algn="ctr" defTabSz="222250">
              <a:lnSpc>
                <a:spcPct val="90000"/>
              </a:lnSpc>
              <a:spcBef>
                <a:spcPct val="0"/>
              </a:spcBef>
              <a:spcAft>
                <a:spcPct val="35000"/>
              </a:spcAft>
            </a:pPr>
            <a:r>
              <a:rPr lang="nl-NL" sz="1200" dirty="0">
                <a:solidFill>
                  <a:schemeClr val="tx1"/>
                </a:solidFill>
              </a:rPr>
              <a:t>Een lokaal </a:t>
            </a:r>
            <a:r>
              <a:rPr lang="nl-NL" sz="1200" b="1" dirty="0">
                <a:solidFill>
                  <a:schemeClr val="tx1"/>
                </a:solidFill>
              </a:rPr>
              <a:t>steunpunt</a:t>
            </a:r>
            <a:r>
              <a:rPr lang="nl-NL" sz="1200" dirty="0">
                <a:solidFill>
                  <a:schemeClr val="tx1"/>
                </a:solidFill>
              </a:rPr>
              <a:t>, waar werk(zoek)enden, werkgevers én onderwijs terecht kunnen voor  ondersteuning en samenwerking bij ontwikkeling, mobiliteit en matching.</a:t>
            </a:r>
            <a:endParaRPr lang="nl-NL" sz="1200" b="1" dirty="0">
              <a:solidFill>
                <a:schemeClr val="tx1"/>
              </a:solidFill>
            </a:endParaRPr>
          </a:p>
        </p:txBody>
      </p:sp>
    </p:spTree>
    <p:extLst>
      <p:ext uri="{BB962C8B-B14F-4D97-AF65-F5344CB8AC3E}">
        <p14:creationId xmlns:p14="http://schemas.microsoft.com/office/powerpoint/2010/main" val="29847817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tandwielen</a:t>
            </a:r>
            <a:br>
              <a:rPr lang="nl-NL" sz="3200">
                <a:solidFill>
                  <a:srgbClr val="FFC000"/>
                </a:solidFill>
              </a:rPr>
            </a:br>
            <a:r>
              <a:rPr lang="nl-NL" sz="3200">
                <a:solidFill>
                  <a:srgbClr val="FFC000"/>
                </a:solidFill>
              </a:rPr>
              <a:t>5. </a:t>
            </a:r>
            <a:r>
              <a:rPr lang="nl-NL" sz="3200">
                <a:solidFill>
                  <a:schemeClr val="tx1"/>
                </a:solidFill>
              </a:rPr>
              <a:t>Monitoring </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035113"/>
            <a:ext cx="11370968" cy="4416483"/>
          </a:xfrm>
        </p:spPr>
        <p:txBody>
          <a:bodyPr numCol="2" spcCol="720000" anchor="t">
            <a:noAutofit/>
          </a:bodyPr>
          <a:lstStyle/>
          <a:p>
            <a:pPr marL="0" indent="0">
              <a:spcBef>
                <a:spcPts val="0"/>
              </a:spcBef>
              <a:buNone/>
            </a:pPr>
            <a:r>
              <a:rPr lang="nl-NL" sz="1400" b="1" cap="none" dirty="0">
                <a:highlight>
                  <a:srgbClr val="FFC000"/>
                </a:highlight>
              </a:rPr>
              <a:t>Monitoring</a:t>
            </a:r>
            <a:r>
              <a:rPr lang="nl-NL" sz="1400" cap="none" dirty="0"/>
              <a:t> is belangrijk om – passend bij de Living Lab gedachte – integraal van en met elkaar te kunnen</a:t>
            </a:r>
            <a:r>
              <a:rPr lang="nl-NL" sz="1400" b="1" cap="none" dirty="0"/>
              <a:t> </a:t>
            </a:r>
            <a:r>
              <a:rPr lang="nl-NL" sz="1400" b="1" cap="none" dirty="0">
                <a:highlight>
                  <a:srgbClr val="FFC000"/>
                </a:highlight>
              </a:rPr>
              <a:t>leren</a:t>
            </a:r>
            <a:r>
              <a:rPr lang="nl-NL" sz="1400" b="1" cap="none" dirty="0"/>
              <a:t>.</a:t>
            </a:r>
            <a:r>
              <a:rPr lang="nl-NL" sz="1400" b="1" cap="none" dirty="0">
                <a:solidFill>
                  <a:srgbClr val="FFC000"/>
                </a:solidFill>
              </a:rPr>
              <a:t> </a:t>
            </a:r>
            <a:r>
              <a:rPr lang="nl-NL" sz="1400" cap="none" dirty="0"/>
              <a:t>Zo verbeteren we de kwaliteit en vergroten we de impact vanuit de wetenschap en de praktijk.</a:t>
            </a:r>
            <a:r>
              <a:rPr lang="nl-NL" sz="1400" cap="none" baseline="30000" dirty="0"/>
              <a:t>(40) </a:t>
            </a:r>
            <a:r>
              <a:rPr lang="nl-NL" sz="1400" cap="none" dirty="0"/>
              <a:t>Bij Monitoring staan de volgende kernwaarden centraal:</a:t>
            </a:r>
            <a:r>
              <a:rPr lang="nl-NL" sz="1400" cap="none" baseline="30000" dirty="0"/>
              <a:t> (41)</a:t>
            </a: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endParaRPr lang="nl-NL" sz="1200" cap="none" dirty="0"/>
          </a:p>
          <a:p>
            <a:pPr marL="0" indent="0">
              <a:spcBef>
                <a:spcPts val="0"/>
              </a:spcBef>
              <a:buNone/>
            </a:pPr>
            <a:endParaRPr lang="nl-NL" sz="1200" cap="none" dirty="0"/>
          </a:p>
          <a:p>
            <a:pPr marL="0" indent="0">
              <a:spcBef>
                <a:spcPts val="0"/>
              </a:spcBef>
              <a:buNone/>
            </a:pPr>
            <a:r>
              <a:rPr lang="nl-NL" sz="1400" cap="none" dirty="0"/>
              <a:t>Daarbij gaat het niet alleen om cijfers, maar ook om beleving: </a:t>
            </a:r>
          </a:p>
          <a:p>
            <a:pPr marL="0" indent="0">
              <a:spcBef>
                <a:spcPts val="0"/>
              </a:spcBef>
              <a:buNone/>
            </a:pPr>
            <a:r>
              <a:rPr lang="nl-NL" sz="1400" cap="none" dirty="0"/>
              <a:t>zowel tellen als vertellen.</a:t>
            </a:r>
          </a:p>
          <a:p>
            <a:pPr marL="0" indent="0">
              <a:spcBef>
                <a:spcPts val="0"/>
              </a:spcBef>
              <a:buNone/>
            </a:pPr>
            <a:endParaRPr lang="nl-NL" sz="1400" cap="none" dirty="0"/>
          </a:p>
          <a:p>
            <a:pPr marL="0" indent="0">
              <a:spcBef>
                <a:spcPts val="0"/>
              </a:spcBef>
              <a:buNone/>
            </a:pPr>
            <a:endParaRPr lang="nl-NL" sz="1400" cap="none" dirty="0"/>
          </a:p>
          <a:p>
            <a:pPr marL="0" indent="0">
              <a:spcBef>
                <a:spcPts val="0"/>
              </a:spcBef>
              <a:buNone/>
            </a:pPr>
            <a:r>
              <a:rPr lang="nl-NL" sz="1400" cap="none" dirty="0"/>
              <a:t>Door monitoring binnen een living lab kunnen we achterhalen of de kosten en baten voor alle partijen renderen. Zo komen we tot een </a:t>
            </a:r>
            <a:r>
              <a:rPr lang="nl-NL" sz="1400" b="1" cap="none" dirty="0">
                <a:highlight>
                  <a:srgbClr val="FFC000"/>
                </a:highlight>
              </a:rPr>
              <a:t>shared </a:t>
            </a:r>
            <a:r>
              <a:rPr lang="nl-NL" sz="1400" b="1" cap="none" dirty="0" err="1">
                <a:highlight>
                  <a:srgbClr val="FFC000"/>
                </a:highlight>
              </a:rPr>
              <a:t>savings</a:t>
            </a:r>
            <a:r>
              <a:rPr lang="nl-NL" sz="1400" cap="none" dirty="0">
                <a:highlight>
                  <a:srgbClr val="FFC000"/>
                </a:highlight>
              </a:rPr>
              <a:t> </a:t>
            </a:r>
            <a:r>
              <a:rPr lang="nl-NL" sz="1400" cap="none" dirty="0"/>
              <a:t>model, dat partijen kan inspireren om blijvend te investeren in de ontwikkeling en doorstroom van werk(zoek)enden. Dit is belangrijk bij flexibele arbeidsrelaties en thema’s als mobiliteit.</a:t>
            </a:r>
            <a:r>
              <a:rPr lang="nl-NL" sz="1400" cap="none" baseline="30000" dirty="0"/>
              <a:t>(28) </a:t>
            </a:r>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baseline="30000" dirty="0"/>
          </a:p>
          <a:p>
            <a:pPr marL="0" indent="0">
              <a:spcBef>
                <a:spcPts val="0"/>
              </a:spcBef>
              <a:buNone/>
            </a:pPr>
            <a:endParaRPr lang="nl-NL" sz="1400" cap="none" dirty="0"/>
          </a:p>
        </p:txBody>
      </p:sp>
      <p:pic>
        <p:nvPicPr>
          <p:cNvPr id="5" name="Graphic 4" descr="Single gear">
            <a:extLst>
              <a:ext uri="{FF2B5EF4-FFF2-40B4-BE49-F238E27FC236}">
                <a16:creationId xmlns:a16="http://schemas.microsoft.com/office/drawing/2014/main" id="{7C3532DB-9687-41C5-B883-C3B79EE077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37593" y="-56252"/>
            <a:ext cx="1277010" cy="1277010"/>
          </a:xfrm>
          <a:prstGeom prst="rect">
            <a:avLst/>
          </a:prstGeom>
        </p:spPr>
      </p:pic>
      <p:sp>
        <p:nvSpPr>
          <p:cNvPr id="12" name="Freeform: Shape 11">
            <a:extLst>
              <a:ext uri="{FF2B5EF4-FFF2-40B4-BE49-F238E27FC236}">
                <a16:creationId xmlns:a16="http://schemas.microsoft.com/office/drawing/2014/main" id="{5829E3DB-41BA-4E5E-BD93-4A94B922C627}"/>
              </a:ext>
            </a:extLst>
          </p:cNvPr>
          <p:cNvSpPr/>
          <p:nvPr/>
        </p:nvSpPr>
        <p:spPr>
          <a:xfrm>
            <a:off x="356062" y="2424321"/>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t" anchorCtr="0">
            <a:noAutofit/>
          </a:bodyPr>
          <a:lstStyle/>
          <a:p>
            <a:pPr marL="228600" lvl="0" indent="-228600" algn="ctr" defTabSz="222250">
              <a:lnSpc>
                <a:spcPct val="90000"/>
              </a:lnSpc>
              <a:spcBef>
                <a:spcPct val="0"/>
              </a:spcBef>
              <a:spcAft>
                <a:spcPct val="35000"/>
              </a:spcAft>
              <a:buClr>
                <a:schemeClr val="accent1"/>
              </a:buClr>
              <a:buFont typeface="+mj-lt"/>
              <a:buAutoNum type="arabicPeriod"/>
            </a:pPr>
            <a:endParaRPr lang="nl-NL" sz="1200" dirty="0">
              <a:solidFill>
                <a:schemeClr val="tx1"/>
              </a:solidFill>
            </a:endParaRPr>
          </a:p>
          <a:p>
            <a:pPr algn="ctr">
              <a:spcBef>
                <a:spcPts val="0"/>
              </a:spcBef>
              <a:buClr>
                <a:schemeClr val="accent1"/>
              </a:buClr>
            </a:pPr>
            <a:r>
              <a:rPr lang="nl-NL" sz="1200" dirty="0">
                <a:solidFill>
                  <a:schemeClr val="accent1"/>
                </a:solidFill>
              </a:rPr>
              <a:t>1. </a:t>
            </a:r>
            <a:r>
              <a:rPr lang="nl-NL" sz="1200" dirty="0">
                <a:solidFill>
                  <a:schemeClr val="tx1"/>
                </a:solidFill>
              </a:rPr>
              <a:t>Gedreven vanuit impact </a:t>
            </a:r>
          </a:p>
        </p:txBody>
      </p:sp>
      <p:sp>
        <p:nvSpPr>
          <p:cNvPr id="13" name="Freeform: Shape 12">
            <a:extLst>
              <a:ext uri="{FF2B5EF4-FFF2-40B4-BE49-F238E27FC236}">
                <a16:creationId xmlns:a16="http://schemas.microsoft.com/office/drawing/2014/main" id="{87C10547-3F7A-42C0-A8F3-0949A0B0899E}"/>
              </a:ext>
            </a:extLst>
          </p:cNvPr>
          <p:cNvSpPr/>
          <p:nvPr/>
        </p:nvSpPr>
        <p:spPr>
          <a:xfrm>
            <a:off x="1863526" y="2424321"/>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spcBef>
                <a:spcPts val="0"/>
              </a:spcBef>
              <a:buClr>
                <a:schemeClr val="accent1"/>
              </a:buClr>
            </a:pPr>
            <a:r>
              <a:rPr lang="nl-NL" sz="1200" dirty="0">
                <a:solidFill>
                  <a:schemeClr val="accent1"/>
                </a:solidFill>
              </a:rPr>
              <a:t>2. </a:t>
            </a:r>
            <a:r>
              <a:rPr lang="nl-NL" sz="1200" dirty="0">
                <a:solidFill>
                  <a:schemeClr val="tx1"/>
                </a:solidFill>
              </a:rPr>
              <a:t>Gebaseerd op een stevig </a:t>
            </a:r>
            <a:r>
              <a:rPr lang="nl-NL" sz="1200" dirty="0" err="1">
                <a:solidFill>
                  <a:schemeClr val="tx1"/>
                </a:solidFill>
              </a:rPr>
              <a:t>wetenschap-pelijk</a:t>
            </a:r>
            <a:r>
              <a:rPr lang="nl-NL" sz="1200" dirty="0">
                <a:solidFill>
                  <a:schemeClr val="tx1"/>
                </a:solidFill>
              </a:rPr>
              <a:t> fundament </a:t>
            </a:r>
          </a:p>
        </p:txBody>
      </p:sp>
      <p:sp>
        <p:nvSpPr>
          <p:cNvPr id="14" name="Freeform: Shape 13">
            <a:extLst>
              <a:ext uri="{FF2B5EF4-FFF2-40B4-BE49-F238E27FC236}">
                <a16:creationId xmlns:a16="http://schemas.microsoft.com/office/drawing/2014/main" id="{0DBFEAB7-BDA2-4197-BD59-1DE1EBDD7AD0}"/>
              </a:ext>
            </a:extLst>
          </p:cNvPr>
          <p:cNvSpPr/>
          <p:nvPr/>
        </p:nvSpPr>
        <p:spPr>
          <a:xfrm>
            <a:off x="3370990" y="2424321"/>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spcBef>
                <a:spcPts val="0"/>
              </a:spcBef>
              <a:buClr>
                <a:schemeClr val="accent1"/>
              </a:buClr>
            </a:pPr>
            <a:r>
              <a:rPr lang="nl-NL" sz="1200" dirty="0">
                <a:solidFill>
                  <a:schemeClr val="accent1"/>
                </a:solidFill>
              </a:rPr>
              <a:t>3. </a:t>
            </a:r>
            <a:r>
              <a:rPr lang="nl-NL" sz="1200" dirty="0">
                <a:solidFill>
                  <a:schemeClr val="tx1"/>
                </a:solidFill>
              </a:rPr>
              <a:t>Structureel lerend en verbeterend </a:t>
            </a:r>
          </a:p>
          <a:p>
            <a:pPr algn="ctr">
              <a:spcBef>
                <a:spcPts val="0"/>
              </a:spcBef>
              <a:buClr>
                <a:schemeClr val="accent1"/>
              </a:buClr>
            </a:pPr>
            <a:endParaRPr lang="nl-NL" sz="1200" dirty="0">
              <a:solidFill>
                <a:schemeClr val="tx1"/>
              </a:solidFill>
            </a:endParaRPr>
          </a:p>
        </p:txBody>
      </p:sp>
      <p:sp>
        <p:nvSpPr>
          <p:cNvPr id="18" name="Freeform: Shape 17">
            <a:extLst>
              <a:ext uri="{FF2B5EF4-FFF2-40B4-BE49-F238E27FC236}">
                <a16:creationId xmlns:a16="http://schemas.microsoft.com/office/drawing/2014/main" id="{300E2CC3-BC8B-4FAE-AB9C-C5FDF1F2CABD}"/>
              </a:ext>
            </a:extLst>
          </p:cNvPr>
          <p:cNvSpPr/>
          <p:nvPr/>
        </p:nvSpPr>
        <p:spPr>
          <a:xfrm>
            <a:off x="1109470" y="3612520"/>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spcBef>
                <a:spcPts val="0"/>
              </a:spcBef>
              <a:buClr>
                <a:schemeClr val="accent1"/>
              </a:buClr>
            </a:pPr>
            <a:r>
              <a:rPr lang="nl-NL" sz="1200" dirty="0">
                <a:solidFill>
                  <a:schemeClr val="accent1"/>
                </a:solidFill>
              </a:rPr>
              <a:t>4. </a:t>
            </a:r>
            <a:r>
              <a:rPr lang="nl-NL" sz="1200" dirty="0">
                <a:solidFill>
                  <a:schemeClr val="tx1"/>
                </a:solidFill>
              </a:rPr>
              <a:t>Transparant qua resultaten voor inwoners, politiek en bestuur</a:t>
            </a:r>
          </a:p>
        </p:txBody>
      </p:sp>
      <p:sp>
        <p:nvSpPr>
          <p:cNvPr id="19" name="Freeform: Shape 18">
            <a:extLst>
              <a:ext uri="{FF2B5EF4-FFF2-40B4-BE49-F238E27FC236}">
                <a16:creationId xmlns:a16="http://schemas.microsoft.com/office/drawing/2014/main" id="{EB51DEA4-AA23-4A82-B10E-48B01EFA07FB}"/>
              </a:ext>
            </a:extLst>
          </p:cNvPr>
          <p:cNvSpPr/>
          <p:nvPr/>
        </p:nvSpPr>
        <p:spPr>
          <a:xfrm>
            <a:off x="2616934" y="3632303"/>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t" anchorCtr="0">
            <a:noAutofit/>
          </a:bodyPr>
          <a:lstStyle/>
          <a:p>
            <a:pPr algn="ctr">
              <a:spcBef>
                <a:spcPts val="0"/>
              </a:spcBef>
              <a:buClr>
                <a:schemeClr val="accent1"/>
              </a:buClr>
            </a:pPr>
            <a:r>
              <a:rPr lang="nl-NL" sz="1200" dirty="0">
                <a:solidFill>
                  <a:schemeClr val="accent1"/>
                </a:solidFill>
              </a:rPr>
              <a:t>5. </a:t>
            </a:r>
            <a:r>
              <a:rPr lang="nl-NL" sz="1200" dirty="0">
                <a:solidFill>
                  <a:schemeClr val="tx1"/>
                </a:solidFill>
              </a:rPr>
              <a:t>Uitgaand van wederkerige morele </a:t>
            </a:r>
            <a:r>
              <a:rPr lang="nl-NL" sz="1200" dirty="0" err="1">
                <a:solidFill>
                  <a:schemeClr val="tx1"/>
                </a:solidFill>
              </a:rPr>
              <a:t>verant-woordelijkheid</a:t>
            </a:r>
            <a:r>
              <a:rPr lang="nl-NL" sz="1200" dirty="0">
                <a:solidFill>
                  <a:schemeClr val="tx1"/>
                </a:solidFill>
              </a:rPr>
              <a:t> en </a:t>
            </a:r>
            <a:r>
              <a:rPr lang="nl-NL" sz="1200" dirty="0" err="1">
                <a:solidFill>
                  <a:schemeClr val="tx1"/>
                </a:solidFill>
              </a:rPr>
              <a:t>partner-schap</a:t>
            </a:r>
            <a:endParaRPr lang="nl-NL" sz="1200" dirty="0">
              <a:solidFill>
                <a:schemeClr val="tx1"/>
              </a:solidFill>
            </a:endParaRPr>
          </a:p>
          <a:p>
            <a:pPr algn="ctr">
              <a:spcBef>
                <a:spcPts val="0"/>
              </a:spcBef>
              <a:buClr>
                <a:schemeClr val="accent1"/>
              </a:buClr>
            </a:pPr>
            <a:endParaRPr lang="nl-NL" sz="1200" dirty="0">
              <a:solidFill>
                <a:schemeClr val="tx1"/>
              </a:solidFill>
            </a:endParaRPr>
          </a:p>
        </p:txBody>
      </p:sp>
      <p:sp>
        <p:nvSpPr>
          <p:cNvPr id="15" name="Freeform: Shape 14">
            <a:extLst>
              <a:ext uri="{FF2B5EF4-FFF2-40B4-BE49-F238E27FC236}">
                <a16:creationId xmlns:a16="http://schemas.microsoft.com/office/drawing/2014/main" id="{DAC37EB1-A9A0-49B6-B08A-8FACAB3B1A54}"/>
              </a:ext>
            </a:extLst>
          </p:cNvPr>
          <p:cNvSpPr/>
          <p:nvPr/>
        </p:nvSpPr>
        <p:spPr>
          <a:xfrm>
            <a:off x="5999649" y="3612520"/>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100" b="1" dirty="0">
              <a:solidFill>
                <a:schemeClr val="tx1"/>
              </a:solidFill>
            </a:endParaRPr>
          </a:p>
          <a:p>
            <a:pPr lvl="0" algn="ctr" defTabSz="222250">
              <a:lnSpc>
                <a:spcPct val="90000"/>
              </a:lnSpc>
              <a:spcBef>
                <a:spcPct val="0"/>
              </a:spcBef>
              <a:spcAft>
                <a:spcPct val="35000"/>
              </a:spcAft>
            </a:pPr>
            <a:r>
              <a:rPr lang="nl-NL" sz="1100" b="1" dirty="0">
                <a:solidFill>
                  <a:schemeClr val="tx1"/>
                </a:solidFill>
              </a:rPr>
              <a:t>Shared </a:t>
            </a:r>
            <a:r>
              <a:rPr lang="nl-NL" sz="1100" b="1" dirty="0" err="1">
                <a:solidFill>
                  <a:schemeClr val="tx1"/>
                </a:solidFill>
              </a:rPr>
              <a:t>savings</a:t>
            </a:r>
            <a:r>
              <a:rPr lang="nl-NL" sz="1100" b="1" dirty="0">
                <a:solidFill>
                  <a:schemeClr val="tx1"/>
                </a:solidFill>
              </a:rPr>
              <a:t> </a:t>
            </a:r>
            <a:r>
              <a:rPr lang="nl-NL" sz="1100" dirty="0">
                <a:solidFill>
                  <a:schemeClr val="tx1"/>
                </a:solidFill>
              </a:rPr>
              <a:t>omvat het verdelen van de investeringen en opbrengsten die gedaan worden in de ontwikkelingen van werk(zoek)enden door de verschillende partijen</a:t>
            </a:r>
            <a:r>
              <a:rPr lang="nl-NL" sz="1100" baseline="30000" dirty="0">
                <a:solidFill>
                  <a:schemeClr val="tx1"/>
                </a:solidFill>
              </a:rPr>
              <a:t>(28)</a:t>
            </a:r>
          </a:p>
        </p:txBody>
      </p:sp>
      <p:sp>
        <p:nvSpPr>
          <p:cNvPr id="16" name="Freeform: Shape 16">
            <a:extLst>
              <a:ext uri="{FF2B5EF4-FFF2-40B4-BE49-F238E27FC236}">
                <a16:creationId xmlns:a16="http://schemas.microsoft.com/office/drawing/2014/main" id="{8D122DE9-7AF5-4DAB-ACF6-57F6C6E5E8F4}"/>
              </a:ext>
            </a:extLst>
          </p:cNvPr>
          <p:cNvSpPr/>
          <p:nvPr/>
        </p:nvSpPr>
        <p:spPr>
          <a:xfrm>
            <a:off x="9823829" y="3612520"/>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De besparing die de gezamenlijke partijen realiseren kan worden gebruikt voor </a:t>
            </a:r>
            <a:r>
              <a:rPr lang="nl-NL" sz="1100" b="1" dirty="0">
                <a:solidFill>
                  <a:schemeClr val="tx1"/>
                </a:solidFill>
              </a:rPr>
              <a:t>verdere investering </a:t>
            </a:r>
            <a:r>
              <a:rPr lang="nl-NL" sz="1100" dirty="0">
                <a:solidFill>
                  <a:schemeClr val="tx1"/>
                </a:solidFill>
              </a:rPr>
              <a:t>in het aanjagen en uitvoeren van de Motor (bijv. </a:t>
            </a:r>
            <a:r>
              <a:rPr lang="nl-NL" sz="1100" dirty="0" err="1">
                <a:solidFill>
                  <a:schemeClr val="tx1"/>
                </a:solidFill>
              </a:rPr>
              <a:t>Revolving</a:t>
            </a:r>
            <a:r>
              <a:rPr lang="nl-NL" sz="1100" dirty="0">
                <a:solidFill>
                  <a:schemeClr val="tx1"/>
                </a:solidFill>
              </a:rPr>
              <a:t> Fund)</a:t>
            </a:r>
            <a:endParaRPr lang="nl-NL" sz="1100" baseline="30000" dirty="0">
              <a:solidFill>
                <a:schemeClr val="tx1"/>
              </a:solidFill>
            </a:endParaRPr>
          </a:p>
        </p:txBody>
      </p:sp>
      <p:sp>
        <p:nvSpPr>
          <p:cNvPr id="20" name="Freeform: Shape 16">
            <a:extLst>
              <a:ext uri="{FF2B5EF4-FFF2-40B4-BE49-F238E27FC236}">
                <a16:creationId xmlns:a16="http://schemas.microsoft.com/office/drawing/2014/main" id="{544D548F-A9D8-44D2-961F-16E36E8177B2}"/>
              </a:ext>
            </a:extLst>
          </p:cNvPr>
          <p:cNvSpPr/>
          <p:nvPr/>
        </p:nvSpPr>
        <p:spPr>
          <a:xfrm>
            <a:off x="7911739" y="3612520"/>
            <a:ext cx="1836000" cy="1836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r>
              <a:rPr lang="nl-NL" sz="1100" dirty="0">
                <a:solidFill>
                  <a:schemeClr val="tx1"/>
                </a:solidFill>
              </a:rPr>
              <a:t>In een </a:t>
            </a:r>
            <a:r>
              <a:rPr lang="nl-NL" sz="1100" b="1" dirty="0">
                <a:solidFill>
                  <a:schemeClr val="tx1"/>
                </a:solidFill>
              </a:rPr>
              <a:t>shared </a:t>
            </a:r>
            <a:r>
              <a:rPr lang="nl-NL" sz="1100" b="1" dirty="0" err="1">
                <a:solidFill>
                  <a:schemeClr val="tx1"/>
                </a:solidFill>
              </a:rPr>
              <a:t>savings</a:t>
            </a:r>
            <a:r>
              <a:rPr lang="nl-NL" sz="1100" b="1" dirty="0">
                <a:solidFill>
                  <a:schemeClr val="tx1"/>
                </a:solidFill>
              </a:rPr>
              <a:t> model  </a:t>
            </a:r>
            <a:r>
              <a:rPr lang="nl-NL" sz="1100" dirty="0">
                <a:solidFill>
                  <a:schemeClr val="tx1"/>
                </a:solidFill>
              </a:rPr>
              <a:t>zijn bedrijven, gemeente, onderwijs-partijen, </a:t>
            </a:r>
            <a:r>
              <a:rPr lang="nl-NL" sz="1100" dirty="0" err="1">
                <a:solidFill>
                  <a:schemeClr val="tx1"/>
                </a:solidFill>
              </a:rPr>
              <a:t>maatschap-pelijke</a:t>
            </a:r>
            <a:r>
              <a:rPr lang="nl-NL" sz="1100" dirty="0">
                <a:solidFill>
                  <a:schemeClr val="tx1"/>
                </a:solidFill>
              </a:rPr>
              <a:t> organisaties, wek(zoek)enden en investeerders betrokken</a:t>
            </a:r>
            <a:r>
              <a:rPr lang="nl-NL" sz="1100" baseline="30000" dirty="0">
                <a:solidFill>
                  <a:schemeClr val="tx1"/>
                </a:solidFill>
              </a:rPr>
              <a:t>(28)</a:t>
            </a:r>
          </a:p>
        </p:txBody>
      </p:sp>
    </p:spTree>
    <p:extLst>
      <p:ext uri="{BB962C8B-B14F-4D97-AF65-F5344CB8AC3E}">
        <p14:creationId xmlns:p14="http://schemas.microsoft.com/office/powerpoint/2010/main" val="584621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E0C6043-8669-4F1B-BFE0-0456667B59E2}"/>
              </a:ext>
            </a:extLst>
          </p:cNvPr>
          <p:cNvSpPr/>
          <p:nvPr/>
        </p:nvSpPr>
        <p:spPr>
          <a:xfrm>
            <a:off x="284584" y="4822275"/>
            <a:ext cx="11227324" cy="362020"/>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a:solidFill>
                  <a:srgbClr val="FFC000"/>
                </a:solidFill>
              </a:rPr>
              <a:t>Van focus op vandaag														                           naar blik op de toekomst</a:t>
            </a:r>
          </a:p>
        </p:txBody>
      </p:sp>
      <p:sp>
        <p:nvSpPr>
          <p:cNvPr id="2" name="Rectangle 1">
            <a:extLst>
              <a:ext uri="{FF2B5EF4-FFF2-40B4-BE49-F238E27FC236}">
                <a16:creationId xmlns:a16="http://schemas.microsoft.com/office/drawing/2014/main" id="{0068F3E0-CDBB-4FB3-81FF-34E0EDFC7E90}"/>
              </a:ext>
            </a:extLst>
          </p:cNvPr>
          <p:cNvSpPr/>
          <p:nvPr/>
        </p:nvSpPr>
        <p:spPr>
          <a:xfrm>
            <a:off x="284584" y="3275395"/>
            <a:ext cx="11227324" cy="362020"/>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rgbClr val="FFC000"/>
                </a:solidFill>
              </a:rPr>
              <a:t>Van diploma’s																	   	       naar vaardigheden</a:t>
            </a:r>
          </a:p>
        </p:txBody>
      </p:sp>
      <p:sp>
        <p:nvSpPr>
          <p:cNvPr id="14" name="TextBox 13">
            <a:extLst>
              <a:ext uri="{FF2B5EF4-FFF2-40B4-BE49-F238E27FC236}">
                <a16:creationId xmlns:a16="http://schemas.microsoft.com/office/drawing/2014/main" id="{E5A21F20-84F1-4E9E-BFD7-109B46FCD948}"/>
              </a:ext>
            </a:extLst>
          </p:cNvPr>
          <p:cNvSpPr txBox="1"/>
          <p:nvPr/>
        </p:nvSpPr>
        <p:spPr>
          <a:xfrm>
            <a:off x="7441642" y="2480291"/>
            <a:ext cx="2160000" cy="646331"/>
          </a:xfrm>
          <a:prstGeom prst="rect">
            <a:avLst/>
          </a:prstGeom>
          <a:solidFill>
            <a:srgbClr val="FFFFFF">
              <a:alpha val="50196"/>
            </a:srgbClr>
          </a:solidFill>
        </p:spPr>
        <p:txBody>
          <a:bodyPr wrap="square" rtlCol="0">
            <a:spAutoFit/>
          </a:bodyPr>
          <a:lstStyle/>
          <a:p>
            <a:r>
              <a:rPr lang="nl-NL" b="1"/>
              <a:t>Matching en regionale mobiliteit </a:t>
            </a:r>
          </a:p>
        </p:txBody>
      </p:sp>
      <p:sp>
        <p:nvSpPr>
          <p:cNvPr id="16" name="TextBox 15">
            <a:extLst>
              <a:ext uri="{FF2B5EF4-FFF2-40B4-BE49-F238E27FC236}">
                <a16:creationId xmlns:a16="http://schemas.microsoft.com/office/drawing/2014/main" id="{E0DFD0ED-A33F-40A0-9BDF-9ABD21637D1E}"/>
              </a:ext>
            </a:extLst>
          </p:cNvPr>
          <p:cNvSpPr txBox="1"/>
          <p:nvPr/>
        </p:nvSpPr>
        <p:spPr>
          <a:xfrm>
            <a:off x="6386320" y="5606452"/>
            <a:ext cx="1349478" cy="369332"/>
          </a:xfrm>
          <a:prstGeom prst="rect">
            <a:avLst/>
          </a:prstGeom>
          <a:solidFill>
            <a:srgbClr val="FFFFFF">
              <a:alpha val="50196"/>
            </a:srgbClr>
          </a:solidFill>
        </p:spPr>
        <p:txBody>
          <a:bodyPr wrap="square" rtlCol="0">
            <a:spAutoFit/>
          </a:bodyPr>
          <a:lstStyle/>
          <a:p>
            <a:r>
              <a:rPr lang="nl-NL" b="1"/>
              <a:t>Monitoring</a:t>
            </a:r>
            <a:r>
              <a:rPr lang="nl-NL"/>
              <a:t> </a:t>
            </a:r>
          </a:p>
        </p:txBody>
      </p:sp>
      <p:sp>
        <p:nvSpPr>
          <p:cNvPr id="8" name="TextBox 7">
            <a:extLst>
              <a:ext uri="{FF2B5EF4-FFF2-40B4-BE49-F238E27FC236}">
                <a16:creationId xmlns:a16="http://schemas.microsoft.com/office/drawing/2014/main" id="{0D5B28B1-5616-4EEB-B8F2-BDADA770CE76}"/>
              </a:ext>
            </a:extLst>
          </p:cNvPr>
          <p:cNvSpPr txBox="1"/>
          <p:nvPr/>
        </p:nvSpPr>
        <p:spPr>
          <a:xfrm>
            <a:off x="342400" y="3783643"/>
            <a:ext cx="2399056" cy="923330"/>
          </a:xfrm>
          <a:prstGeom prst="rect">
            <a:avLst/>
          </a:prstGeom>
          <a:solidFill>
            <a:srgbClr val="FFFFFF">
              <a:alpha val="38824"/>
            </a:srgbClr>
          </a:solidFill>
        </p:spPr>
        <p:txBody>
          <a:bodyPr wrap="square" rtlCol="0">
            <a:spAutoFit/>
          </a:bodyPr>
          <a:lstStyle/>
          <a:p>
            <a:r>
              <a:rPr lang="nl-NL" b="1"/>
              <a:t>Ontwikkelperspectief van werknemers en werkzoekenden </a:t>
            </a:r>
          </a:p>
        </p:txBody>
      </p:sp>
      <p:pic>
        <p:nvPicPr>
          <p:cNvPr id="7" name="Graphic 6" descr="Single gear">
            <a:extLst>
              <a:ext uri="{FF2B5EF4-FFF2-40B4-BE49-F238E27FC236}">
                <a16:creationId xmlns:a16="http://schemas.microsoft.com/office/drawing/2014/main" id="{F00D0A9D-DD87-4D86-9CE9-A4B5B50B28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51905" y="3857250"/>
            <a:ext cx="2160000" cy="2160000"/>
          </a:xfrm>
          <a:prstGeom prst="rect">
            <a:avLst/>
          </a:prstGeom>
        </p:spPr>
      </p:pic>
      <p:pic>
        <p:nvPicPr>
          <p:cNvPr id="9" name="Graphic 8" descr="Single gear">
            <a:extLst>
              <a:ext uri="{FF2B5EF4-FFF2-40B4-BE49-F238E27FC236}">
                <a16:creationId xmlns:a16="http://schemas.microsoft.com/office/drawing/2014/main" id="{05CF3177-16BB-4ACD-BD09-DEBD73BB6A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84360" y="3881083"/>
            <a:ext cx="2160000" cy="2160000"/>
          </a:xfrm>
          <a:prstGeom prst="rect">
            <a:avLst/>
          </a:prstGeom>
        </p:spPr>
      </p:pic>
      <p:sp>
        <p:nvSpPr>
          <p:cNvPr id="10" name="TextBox 9">
            <a:extLst>
              <a:ext uri="{FF2B5EF4-FFF2-40B4-BE49-F238E27FC236}">
                <a16:creationId xmlns:a16="http://schemas.microsoft.com/office/drawing/2014/main" id="{0E8BD39E-9260-4FF4-A6FC-D5989EC0507E}"/>
              </a:ext>
            </a:extLst>
          </p:cNvPr>
          <p:cNvSpPr txBox="1"/>
          <p:nvPr/>
        </p:nvSpPr>
        <p:spPr>
          <a:xfrm>
            <a:off x="2802062" y="2546985"/>
            <a:ext cx="2353429" cy="646331"/>
          </a:xfrm>
          <a:prstGeom prst="rect">
            <a:avLst/>
          </a:prstGeom>
          <a:solidFill>
            <a:srgbClr val="FFFFFF">
              <a:alpha val="50196"/>
            </a:srgbClr>
          </a:solidFill>
        </p:spPr>
        <p:txBody>
          <a:bodyPr wrap="square" rtlCol="0">
            <a:spAutoFit/>
          </a:bodyPr>
          <a:lstStyle/>
          <a:p>
            <a:r>
              <a:rPr lang="nl-NL" b="1" dirty="0"/>
              <a:t>Ontwikkelingsgericht (bege)leidinggeven</a:t>
            </a:r>
          </a:p>
        </p:txBody>
      </p:sp>
      <p:pic>
        <p:nvPicPr>
          <p:cNvPr id="11" name="Graphic 10" descr="Single gear">
            <a:extLst>
              <a:ext uri="{FF2B5EF4-FFF2-40B4-BE49-F238E27FC236}">
                <a16:creationId xmlns:a16="http://schemas.microsoft.com/office/drawing/2014/main" id="{A352FEF0-EAF2-4AD8-9BD6-892E3123B3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51378" y="2991083"/>
            <a:ext cx="2160000" cy="2160000"/>
          </a:xfrm>
          <a:prstGeom prst="rect">
            <a:avLst/>
          </a:prstGeom>
        </p:spPr>
      </p:pic>
      <p:sp>
        <p:nvSpPr>
          <p:cNvPr id="12" name="TextBox 11">
            <a:extLst>
              <a:ext uri="{FF2B5EF4-FFF2-40B4-BE49-F238E27FC236}">
                <a16:creationId xmlns:a16="http://schemas.microsoft.com/office/drawing/2014/main" id="{E79C5FD1-6FF0-4698-9EBB-DD3A19FE3771}"/>
              </a:ext>
            </a:extLst>
          </p:cNvPr>
          <p:cNvSpPr txBox="1"/>
          <p:nvPr/>
        </p:nvSpPr>
        <p:spPr>
          <a:xfrm>
            <a:off x="9083636" y="3841294"/>
            <a:ext cx="1541338" cy="923330"/>
          </a:xfrm>
          <a:prstGeom prst="rect">
            <a:avLst/>
          </a:prstGeom>
          <a:solidFill>
            <a:srgbClr val="FFFFFF">
              <a:alpha val="50196"/>
            </a:srgbClr>
          </a:solidFill>
        </p:spPr>
        <p:txBody>
          <a:bodyPr wrap="square" rtlCol="0">
            <a:spAutoFit/>
          </a:bodyPr>
          <a:lstStyle/>
          <a:p>
            <a:r>
              <a:rPr lang="nl-NL" b="1"/>
              <a:t>Vernieuwend onderwijs en erkenningen </a:t>
            </a:r>
          </a:p>
        </p:txBody>
      </p:sp>
      <p:pic>
        <p:nvPicPr>
          <p:cNvPr id="13" name="Graphic 12" descr="Single gear">
            <a:extLst>
              <a:ext uri="{FF2B5EF4-FFF2-40B4-BE49-F238E27FC236}">
                <a16:creationId xmlns:a16="http://schemas.microsoft.com/office/drawing/2014/main" id="{3C42F289-C528-46E9-B5A3-373CD74341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0851" y="2356083"/>
            <a:ext cx="2160000" cy="2160000"/>
          </a:xfrm>
          <a:prstGeom prst="rect">
            <a:avLst/>
          </a:prstGeom>
        </p:spPr>
      </p:pic>
      <p:pic>
        <p:nvPicPr>
          <p:cNvPr id="15" name="Graphic 14" descr="Single gear">
            <a:extLst>
              <a:ext uri="{FF2B5EF4-FFF2-40B4-BE49-F238E27FC236}">
                <a16:creationId xmlns:a16="http://schemas.microsoft.com/office/drawing/2014/main" id="{850EA0D9-849A-4919-BFC7-9964B66294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02925" y="3310694"/>
            <a:ext cx="2160000" cy="2160000"/>
          </a:xfrm>
          <a:prstGeom prst="rect">
            <a:avLst/>
          </a:prstGeom>
        </p:spPr>
      </p:pic>
      <p:sp>
        <p:nvSpPr>
          <p:cNvPr id="18" name="Title 1">
            <a:extLst>
              <a:ext uri="{FF2B5EF4-FFF2-40B4-BE49-F238E27FC236}">
                <a16:creationId xmlns:a16="http://schemas.microsoft.com/office/drawing/2014/main" id="{448A8EBE-6D93-4880-AFCB-CFF2841811A6}"/>
              </a:ext>
            </a:extLst>
          </p:cNvPr>
          <p:cNvSpPr>
            <a:spLocks noGrp="1"/>
          </p:cNvSpPr>
          <p:nvPr>
            <p:ph type="title"/>
          </p:nvPr>
        </p:nvSpPr>
        <p:spPr>
          <a:xfrm>
            <a:off x="284584" y="88640"/>
            <a:ext cx="11574336" cy="1151965"/>
          </a:xfrm>
        </p:spPr>
        <p:txBody>
          <a:bodyPr anchor="t">
            <a:noAutofit/>
          </a:bodyPr>
          <a:lstStyle/>
          <a:p>
            <a:r>
              <a:rPr lang="nl-NL" sz="3200">
                <a:solidFill>
                  <a:srgbClr val="FFC000"/>
                </a:solidFill>
              </a:rPr>
              <a:t>De motor:  </a:t>
            </a:r>
            <a:br>
              <a:rPr lang="nl-NL" sz="3200">
                <a:solidFill>
                  <a:srgbClr val="FFC000"/>
                </a:solidFill>
              </a:rPr>
            </a:br>
            <a:r>
              <a:rPr lang="nl-NL" sz="3200">
                <a:solidFill>
                  <a:schemeClr val="tx1"/>
                </a:solidFill>
              </a:rPr>
              <a:t>een integratief mechanisme</a:t>
            </a:r>
            <a:br>
              <a:rPr lang="nl-NL" sz="2800">
                <a:solidFill>
                  <a:schemeClr val="tx1"/>
                </a:solidFill>
              </a:rPr>
            </a:br>
            <a:endParaRPr lang="nl-NL" sz="3200">
              <a:solidFill>
                <a:schemeClr val="tx1"/>
              </a:solidFill>
            </a:endParaRPr>
          </a:p>
        </p:txBody>
      </p:sp>
      <p:sp>
        <p:nvSpPr>
          <p:cNvPr id="19" name="Tijdelijke aanduiding voor inhoud 5">
            <a:extLst>
              <a:ext uri="{FF2B5EF4-FFF2-40B4-BE49-F238E27FC236}">
                <a16:creationId xmlns:a16="http://schemas.microsoft.com/office/drawing/2014/main" id="{A18C232C-91E0-4E2F-9E3F-7BE0BCE20F94}"/>
              </a:ext>
            </a:extLst>
          </p:cNvPr>
          <p:cNvSpPr>
            <a:spLocks noGrp="1"/>
          </p:cNvSpPr>
          <p:nvPr>
            <p:ph sz="quarter" idx="13"/>
          </p:nvPr>
        </p:nvSpPr>
        <p:spPr>
          <a:xfrm>
            <a:off x="292410" y="1542818"/>
            <a:ext cx="10396882" cy="813265"/>
          </a:xfrm>
        </p:spPr>
        <p:txBody>
          <a:bodyPr>
            <a:noAutofit/>
          </a:bodyPr>
          <a:lstStyle/>
          <a:p>
            <a:pPr marL="0" indent="0">
              <a:spcBef>
                <a:spcPts val="0"/>
              </a:spcBef>
              <a:buNone/>
            </a:pPr>
            <a:r>
              <a:rPr lang="nl-NL" sz="1600" cap="none" dirty="0"/>
              <a:t>Samengevat: de vijf tandwielen van de Motor vormen een mechanisme dat de doorstroom en instroom van praktisch geschoolden op de arbeidsmarkt op Zuid in beweging brengt. Hierin hebben verschillende stakeholders een rol en een belang, zoals we in het volgende hoofdstuk beschrijven.</a:t>
            </a:r>
          </a:p>
          <a:p>
            <a:endParaRPr lang="nl-NL" dirty="0"/>
          </a:p>
        </p:txBody>
      </p:sp>
      <p:pic>
        <p:nvPicPr>
          <p:cNvPr id="21" name="Graphic 20" descr="Line arrow Rotate left">
            <a:extLst>
              <a:ext uri="{FF2B5EF4-FFF2-40B4-BE49-F238E27FC236}">
                <a16:creationId xmlns:a16="http://schemas.microsoft.com/office/drawing/2014/main" id="{9E902A6D-B68C-44BE-ABF0-CACA53B1DC31}"/>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99449" y="2218813"/>
            <a:ext cx="373741" cy="373741"/>
          </a:xfrm>
          <a:prstGeom prst="rect">
            <a:avLst/>
          </a:prstGeom>
        </p:spPr>
      </p:pic>
      <p:pic>
        <p:nvPicPr>
          <p:cNvPr id="22" name="Graphic 21" descr="Line arrow Rotate left">
            <a:extLst>
              <a:ext uri="{FF2B5EF4-FFF2-40B4-BE49-F238E27FC236}">
                <a16:creationId xmlns:a16="http://schemas.microsoft.com/office/drawing/2014/main" id="{EEEC8E9D-43BB-42B6-A73E-AD8EB1464080}"/>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305178" y="3651299"/>
            <a:ext cx="373741" cy="373741"/>
          </a:xfrm>
          <a:prstGeom prst="rect">
            <a:avLst/>
          </a:prstGeom>
        </p:spPr>
      </p:pic>
      <p:pic>
        <p:nvPicPr>
          <p:cNvPr id="23" name="Graphic 22" descr="Line arrow Rotate left">
            <a:extLst>
              <a:ext uri="{FF2B5EF4-FFF2-40B4-BE49-F238E27FC236}">
                <a16:creationId xmlns:a16="http://schemas.microsoft.com/office/drawing/2014/main" id="{5695E0FB-FAA5-447A-A99C-F9AA76978130}"/>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10800000">
            <a:off x="4444360" y="5151744"/>
            <a:ext cx="373741" cy="373741"/>
          </a:xfrm>
          <a:prstGeom prst="rect">
            <a:avLst/>
          </a:prstGeom>
        </p:spPr>
      </p:pic>
      <p:pic>
        <p:nvPicPr>
          <p:cNvPr id="24" name="Graphic 23" descr="Line arrow Rotate left">
            <a:extLst>
              <a:ext uri="{FF2B5EF4-FFF2-40B4-BE49-F238E27FC236}">
                <a16:creationId xmlns:a16="http://schemas.microsoft.com/office/drawing/2014/main" id="{F9B62A0E-9946-4677-8E64-63CB375FCBA1}"/>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10800000">
            <a:off x="6799261" y="4294897"/>
            <a:ext cx="373741" cy="373741"/>
          </a:xfrm>
          <a:prstGeom prst="rect">
            <a:avLst/>
          </a:prstGeom>
        </p:spPr>
      </p:pic>
      <p:pic>
        <p:nvPicPr>
          <p:cNvPr id="25" name="Graphic 24" descr="Line arrow Rotate left">
            <a:extLst>
              <a:ext uri="{FF2B5EF4-FFF2-40B4-BE49-F238E27FC236}">
                <a16:creationId xmlns:a16="http://schemas.microsoft.com/office/drawing/2014/main" id="{31F38D87-9C15-4CAA-AC11-E1D5E7C3027B}"/>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690489" y="3440461"/>
            <a:ext cx="373741" cy="373741"/>
          </a:xfrm>
          <a:prstGeom prst="rect">
            <a:avLst/>
          </a:prstGeom>
        </p:spPr>
      </p:pic>
      <p:sp>
        <p:nvSpPr>
          <p:cNvPr id="26" name="TextBox 25">
            <a:extLst>
              <a:ext uri="{FF2B5EF4-FFF2-40B4-BE49-F238E27FC236}">
                <a16:creationId xmlns:a16="http://schemas.microsoft.com/office/drawing/2014/main" id="{2FC41515-7AC5-4943-A68F-72EC474388CF}"/>
              </a:ext>
            </a:extLst>
          </p:cNvPr>
          <p:cNvSpPr txBox="1"/>
          <p:nvPr/>
        </p:nvSpPr>
        <p:spPr>
          <a:xfrm>
            <a:off x="4615909" y="3814703"/>
            <a:ext cx="2353429" cy="646331"/>
          </a:xfrm>
          <a:prstGeom prst="rect">
            <a:avLst/>
          </a:prstGeom>
          <a:solidFill>
            <a:srgbClr val="FFFFFF">
              <a:alpha val="69804"/>
            </a:srgbClr>
          </a:solidFill>
        </p:spPr>
        <p:txBody>
          <a:bodyPr wrap="square" rtlCol="0">
            <a:spAutoFit/>
          </a:bodyPr>
          <a:lstStyle/>
          <a:p>
            <a:pPr algn="ctr"/>
            <a:r>
              <a:rPr lang="nl-NL" sz="3600" b="1" dirty="0"/>
              <a:t>De Motor</a:t>
            </a:r>
            <a:endParaRPr lang="nl-NL" b="1" dirty="0"/>
          </a:p>
        </p:txBody>
      </p:sp>
    </p:spTree>
    <p:extLst>
      <p:ext uri="{BB962C8B-B14F-4D97-AF65-F5344CB8AC3E}">
        <p14:creationId xmlns:p14="http://schemas.microsoft.com/office/powerpoint/2010/main" val="67845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6150668-C25E-4462-A7C0-51C097163481}"/>
              </a:ext>
            </a:extLst>
          </p:cNvPr>
          <p:cNvSpPr/>
          <p:nvPr/>
        </p:nvSpPr>
        <p:spPr>
          <a:xfrm rot="21393083">
            <a:off x="4672609" y="1674385"/>
            <a:ext cx="6096000" cy="1754326"/>
          </a:xfrm>
          <a:prstGeom prst="rect">
            <a:avLst/>
          </a:prstGeom>
        </p:spPr>
        <p:txBody>
          <a:bodyPr>
            <a:spAutoFit/>
          </a:bodyPr>
          <a:lstStyle/>
          <a:p>
            <a:r>
              <a:rPr lang="nl-NL" dirty="0"/>
              <a:t>“Doorstroming helpt iedereen: werkgevers, werknemers en uitkeringsgerechtigden! </a:t>
            </a:r>
          </a:p>
          <a:p>
            <a:endParaRPr lang="nl-NL" dirty="0"/>
          </a:p>
          <a:p>
            <a:r>
              <a:rPr lang="nl-NL" dirty="0"/>
              <a:t>Daarom heeft Zuid voordeel bij een initiatief als de Motor, aanjager van dynamiek aan de onderkant van de arbeidsmarkt op </a:t>
            </a:r>
            <a:r>
              <a:rPr lang="nl-NL"/>
              <a:t>Zuid.“</a:t>
            </a:r>
            <a:endParaRPr lang="nl-NL" dirty="0"/>
          </a:p>
        </p:txBody>
      </p:sp>
      <p:pic>
        <p:nvPicPr>
          <p:cNvPr id="2" name="Picture 1">
            <a:extLst>
              <a:ext uri="{FF2B5EF4-FFF2-40B4-BE49-F238E27FC236}">
                <a16:creationId xmlns:a16="http://schemas.microsoft.com/office/drawing/2014/main" id="{9FB44FB7-44B2-4417-9828-A71CC0F5B00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388830">
            <a:off x="374892" y="1709894"/>
            <a:ext cx="3829373" cy="25529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a:extLst>
              <a:ext uri="{FF2B5EF4-FFF2-40B4-BE49-F238E27FC236}">
                <a16:creationId xmlns:a16="http://schemas.microsoft.com/office/drawing/2014/main" id="{7ED1F59C-3369-4429-9B01-9F40F997A694}"/>
              </a:ext>
            </a:extLst>
          </p:cNvPr>
          <p:cNvSpPr/>
          <p:nvPr/>
        </p:nvSpPr>
        <p:spPr>
          <a:xfrm rot="21407829">
            <a:off x="406403" y="4880063"/>
            <a:ext cx="3414706" cy="923330"/>
          </a:xfrm>
          <a:prstGeom prst="rect">
            <a:avLst/>
          </a:prstGeom>
        </p:spPr>
        <p:txBody>
          <a:bodyPr wrap="square">
            <a:spAutoFit/>
          </a:bodyPr>
          <a:lstStyle/>
          <a:p>
            <a:r>
              <a:rPr lang="nl-NL" b="1" dirty="0">
                <a:highlight>
                  <a:srgbClr val="FFC000"/>
                </a:highlight>
                <a:latin typeface="+mj-lt"/>
                <a:ea typeface="+mj-ea"/>
                <a:cs typeface="+mj-cs"/>
              </a:rPr>
              <a:t>Marco Pastors</a:t>
            </a:r>
          </a:p>
          <a:p>
            <a:r>
              <a:rPr lang="nl-NL" dirty="0">
                <a:latin typeface="+mj-lt"/>
                <a:ea typeface="+mj-ea"/>
                <a:cs typeface="+mj-cs"/>
              </a:rPr>
              <a:t>Directeur Nationaal Programma Rotterdam-Zuid</a:t>
            </a:r>
          </a:p>
        </p:txBody>
      </p:sp>
    </p:spTree>
    <p:extLst>
      <p:ext uri="{BB962C8B-B14F-4D97-AF65-F5344CB8AC3E}">
        <p14:creationId xmlns:p14="http://schemas.microsoft.com/office/powerpoint/2010/main" val="13991746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alphaModFix amt="69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3432901" y="2115023"/>
            <a:ext cx="7197528" cy="1342282"/>
          </a:xfrm>
          <a:solidFill>
            <a:srgbClr val="FFFFFF">
              <a:alpha val="66000"/>
            </a:srgbClr>
          </a:solidFill>
        </p:spPr>
        <p:txBody>
          <a:bodyPr/>
          <a:lstStyle/>
          <a:p>
            <a:r>
              <a:rPr lang="nl-NL" dirty="0"/>
              <a:t>Hoofdstuk 3: </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p:txBody>
          <a:bodyPr/>
          <a:lstStyle/>
          <a:p>
            <a:r>
              <a:rPr lang="nl-NL" dirty="0">
                <a:solidFill>
                  <a:schemeClr val="tx1"/>
                </a:solidFill>
              </a:rPr>
              <a:t>Wat willen we met de motor bereiken?</a:t>
            </a:r>
          </a:p>
          <a:p>
            <a:r>
              <a:rPr lang="nl-NL" dirty="0">
                <a:solidFill>
                  <a:schemeClr val="tx1"/>
                </a:solidFill>
              </a:rPr>
              <a:t>En met wie?</a:t>
            </a:r>
          </a:p>
        </p:txBody>
      </p:sp>
    </p:spTree>
    <p:extLst>
      <p:ext uri="{BB962C8B-B14F-4D97-AF65-F5344CB8AC3E}">
        <p14:creationId xmlns:p14="http://schemas.microsoft.com/office/powerpoint/2010/main" val="42631600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Hoofdstuk 3</a:t>
            </a:r>
            <a:br>
              <a:rPr lang="nl-NL" sz="3200" dirty="0">
                <a:solidFill>
                  <a:schemeClr val="tx1"/>
                </a:solidFill>
              </a:rPr>
            </a:br>
            <a:r>
              <a:rPr lang="nl-NL" sz="3200" dirty="0">
                <a:solidFill>
                  <a:schemeClr val="tx1"/>
                </a:solidFill>
              </a:rPr>
              <a:t>Wat willen we bereiken en met wie? </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284584" y="1677072"/>
            <a:ext cx="4723780" cy="4512158"/>
          </a:xfrm>
        </p:spPr>
        <p:txBody>
          <a:bodyPr anchor="t">
            <a:normAutofit/>
          </a:bodyPr>
          <a:lstStyle/>
          <a:p>
            <a:pPr marL="0" indent="0">
              <a:buNone/>
            </a:pPr>
            <a:r>
              <a:rPr lang="nl-NL" sz="1600" cap="none" dirty="0"/>
              <a:t>In dit hoofdstuk presenteren we wat we willen bereiken met de Motor in samenwerking met de verschillende stakeholders in Rotterdam.</a:t>
            </a:r>
          </a:p>
          <a:p>
            <a:pPr marL="0" indent="0">
              <a:buNone/>
            </a:pPr>
            <a:r>
              <a:rPr lang="nl-NL" sz="1600" cap="none" dirty="0"/>
              <a:t>Per stakeholder laten we zien waar kansen liggen. </a:t>
            </a:r>
          </a:p>
          <a:p>
            <a:pPr marL="0" indent="0">
              <a:buNone/>
            </a:pPr>
            <a:r>
              <a:rPr lang="nl-NL" sz="1600" cap="none" dirty="0"/>
              <a:t>Tot slot bespreken we de onderlinge samenhang, de impact en de beoogde resultaten van de integrale samenwerking binnen de Motor. </a:t>
            </a:r>
          </a:p>
          <a:p>
            <a:pPr marL="0" indent="0">
              <a:buNone/>
            </a:pPr>
            <a:r>
              <a:rPr lang="nl-NL" sz="1600" cap="none" dirty="0"/>
              <a:t>In </a:t>
            </a:r>
            <a:r>
              <a:rPr lang="nl-NL" sz="1600" cap="none" dirty="0">
                <a:hlinkClick r:id="rId4" action="ppaction://hlinksldjump"/>
              </a:rPr>
              <a:t>hoofdstuk 4 </a:t>
            </a:r>
            <a:r>
              <a:rPr lang="nl-NL" sz="1600" cap="none" dirty="0"/>
              <a:t>bespreken we vervolgens het daadwerkelijke plan van de Motor.</a:t>
            </a:r>
          </a:p>
          <a:p>
            <a:pPr marL="0" indent="0">
              <a:buNone/>
            </a:pPr>
            <a:endParaRPr lang="nl-NL" sz="1600" cap="none" dirty="0"/>
          </a:p>
        </p:txBody>
      </p:sp>
      <p:sp>
        <p:nvSpPr>
          <p:cNvPr id="6" name="Content Placeholder 2">
            <a:extLst>
              <a:ext uri="{FF2B5EF4-FFF2-40B4-BE49-F238E27FC236}">
                <a16:creationId xmlns:a16="http://schemas.microsoft.com/office/drawing/2014/main" id="{2CB635E1-7F45-4EF8-82B1-6BD467E1098B}"/>
              </a:ext>
            </a:extLst>
          </p:cNvPr>
          <p:cNvSpPr txBox="1">
            <a:spLocks/>
          </p:cNvSpPr>
          <p:nvPr/>
        </p:nvSpPr>
        <p:spPr>
          <a:xfrm>
            <a:off x="6320547" y="1240605"/>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800" b="1" cap="none" dirty="0"/>
              <a:t>Inhoud</a:t>
            </a:r>
            <a:endParaRPr lang="nl-NL" sz="1800" b="1" cap="none" dirty="0">
              <a:hlinkClick r:id="rId5" action="ppaction://hlinksldjump"/>
            </a:endParaRPr>
          </a:p>
          <a:p>
            <a:pPr marL="457200" indent="-457200">
              <a:buFont typeface="Arial" panose="020B0604020202020204" pitchFamily="34" charset="0"/>
              <a:buAutoNum type="arabicPeriod"/>
            </a:pPr>
            <a:r>
              <a:rPr lang="nl-NL" sz="1800" cap="none" dirty="0">
                <a:hlinkClick r:id="rId5" action="ppaction://hlinksldjump"/>
              </a:rPr>
              <a:t>Doelen van de Motor</a:t>
            </a:r>
            <a:endParaRPr lang="nl-NL" sz="1800" cap="none" dirty="0"/>
          </a:p>
          <a:p>
            <a:pPr marL="457200" indent="-457200">
              <a:buFont typeface="Arial" panose="020B0604020202020204" pitchFamily="34" charset="0"/>
              <a:buAutoNum type="arabicPeriod"/>
            </a:pPr>
            <a:r>
              <a:rPr lang="nl-NL" sz="1800" cap="none" dirty="0"/>
              <a:t>Stakeholders</a:t>
            </a:r>
          </a:p>
          <a:p>
            <a:pPr lvl="1"/>
            <a:r>
              <a:rPr lang="nl-NL" sz="1400" cap="none" dirty="0">
                <a:hlinkClick r:id="rId6" action="ppaction://hlinksldjump"/>
              </a:rPr>
              <a:t>Werkgevers</a:t>
            </a:r>
            <a:endParaRPr lang="nl-NL" sz="1400" cap="none" dirty="0"/>
          </a:p>
          <a:p>
            <a:pPr lvl="1"/>
            <a:r>
              <a:rPr lang="nl-NL" sz="1400" cap="none" dirty="0">
                <a:hlinkClick r:id="rId7" action="ppaction://hlinksldjump"/>
              </a:rPr>
              <a:t>Onderwijs</a:t>
            </a:r>
            <a:endParaRPr lang="nl-NL" sz="1400" cap="none" dirty="0"/>
          </a:p>
          <a:p>
            <a:pPr lvl="1"/>
            <a:r>
              <a:rPr lang="nl-NL" sz="1400" cap="none" dirty="0">
                <a:hlinkClick r:id="rId8" action="ppaction://hlinksldjump"/>
              </a:rPr>
              <a:t>Gemeente</a:t>
            </a:r>
            <a:endParaRPr lang="nl-NL" sz="1400" cap="none" dirty="0"/>
          </a:p>
          <a:p>
            <a:pPr lvl="1"/>
            <a:r>
              <a:rPr lang="nl-NL" sz="1400" cap="none" dirty="0">
                <a:hlinkClick r:id="rId9" action="ppaction://hlinksldjump"/>
              </a:rPr>
              <a:t>Maatschappelijke organisaties</a:t>
            </a:r>
            <a:endParaRPr lang="nl-NL" sz="1400" cap="none" dirty="0"/>
          </a:p>
          <a:p>
            <a:pPr lvl="1"/>
            <a:r>
              <a:rPr lang="nl-NL" sz="1400" cap="none" dirty="0">
                <a:hlinkClick r:id="rId10" action="ppaction://hlinksldjump"/>
              </a:rPr>
              <a:t>Werk(zoek)enden </a:t>
            </a:r>
            <a:endParaRPr lang="nl-NL" sz="1400" cap="none" dirty="0"/>
          </a:p>
          <a:p>
            <a:pPr marL="457200" indent="-457200">
              <a:buFont typeface="Arial" panose="020B0604020202020204" pitchFamily="34" charset="0"/>
              <a:buAutoNum type="arabicPeriod"/>
            </a:pPr>
            <a:r>
              <a:rPr lang="nl-NL" sz="1800" cap="none" dirty="0"/>
              <a:t>Resultaten van de Motor </a:t>
            </a:r>
          </a:p>
          <a:p>
            <a:pPr lvl="1"/>
            <a:r>
              <a:rPr lang="nl-NL" sz="1400" cap="none" dirty="0">
                <a:hlinkClick r:id="rId11" action="ppaction://hlinksldjump"/>
              </a:rPr>
              <a:t>Een integrale oplossing</a:t>
            </a:r>
            <a:endParaRPr lang="nl-NL" sz="1400" cap="none" dirty="0"/>
          </a:p>
          <a:p>
            <a:pPr lvl="1"/>
            <a:r>
              <a:rPr lang="nl-NL" sz="1400" cap="none" dirty="0">
                <a:hlinkClick r:id="rId11" action="ppaction://hlinksldjump"/>
              </a:rPr>
              <a:t>Iedereen profiteert</a:t>
            </a:r>
            <a:endParaRPr lang="nl-NL" sz="1400" cap="none" dirty="0"/>
          </a:p>
          <a:p>
            <a:pPr lvl="1"/>
            <a:r>
              <a:rPr lang="nl-NL" sz="1400" cap="none" dirty="0">
                <a:hlinkClick r:id="rId12" action="ppaction://hlinksldjump"/>
              </a:rPr>
              <a:t>De impact van het stimuleren van ontwikkeling</a:t>
            </a:r>
            <a:endParaRPr lang="nl-NL" sz="1400" cap="none" dirty="0"/>
          </a:p>
        </p:txBody>
      </p:sp>
    </p:spTree>
    <p:extLst>
      <p:ext uri="{BB962C8B-B14F-4D97-AF65-F5344CB8AC3E}">
        <p14:creationId xmlns:p14="http://schemas.microsoft.com/office/powerpoint/2010/main" val="2067944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Doelen van de motor</a:t>
            </a:r>
            <a:br>
              <a:rPr lang="nl-NL" sz="3200">
                <a:solidFill>
                  <a:srgbClr val="FFC000"/>
                </a:solidFill>
              </a:rPr>
            </a:br>
            <a:r>
              <a:rPr lang="nl-NL" sz="3200">
                <a:solidFill>
                  <a:schemeClr val="tx1"/>
                </a:solidFill>
              </a:rPr>
              <a:t>Focus op ontwikkeling en mobiliteit</a:t>
            </a:r>
            <a:br>
              <a:rPr lang="nl-NL" sz="3200">
                <a:solidFill>
                  <a:srgbClr val="FFC000"/>
                </a:solidFill>
              </a:rPr>
            </a:br>
            <a:endParaRPr lang="nl-NL" sz="3200">
              <a:solidFill>
                <a:schemeClr val="tx1"/>
              </a:solidFill>
            </a:endParaRPr>
          </a:p>
        </p:txBody>
      </p:sp>
      <p:sp>
        <p:nvSpPr>
          <p:cNvPr id="7" name="Rectangle 6">
            <a:extLst>
              <a:ext uri="{FF2B5EF4-FFF2-40B4-BE49-F238E27FC236}">
                <a16:creationId xmlns:a16="http://schemas.microsoft.com/office/drawing/2014/main" id="{2CD3DA0A-D8BF-458B-87CE-5AB4E98A6866}"/>
              </a:ext>
            </a:extLst>
          </p:cNvPr>
          <p:cNvSpPr/>
          <p:nvPr/>
        </p:nvSpPr>
        <p:spPr>
          <a:xfrm>
            <a:off x="190617" y="1135997"/>
            <a:ext cx="6101501" cy="4770537"/>
          </a:xfrm>
          <a:prstGeom prst="rect">
            <a:avLst/>
          </a:prstGeom>
        </p:spPr>
        <p:txBody>
          <a:bodyPr wrap="square">
            <a:spAutoFit/>
          </a:bodyPr>
          <a:lstStyle/>
          <a:p>
            <a:r>
              <a:rPr lang="nl-NL" sz="1600" dirty="0"/>
              <a:t>De Motor wordt in beweging gebracht door </a:t>
            </a:r>
            <a:r>
              <a:rPr lang="nl-NL" sz="1600" b="1" dirty="0"/>
              <a:t>duurzame lokale samenwerkingen </a:t>
            </a:r>
            <a:r>
              <a:rPr lang="nl-NL" sz="1600" dirty="0"/>
              <a:t>tussen werkgevers, onderwijs, gemeente en maatschappelijke organisaties in en om Rotterdam-Zuid. Met elkaar streven we de volgende doelen na:</a:t>
            </a:r>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400" dirty="0"/>
          </a:p>
          <a:p>
            <a:r>
              <a:rPr lang="nl-NL" sz="1600" dirty="0"/>
              <a:t>In deze samenwerking heeft iedereen zijn rol en versterken bestaande en nieuwe initiatieven elkaar in toenemende mate om de Motor te laten draaien. Op de volgende pagina’s bespreken we deze stakeholders één-voor-één. </a:t>
            </a:r>
          </a:p>
          <a:p>
            <a:endParaRPr lang="nl-NL" sz="1600" dirty="0"/>
          </a:p>
        </p:txBody>
      </p:sp>
      <p:graphicFrame>
        <p:nvGraphicFramePr>
          <p:cNvPr id="2" name="Diagram 1">
            <a:extLst>
              <a:ext uri="{FF2B5EF4-FFF2-40B4-BE49-F238E27FC236}">
                <a16:creationId xmlns:a16="http://schemas.microsoft.com/office/drawing/2014/main" id="{B87800FF-6D3D-492D-A77C-9FCD19A4D0F0}"/>
              </a:ext>
            </a:extLst>
          </p:cNvPr>
          <p:cNvGraphicFramePr/>
          <p:nvPr>
            <p:extLst>
              <p:ext uri="{D42A27DB-BD31-4B8C-83A1-F6EECF244321}">
                <p14:modId xmlns:p14="http://schemas.microsoft.com/office/powerpoint/2010/main" val="2439212578"/>
              </p:ext>
            </p:extLst>
          </p:nvPr>
        </p:nvGraphicFramePr>
        <p:xfrm>
          <a:off x="5502937" y="1133855"/>
          <a:ext cx="7011370" cy="503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Graphic 4" descr="Bullseye">
            <a:extLst>
              <a:ext uri="{FF2B5EF4-FFF2-40B4-BE49-F238E27FC236}">
                <a16:creationId xmlns:a16="http://schemas.microsoft.com/office/drawing/2014/main" id="{B8041380-9628-4B82-B65D-2F38E6F9E0B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141266" y="3064066"/>
            <a:ext cx="914400" cy="914400"/>
          </a:xfrm>
          <a:prstGeom prst="rect">
            <a:avLst/>
          </a:prstGeom>
        </p:spPr>
      </p:pic>
      <p:sp>
        <p:nvSpPr>
          <p:cNvPr id="13" name="Arrow: Right 12">
            <a:extLst>
              <a:ext uri="{FF2B5EF4-FFF2-40B4-BE49-F238E27FC236}">
                <a16:creationId xmlns:a16="http://schemas.microsoft.com/office/drawing/2014/main" id="{B159404B-4F32-4E25-96C9-F56F0565C9D5}"/>
              </a:ext>
            </a:extLst>
          </p:cNvPr>
          <p:cNvSpPr/>
          <p:nvPr/>
        </p:nvSpPr>
        <p:spPr>
          <a:xfrm>
            <a:off x="5732380" y="3321241"/>
            <a:ext cx="1260675" cy="657225"/>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0" name="Picture 9">
            <a:extLst>
              <a:ext uri="{FF2B5EF4-FFF2-40B4-BE49-F238E27FC236}">
                <a16:creationId xmlns:a16="http://schemas.microsoft.com/office/drawing/2014/main" id="{F26BB3C4-E545-4A62-BCF8-8F47A49B3726}"/>
              </a:ext>
            </a:extLst>
          </p:cNvPr>
          <p:cNvPicPr>
            <a:picLocks noChangeAspect="1"/>
          </p:cNvPicPr>
          <p:nvPr/>
        </p:nvPicPr>
        <p:blipFill>
          <a:blip r:embed="rId11"/>
          <a:stretch>
            <a:fillRect/>
          </a:stretch>
        </p:blipFill>
        <p:spPr>
          <a:xfrm>
            <a:off x="182062" y="2208345"/>
            <a:ext cx="5788316" cy="2441309"/>
          </a:xfrm>
          <a:prstGeom prst="rect">
            <a:avLst/>
          </a:prstGeom>
        </p:spPr>
      </p:pic>
    </p:spTree>
    <p:extLst>
      <p:ext uri="{BB962C8B-B14F-4D97-AF65-F5344CB8AC3E}">
        <p14:creationId xmlns:p14="http://schemas.microsoft.com/office/powerpoint/2010/main" val="3134909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a:solidFill>
                  <a:srgbClr val="FFC000"/>
                </a:solidFill>
              </a:rPr>
              <a:t>Stakeholders</a:t>
            </a:r>
            <a:br>
              <a:rPr lang="nl-NL" sz="3200">
                <a:solidFill>
                  <a:srgbClr val="FFC000"/>
                </a:solidFill>
              </a:rPr>
            </a:br>
            <a:r>
              <a:rPr lang="nl-NL" sz="3200">
                <a:solidFill>
                  <a:schemeClr val="tx1"/>
                </a:solidFill>
              </a:rPr>
              <a:t>Werkgevers op zuid</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794695" y="1051136"/>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sp>
        <p:nvSpPr>
          <p:cNvPr id="5" name="TextBox 4">
            <a:extLst>
              <a:ext uri="{FF2B5EF4-FFF2-40B4-BE49-F238E27FC236}">
                <a16:creationId xmlns:a16="http://schemas.microsoft.com/office/drawing/2014/main" id="{539B8165-849E-44F2-97DE-29CD84A50B41}"/>
              </a:ext>
            </a:extLst>
          </p:cNvPr>
          <p:cNvSpPr txBox="1"/>
          <p:nvPr/>
        </p:nvSpPr>
        <p:spPr>
          <a:xfrm>
            <a:off x="5828020" y="1481168"/>
            <a:ext cx="2981049" cy="2462213"/>
          </a:xfrm>
          <a:prstGeom prst="rect">
            <a:avLst/>
          </a:prstGeom>
          <a:solidFill>
            <a:srgbClr val="FFFFFF">
              <a:alpha val="38824"/>
            </a:srgbClr>
          </a:solidFill>
        </p:spPr>
        <p:txBody>
          <a:bodyPr wrap="square" rtlCol="0">
            <a:spAutoFit/>
          </a:bodyPr>
          <a:lstStyle/>
          <a:p>
            <a:r>
              <a:rPr lang="nl-NL" sz="1400" b="1" dirty="0">
                <a:solidFill>
                  <a:srgbClr val="FFC000"/>
                </a:solidFill>
              </a:rPr>
              <a:t>ONTWIKKELINGSGERICHT (BEGE)LEIDINGGEVEN</a:t>
            </a:r>
          </a:p>
          <a:p>
            <a:pPr marL="285750" indent="-285750">
              <a:buClr>
                <a:schemeClr val="accent1"/>
              </a:buClr>
              <a:buFont typeface="Arial" panose="020B0604020202020204" pitchFamily="34" charset="0"/>
              <a:buChar char="•"/>
            </a:pPr>
            <a:r>
              <a:rPr lang="nl-NL" sz="1400" dirty="0"/>
              <a:t>Richting, Ruimte en Ruggensteun bieden aan werknemers bij hun ontwikkeling.</a:t>
            </a:r>
          </a:p>
          <a:p>
            <a:pPr marL="285750" indent="-285750">
              <a:buClr>
                <a:schemeClr val="accent1"/>
              </a:buClr>
              <a:buFont typeface="Arial" panose="020B0604020202020204" pitchFamily="34" charset="0"/>
              <a:buChar char="•"/>
            </a:pPr>
            <a:r>
              <a:rPr lang="nl-NL" sz="1400" dirty="0"/>
              <a:t>In kaart brengen van competenties.</a:t>
            </a:r>
          </a:p>
          <a:p>
            <a:pPr marL="285750" indent="-285750">
              <a:buClr>
                <a:schemeClr val="accent1"/>
              </a:buClr>
              <a:buFont typeface="Arial" panose="020B0604020202020204" pitchFamily="34" charset="0"/>
              <a:buChar char="•"/>
            </a:pPr>
            <a:r>
              <a:rPr lang="nl-NL" sz="1400" dirty="0"/>
              <a:t>Ontwikkelingsgericht (bege)leidinggeven in het DNA van de organisatie.</a:t>
            </a:r>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46852" y="3671666"/>
            <a:ext cx="2160000" cy="2160000"/>
          </a:xfrm>
          <a:prstGeom prst="rect">
            <a:avLst/>
          </a:prstGeom>
        </p:spPr>
      </p:pic>
      <p:sp>
        <p:nvSpPr>
          <p:cNvPr id="7" name="TextBox 6">
            <a:extLst>
              <a:ext uri="{FF2B5EF4-FFF2-40B4-BE49-F238E27FC236}">
                <a16:creationId xmlns:a16="http://schemas.microsoft.com/office/drawing/2014/main" id="{8E2EA29F-CD01-4C3D-8A8A-303A10475015}"/>
              </a:ext>
            </a:extLst>
          </p:cNvPr>
          <p:cNvSpPr txBox="1"/>
          <p:nvPr/>
        </p:nvSpPr>
        <p:spPr>
          <a:xfrm>
            <a:off x="8842394" y="2685108"/>
            <a:ext cx="2717769" cy="1600438"/>
          </a:xfrm>
          <a:prstGeom prst="rect">
            <a:avLst/>
          </a:prstGeom>
          <a:solidFill>
            <a:srgbClr val="FFFFFF">
              <a:alpha val="50196"/>
            </a:srgbClr>
          </a:solidFill>
        </p:spPr>
        <p:txBody>
          <a:bodyPr wrap="square" rtlCol="0">
            <a:spAutoFit/>
          </a:bodyPr>
          <a:lstStyle/>
          <a:p>
            <a:r>
              <a:rPr lang="nl-NL" sz="1400" b="1" dirty="0">
                <a:solidFill>
                  <a:srgbClr val="FFC000"/>
                </a:solidFill>
              </a:rPr>
              <a:t>MATCHING EN MOBILITEIT</a:t>
            </a:r>
          </a:p>
          <a:p>
            <a:pPr marL="285750" indent="-285750">
              <a:buClr>
                <a:srgbClr val="FFC000"/>
              </a:buClr>
              <a:buFont typeface="Arial" panose="020B0604020202020204" pitchFamily="34" charset="0"/>
              <a:buChar char="•"/>
            </a:pPr>
            <a:r>
              <a:rPr lang="nl-NL" sz="1400" dirty="0"/>
              <a:t>(Intersectorale)matching: de juiste werk(zoek)ende bij de juiste werkgever met de juiste opleiding.</a:t>
            </a:r>
          </a:p>
          <a:p>
            <a:pPr marL="285750" indent="-285750">
              <a:buClr>
                <a:srgbClr val="FFC000"/>
              </a:buClr>
              <a:buFont typeface="Arial" panose="020B0604020202020204" pitchFamily="34" charset="0"/>
              <a:buChar char="•"/>
            </a:pPr>
            <a:r>
              <a:rPr lang="nl-NL" sz="1400" dirty="0"/>
              <a:t>Werving en matching op basis van competenties.</a:t>
            </a:r>
          </a:p>
        </p:txBody>
      </p:sp>
      <p:pic>
        <p:nvPicPr>
          <p:cNvPr id="8" name="Graphic 7" descr="Single gear">
            <a:extLst>
              <a:ext uri="{FF2B5EF4-FFF2-40B4-BE49-F238E27FC236}">
                <a16:creationId xmlns:a16="http://schemas.microsoft.com/office/drawing/2014/main" id="{578DA7CD-011D-4AD0-8922-ECD59D90A8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49623" y="4445864"/>
            <a:ext cx="2160000" cy="2160000"/>
          </a:xfrm>
          <a:prstGeom prst="rect">
            <a:avLst/>
          </a:prstGeom>
        </p:spPr>
      </p:pic>
      <p:sp>
        <p:nvSpPr>
          <p:cNvPr id="9" name="Speech Bubble: Rectangle with Corners Rounded 8">
            <a:extLst>
              <a:ext uri="{FF2B5EF4-FFF2-40B4-BE49-F238E27FC236}">
                <a16:creationId xmlns:a16="http://schemas.microsoft.com/office/drawing/2014/main" id="{F83F23DE-2AA6-45AD-9092-AE771A7DC0DC}"/>
              </a:ext>
            </a:extLst>
          </p:cNvPr>
          <p:cNvSpPr/>
          <p:nvPr/>
        </p:nvSpPr>
        <p:spPr>
          <a:xfrm>
            <a:off x="169353" y="2742054"/>
            <a:ext cx="5246708" cy="2725565"/>
          </a:xfrm>
          <a:prstGeom prst="wedgeRoundRectCallout">
            <a:avLst>
              <a:gd name="adj1" fmla="val 2757"/>
              <a:gd name="adj2" fmla="val -66643"/>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4909" tIns="174909" rIns="174909" bIns="650585" numCol="1" spcCol="1270" anchor="t" anchorCtr="0">
            <a:noAutofit/>
          </a:bodyPr>
          <a:lstStyle/>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kern="1200" dirty="0"/>
              <a:t>Onvervulde vacatures en grote tekorten in bepaalde vakgebieden.</a:t>
            </a:r>
          </a:p>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dirty="0"/>
              <a:t>Moeite om &lt;MBO 3 niveau te plaatsen en intensief intern te begeleiden.</a:t>
            </a:r>
          </a:p>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kern="1200" dirty="0"/>
              <a:t>Beperkte doorgroei van huidige personeel.</a:t>
            </a:r>
          </a:p>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dirty="0"/>
              <a:t>Motivatieproblemen</a:t>
            </a:r>
            <a:r>
              <a:rPr lang="nl-NL" sz="1200" kern="1200" dirty="0"/>
              <a:t> </a:t>
            </a:r>
            <a:r>
              <a:rPr lang="nl-NL" sz="1400" kern="1200" dirty="0"/>
              <a:t>bij </a:t>
            </a:r>
            <a:r>
              <a:rPr lang="nl-NL" sz="1400" dirty="0"/>
              <a:t>praktisch geschoold</a:t>
            </a:r>
            <a:r>
              <a:rPr lang="nl-NL" sz="1400" kern="1200" dirty="0"/>
              <a:t> personeel om te werken en zich te ontwikkelen.</a:t>
            </a:r>
          </a:p>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dirty="0"/>
              <a:t>Onvoldoende vaardigheden van direct leidinggevenden om medewerkers te ondersteunen.</a:t>
            </a:r>
          </a:p>
          <a:p>
            <a:pPr marL="400050" lvl="1" indent="-285750" defTabSz="533400">
              <a:lnSpc>
                <a:spcPct val="90000"/>
              </a:lnSpc>
              <a:spcBef>
                <a:spcPct val="0"/>
              </a:spcBef>
              <a:spcAft>
                <a:spcPct val="15000"/>
              </a:spcAft>
              <a:buClr>
                <a:schemeClr val="accent1"/>
              </a:buClr>
              <a:buFont typeface="Arial" panose="020B0604020202020204" pitchFamily="34" charset="0"/>
              <a:buChar char="•"/>
            </a:pPr>
            <a:r>
              <a:rPr lang="nl-NL" sz="1400" kern="1200" dirty="0"/>
              <a:t>Mentaal pensioen van werknemers (mentaal afstand doen van werk).</a:t>
            </a:r>
          </a:p>
        </p:txBody>
      </p:sp>
      <p:sp>
        <p:nvSpPr>
          <p:cNvPr id="11" name="Freeform: Shape 10">
            <a:extLst>
              <a:ext uri="{FF2B5EF4-FFF2-40B4-BE49-F238E27FC236}">
                <a16:creationId xmlns:a16="http://schemas.microsoft.com/office/drawing/2014/main" id="{66D2C389-EA5C-484E-9BB7-A5E526C32B9D}"/>
              </a:ext>
            </a:extLst>
          </p:cNvPr>
          <p:cNvSpPr/>
          <p:nvPr/>
        </p:nvSpPr>
        <p:spPr>
          <a:xfrm>
            <a:off x="657596" y="2127143"/>
            <a:ext cx="1745745" cy="69422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kern="1200"/>
              <a:t>Werkgevers</a:t>
            </a:r>
          </a:p>
        </p:txBody>
      </p:sp>
      <p:sp>
        <p:nvSpPr>
          <p:cNvPr id="13" name="TextBox 12">
            <a:extLst>
              <a:ext uri="{FF2B5EF4-FFF2-40B4-BE49-F238E27FC236}">
                <a16:creationId xmlns:a16="http://schemas.microsoft.com/office/drawing/2014/main" id="{B1F5B0B1-53C7-48E0-AE11-83218E9BC327}"/>
              </a:ext>
            </a:extLst>
          </p:cNvPr>
          <p:cNvSpPr txBox="1"/>
          <p:nvPr/>
        </p:nvSpPr>
        <p:spPr>
          <a:xfrm>
            <a:off x="284584" y="1051136"/>
            <a:ext cx="2275270" cy="369332"/>
          </a:xfrm>
          <a:prstGeom prst="rect">
            <a:avLst/>
          </a:prstGeom>
          <a:noFill/>
        </p:spPr>
        <p:txBody>
          <a:bodyPr wrap="square" rtlCol="0">
            <a:spAutoFit/>
          </a:bodyPr>
          <a:lstStyle/>
          <a:p>
            <a:r>
              <a:rPr lang="nl-NL" dirty="0"/>
              <a:t>Liggen wakker van:</a:t>
            </a:r>
          </a:p>
        </p:txBody>
      </p:sp>
      <p:pic>
        <p:nvPicPr>
          <p:cNvPr id="16" name="Picture 2" descr="Business Woman Icons - Download Free Vector Icons | Noun Project">
            <a:extLst>
              <a:ext uri="{FF2B5EF4-FFF2-40B4-BE49-F238E27FC236}">
                <a16:creationId xmlns:a16="http://schemas.microsoft.com/office/drawing/2014/main" id="{CE8BE1AA-35BA-483F-BF11-10DC55DAB25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64335" y="1610255"/>
            <a:ext cx="864000" cy="8640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1B6205E4-65E2-4230-89E4-7BE5535EC8F3}"/>
              </a:ext>
            </a:extLst>
          </p:cNvPr>
          <p:cNvGrpSpPr/>
          <p:nvPr/>
        </p:nvGrpSpPr>
        <p:grpSpPr>
          <a:xfrm>
            <a:off x="5646925" y="1051136"/>
            <a:ext cx="0" cy="5266348"/>
            <a:chOff x="5646925" y="1051136"/>
            <a:chExt cx="0" cy="5266348"/>
          </a:xfrm>
        </p:grpSpPr>
        <p:cxnSp>
          <p:nvCxnSpPr>
            <p:cNvPr id="14" name="Straight Connector 13">
              <a:extLst>
                <a:ext uri="{FF2B5EF4-FFF2-40B4-BE49-F238E27FC236}">
                  <a16:creationId xmlns:a16="http://schemas.microsoft.com/office/drawing/2014/main" id="{6B281E2C-37E9-4EA2-90BC-4FEE7BD0C24E}"/>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DB2A4BD-E636-42EA-8213-3E39995B3D91}"/>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6000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dirty="0">
                <a:solidFill>
                  <a:srgbClr val="FFC000"/>
                </a:solidFill>
              </a:rPr>
              <a:t>Stakeholders</a:t>
            </a:r>
            <a:br>
              <a:rPr lang="nl-NL" sz="3200" dirty="0">
                <a:solidFill>
                  <a:srgbClr val="FFC000"/>
                </a:solidFill>
              </a:rPr>
            </a:br>
            <a:r>
              <a:rPr lang="nl-NL" sz="3200" dirty="0">
                <a:solidFill>
                  <a:schemeClr val="tx1"/>
                </a:solidFill>
              </a:rPr>
              <a:t>Onderwijs</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828008" y="1113431"/>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95180" y="2885159"/>
            <a:ext cx="2160000" cy="2160000"/>
          </a:xfrm>
          <a:prstGeom prst="rect">
            <a:avLst/>
          </a:prstGeom>
        </p:spPr>
      </p:pic>
      <p:sp>
        <p:nvSpPr>
          <p:cNvPr id="7" name="TextBox 6">
            <a:extLst>
              <a:ext uri="{FF2B5EF4-FFF2-40B4-BE49-F238E27FC236}">
                <a16:creationId xmlns:a16="http://schemas.microsoft.com/office/drawing/2014/main" id="{8E2EA29F-CD01-4C3D-8A8A-303A10475015}"/>
              </a:ext>
            </a:extLst>
          </p:cNvPr>
          <p:cNvSpPr txBox="1"/>
          <p:nvPr/>
        </p:nvSpPr>
        <p:spPr>
          <a:xfrm>
            <a:off x="8989153" y="2149277"/>
            <a:ext cx="2529679" cy="1600438"/>
          </a:xfrm>
          <a:prstGeom prst="rect">
            <a:avLst/>
          </a:prstGeom>
          <a:solidFill>
            <a:srgbClr val="FFFFFF">
              <a:alpha val="50196"/>
            </a:srgbClr>
          </a:solidFill>
        </p:spPr>
        <p:txBody>
          <a:bodyPr wrap="square" rtlCol="0">
            <a:spAutoFit/>
          </a:bodyPr>
          <a:lstStyle/>
          <a:p>
            <a:r>
              <a:rPr lang="nl-NL" sz="1400" b="1" dirty="0">
                <a:solidFill>
                  <a:srgbClr val="FFC000"/>
                </a:solidFill>
              </a:rPr>
              <a:t>MATCHING EN MOBILITEIT</a:t>
            </a:r>
          </a:p>
          <a:p>
            <a:pPr marL="285750" indent="-285750">
              <a:buClr>
                <a:srgbClr val="FFC000"/>
              </a:buClr>
              <a:buFont typeface="Arial" panose="020B0604020202020204" pitchFamily="34" charset="0"/>
              <a:buChar char="•"/>
            </a:pPr>
            <a:r>
              <a:rPr lang="nl-NL" sz="1400" dirty="0"/>
              <a:t>(Intersectorale)matching: de juiste werk(zoek)ende - bij de juiste werkgever, met de juiste opleiding.</a:t>
            </a:r>
          </a:p>
          <a:p>
            <a:pPr marL="285750" indent="-285750">
              <a:buClr>
                <a:srgbClr val="FFC000"/>
              </a:buClr>
              <a:buFont typeface="Arial" panose="020B0604020202020204" pitchFamily="34" charset="0"/>
              <a:buChar char="•"/>
            </a:pPr>
            <a:r>
              <a:rPr lang="nl-NL" sz="1400" dirty="0"/>
              <a:t>Matching op basis van competenties.</a:t>
            </a:r>
          </a:p>
        </p:txBody>
      </p:sp>
      <p:pic>
        <p:nvPicPr>
          <p:cNvPr id="8" name="Graphic 7" descr="Single gear">
            <a:extLst>
              <a:ext uri="{FF2B5EF4-FFF2-40B4-BE49-F238E27FC236}">
                <a16:creationId xmlns:a16="http://schemas.microsoft.com/office/drawing/2014/main" id="{578DA7CD-011D-4AD0-8922-ECD59D90A8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91660" y="3722027"/>
            <a:ext cx="2160000" cy="2160000"/>
          </a:xfrm>
          <a:prstGeom prst="rect">
            <a:avLst/>
          </a:prstGeom>
        </p:spPr>
      </p:pic>
      <p:sp>
        <p:nvSpPr>
          <p:cNvPr id="13" name="TextBox 12">
            <a:extLst>
              <a:ext uri="{FF2B5EF4-FFF2-40B4-BE49-F238E27FC236}">
                <a16:creationId xmlns:a16="http://schemas.microsoft.com/office/drawing/2014/main" id="{B1F5B0B1-53C7-48E0-AE11-83218E9BC327}"/>
              </a:ext>
            </a:extLst>
          </p:cNvPr>
          <p:cNvSpPr txBox="1"/>
          <p:nvPr/>
        </p:nvSpPr>
        <p:spPr>
          <a:xfrm>
            <a:off x="284584" y="1113431"/>
            <a:ext cx="2275270" cy="369332"/>
          </a:xfrm>
          <a:prstGeom prst="rect">
            <a:avLst/>
          </a:prstGeom>
          <a:noFill/>
        </p:spPr>
        <p:txBody>
          <a:bodyPr wrap="square" rtlCol="0">
            <a:spAutoFit/>
          </a:bodyPr>
          <a:lstStyle/>
          <a:p>
            <a:r>
              <a:rPr lang="nl-NL" dirty="0"/>
              <a:t>Liggen wakker van:</a:t>
            </a:r>
          </a:p>
        </p:txBody>
      </p:sp>
      <p:sp>
        <p:nvSpPr>
          <p:cNvPr id="14" name="Speech Bubble: Rectangle with Corners Rounded 13">
            <a:extLst>
              <a:ext uri="{FF2B5EF4-FFF2-40B4-BE49-F238E27FC236}">
                <a16:creationId xmlns:a16="http://schemas.microsoft.com/office/drawing/2014/main" id="{AC4C037C-D64A-47B3-9ED0-D3874909FCD5}"/>
              </a:ext>
            </a:extLst>
          </p:cNvPr>
          <p:cNvSpPr/>
          <p:nvPr/>
        </p:nvSpPr>
        <p:spPr>
          <a:xfrm>
            <a:off x="116861" y="2149277"/>
            <a:ext cx="5121495" cy="3380637"/>
          </a:xfrm>
          <a:prstGeom prst="wedgeRoundRectCallout">
            <a:avLst>
              <a:gd name="adj1" fmla="val -282"/>
              <a:gd name="adj2" fmla="val -62004"/>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4909" tIns="174909" rIns="174909" bIns="650585" numCol="1" spcCol="1270" anchor="t" anchorCtr="0">
            <a:noAutofit/>
          </a:bodyPr>
          <a:lstStyle/>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Moeite om bepaalde opleidingen gevuld te krijgen.</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Onvoldoende aandacht van veel van de toekomstige werknemers voor een studiekeuze die echt bij hen past (wat effect kan hebben op </a:t>
            </a:r>
            <a:r>
              <a:rPr lang="nl-NL" sz="1400"/>
              <a:t>gehele loopbaan).</a:t>
            </a:r>
            <a:endParaRPr lang="nl-NL" sz="1400" dirty="0"/>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Volwasseneneducatie bij bedrijven die conjunctuurgevoelig is.</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Dat onderwijs per definitie de ontwikkelingen op de arbeidsmarkt volgt in plaats van dat ze hier op vooruit loopt.</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Het niet geheel afronden van hun opleiding door praktisch geschoolden waardoor slagingspercentages afnemen. </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Overheidsregels t.a.v. het bieden van maatwerk in het onderwijsprogramma.</a:t>
            </a:r>
            <a:endParaRPr lang="nl-NL" sz="1400" kern="1200" dirty="0"/>
          </a:p>
        </p:txBody>
      </p:sp>
      <p:sp>
        <p:nvSpPr>
          <p:cNvPr id="17" name="Freeform: Shape 16">
            <a:extLst>
              <a:ext uri="{FF2B5EF4-FFF2-40B4-BE49-F238E27FC236}">
                <a16:creationId xmlns:a16="http://schemas.microsoft.com/office/drawing/2014/main" id="{36BD0100-13B5-4AC9-8B60-1376E8993FCA}"/>
              </a:ext>
            </a:extLst>
          </p:cNvPr>
          <p:cNvSpPr/>
          <p:nvPr/>
        </p:nvSpPr>
        <p:spPr>
          <a:xfrm>
            <a:off x="3551970" y="1570693"/>
            <a:ext cx="1745745" cy="69422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kern="1200"/>
              <a:t>Onderwijs</a:t>
            </a:r>
          </a:p>
        </p:txBody>
      </p:sp>
      <p:sp>
        <p:nvSpPr>
          <p:cNvPr id="21" name="TextBox 20">
            <a:extLst>
              <a:ext uri="{FF2B5EF4-FFF2-40B4-BE49-F238E27FC236}">
                <a16:creationId xmlns:a16="http://schemas.microsoft.com/office/drawing/2014/main" id="{49C4B38E-C3BD-466F-92C5-F0458323FF27}"/>
              </a:ext>
            </a:extLst>
          </p:cNvPr>
          <p:cNvSpPr txBox="1"/>
          <p:nvPr/>
        </p:nvSpPr>
        <p:spPr>
          <a:xfrm>
            <a:off x="5985790" y="1812535"/>
            <a:ext cx="2865111" cy="1169551"/>
          </a:xfrm>
          <a:prstGeom prst="rect">
            <a:avLst/>
          </a:prstGeom>
          <a:solidFill>
            <a:srgbClr val="FFFFFF">
              <a:alpha val="50196"/>
            </a:srgbClr>
          </a:solidFill>
        </p:spPr>
        <p:txBody>
          <a:bodyPr wrap="square" rtlCol="0">
            <a:spAutoFit/>
          </a:bodyPr>
          <a:lstStyle/>
          <a:p>
            <a:r>
              <a:rPr lang="nl-NL" sz="1400" b="1" dirty="0">
                <a:solidFill>
                  <a:srgbClr val="FFC000"/>
                </a:solidFill>
              </a:rPr>
              <a:t>VERNIEUWEND ONDERWIJS</a:t>
            </a:r>
          </a:p>
          <a:p>
            <a:pPr marL="285750" indent="-285750">
              <a:buClr>
                <a:srgbClr val="FFC000"/>
              </a:buClr>
              <a:buFont typeface="Arial" panose="020B0604020202020204" pitchFamily="34" charset="0"/>
              <a:buChar char="•"/>
            </a:pPr>
            <a:r>
              <a:rPr lang="nl-NL" sz="1400" dirty="0"/>
              <a:t>Vernieuwen van vorm en inhoud en erkenning van formeel en non-formeel onderwijs.</a:t>
            </a:r>
          </a:p>
        </p:txBody>
      </p:sp>
      <p:grpSp>
        <p:nvGrpSpPr>
          <p:cNvPr id="16" name="Group 15">
            <a:extLst>
              <a:ext uri="{FF2B5EF4-FFF2-40B4-BE49-F238E27FC236}">
                <a16:creationId xmlns:a16="http://schemas.microsoft.com/office/drawing/2014/main" id="{94073BB6-26D7-4A4C-864C-ACF1F8AB5C84}"/>
              </a:ext>
            </a:extLst>
          </p:cNvPr>
          <p:cNvGrpSpPr/>
          <p:nvPr/>
        </p:nvGrpSpPr>
        <p:grpSpPr>
          <a:xfrm>
            <a:off x="5646925" y="1051136"/>
            <a:ext cx="0" cy="5266348"/>
            <a:chOff x="5646925" y="1051136"/>
            <a:chExt cx="0" cy="5266348"/>
          </a:xfrm>
        </p:grpSpPr>
        <p:cxnSp>
          <p:nvCxnSpPr>
            <p:cNvPr id="18" name="Straight Connector 17">
              <a:extLst>
                <a:ext uri="{FF2B5EF4-FFF2-40B4-BE49-F238E27FC236}">
                  <a16:creationId xmlns:a16="http://schemas.microsoft.com/office/drawing/2014/main" id="{CD17048B-9B81-4058-98E6-A010A81F02F1}"/>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7245C9E-3946-4AA0-A7CB-257DAEE51A8A}"/>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2" name="Picture 21">
            <a:extLst>
              <a:ext uri="{FF2B5EF4-FFF2-40B4-BE49-F238E27FC236}">
                <a16:creationId xmlns:a16="http://schemas.microsoft.com/office/drawing/2014/main" id="{89B89269-1D26-4C86-8DD3-162C9305610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51642" y="1000697"/>
            <a:ext cx="804742" cy="798645"/>
          </a:xfrm>
          <a:prstGeom prst="ellipse">
            <a:avLst/>
          </a:prstGeom>
          <a:ln>
            <a:solidFill>
              <a:srgbClr val="FFC000"/>
            </a:solidFill>
          </a:ln>
        </p:spPr>
      </p:pic>
    </p:spTree>
    <p:extLst>
      <p:ext uri="{BB962C8B-B14F-4D97-AF65-F5344CB8AC3E}">
        <p14:creationId xmlns:p14="http://schemas.microsoft.com/office/powerpoint/2010/main" val="2104075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050" name="Picture 2" descr="Wethouder Moti | Rotterdam.nl">
            <a:extLst>
              <a:ext uri="{FF2B5EF4-FFF2-40B4-BE49-F238E27FC236}">
                <a16:creationId xmlns:a16="http://schemas.microsoft.com/office/drawing/2014/main" id="{C69C8274-01DA-46B4-B3D9-3BFF921C9D9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21385144">
            <a:off x="397164" y="1904998"/>
            <a:ext cx="2804194" cy="25469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a:extLst>
              <a:ext uri="{FF2B5EF4-FFF2-40B4-BE49-F238E27FC236}">
                <a16:creationId xmlns:a16="http://schemas.microsoft.com/office/drawing/2014/main" id="{C1ABD1A3-01EC-4EFB-A3F3-95DBC0594ED9}"/>
              </a:ext>
            </a:extLst>
          </p:cNvPr>
          <p:cNvSpPr/>
          <p:nvPr/>
        </p:nvSpPr>
        <p:spPr>
          <a:xfrm rot="21409945">
            <a:off x="474982" y="4708949"/>
            <a:ext cx="7062631" cy="1200329"/>
          </a:xfrm>
          <a:prstGeom prst="rect">
            <a:avLst/>
          </a:prstGeom>
        </p:spPr>
        <p:txBody>
          <a:bodyPr wrap="square">
            <a:spAutoFit/>
          </a:bodyPr>
          <a:lstStyle/>
          <a:p>
            <a:r>
              <a:rPr lang="nl-NL" b="1" dirty="0">
                <a:highlight>
                  <a:srgbClr val="FFC000"/>
                </a:highlight>
              </a:rPr>
              <a:t>Richard </a:t>
            </a:r>
            <a:r>
              <a:rPr lang="nl-NL" b="1" dirty="0" err="1">
                <a:highlight>
                  <a:srgbClr val="FFC000"/>
                </a:highlight>
              </a:rPr>
              <a:t>Moti</a:t>
            </a:r>
            <a:endParaRPr lang="nl-NL" b="1" dirty="0">
              <a:highlight>
                <a:srgbClr val="FFC000"/>
              </a:highlight>
            </a:endParaRPr>
          </a:p>
          <a:p>
            <a:r>
              <a:rPr lang="nl-NL" dirty="0"/>
              <a:t>Wethouder Werk &amp; Inkomen, </a:t>
            </a:r>
          </a:p>
          <a:p>
            <a:r>
              <a:rPr lang="nl-NL" dirty="0"/>
              <a:t>Nationaal Programma Rotterdam-Zuid en EU-migranten. </a:t>
            </a:r>
          </a:p>
          <a:p>
            <a:r>
              <a:rPr lang="nl-NL" dirty="0"/>
              <a:t>Gemeente Rotterdam</a:t>
            </a:r>
          </a:p>
        </p:txBody>
      </p:sp>
      <p:sp>
        <p:nvSpPr>
          <p:cNvPr id="12" name="TextBox 11">
            <a:extLst>
              <a:ext uri="{FF2B5EF4-FFF2-40B4-BE49-F238E27FC236}">
                <a16:creationId xmlns:a16="http://schemas.microsoft.com/office/drawing/2014/main" id="{2AEAE4FC-F612-4B51-9ADA-AD6D6333A7C3}"/>
              </a:ext>
            </a:extLst>
          </p:cNvPr>
          <p:cNvSpPr txBox="1"/>
          <p:nvPr/>
        </p:nvSpPr>
        <p:spPr>
          <a:xfrm rot="21418166">
            <a:off x="3465347" y="1478325"/>
            <a:ext cx="7504132" cy="2862322"/>
          </a:xfrm>
          <a:prstGeom prst="rect">
            <a:avLst/>
          </a:prstGeom>
          <a:noFill/>
        </p:spPr>
        <p:txBody>
          <a:bodyPr wrap="square" lIns="91440" tIns="45720" rIns="91440" bIns="45720" rtlCol="0" anchor="t">
            <a:spAutoFit/>
          </a:bodyPr>
          <a:lstStyle/>
          <a:p>
            <a:r>
              <a:rPr lang="nl-NL" dirty="0"/>
              <a:t>“Juist in Rotterdam is het noodzakelijk om te investeren in onze arbeidskrachten. In onze stad zijn relatief veel mensen </a:t>
            </a:r>
            <a:r>
              <a:rPr lang="nl-NL"/>
              <a:t>praktisch</a:t>
            </a:r>
            <a:r>
              <a:rPr lang="nl-NL" dirty="0"/>
              <a:t> opgeleid maar er is wel degelijk veel talent, ambitie en potentie. Deze Blauwdruk van TNO bevestigt dit. Dat moeten we benutten door mensen aan de basis van de arbeidsmarkt de mogelijkheid te geven om zich verder te ontwikkelen. Zo worden hun kansen op een duurzame en betere baan vergroot. Dat is niet alleen goed voor hen, maar voor de hele samenleving. Onder andere met het Rotterdams Scholingsfonds willen we mensen stimuleren om zich te blijven ontwikkelen, een initiatief zoals de Motor kan daar aan bijdragen.”</a:t>
            </a:r>
            <a:endParaRPr lang="nl-NL" dirty="0">
              <a:highlight>
                <a:srgbClr val="FF00FF"/>
              </a:highlight>
            </a:endParaRPr>
          </a:p>
        </p:txBody>
      </p:sp>
    </p:spTree>
    <p:extLst>
      <p:ext uri="{BB962C8B-B14F-4D97-AF65-F5344CB8AC3E}">
        <p14:creationId xmlns:p14="http://schemas.microsoft.com/office/powerpoint/2010/main" val="1628789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98B57C5-2479-4D71-A2B9-9C22F95AFD6A}"/>
              </a:ext>
            </a:extLst>
          </p:cNvPr>
          <p:cNvSpPr/>
          <p:nvPr/>
        </p:nvSpPr>
        <p:spPr>
          <a:xfrm rot="21421559">
            <a:off x="3362036" y="1310943"/>
            <a:ext cx="7518400" cy="2585323"/>
          </a:xfrm>
          <a:prstGeom prst="rect">
            <a:avLst/>
          </a:prstGeom>
        </p:spPr>
        <p:txBody>
          <a:bodyPr wrap="square">
            <a:spAutoFit/>
          </a:bodyPr>
          <a:lstStyle/>
          <a:p>
            <a:pPr marL="0" lvl="1">
              <a:spcAft>
                <a:spcPts val="0"/>
              </a:spcAft>
            </a:pPr>
            <a:r>
              <a:rPr lang="nl-NL" dirty="0">
                <a:ea typeface="Times New Roman" panose="02020603050405020304" pitchFamily="18" charset="0"/>
              </a:rPr>
              <a:t>“Het goed matchen van werkzoekenden en werknemers met de arbeidsmarkt begint bij een gedegen loopbaanoriëntatie. Dat verdient veel aandacht, zowel bij jongeren als volwassenen.</a:t>
            </a:r>
          </a:p>
          <a:p>
            <a:pPr marL="0" lvl="1">
              <a:spcAft>
                <a:spcPts val="0"/>
              </a:spcAft>
            </a:pPr>
            <a:r>
              <a:rPr lang="nl-NL" dirty="0">
                <a:ea typeface="Times New Roman" panose="02020603050405020304" pitchFamily="18" charset="0"/>
              </a:rPr>
              <a:t> </a:t>
            </a:r>
          </a:p>
          <a:p>
            <a:pPr marL="0" lvl="1">
              <a:spcAft>
                <a:spcPts val="0"/>
              </a:spcAft>
            </a:pPr>
            <a:r>
              <a:rPr lang="nl-NL" dirty="0">
                <a:ea typeface="Times New Roman" panose="02020603050405020304" pitchFamily="18" charset="0"/>
              </a:rPr>
              <a:t>Het écht kunnen inzien welke mogelijkheden er liggen op de arbeidsmarkt is van grote waarde. Onderwijs, werkgevers en overheid kunnen binnen de Motor gezamenlijk bijdragen aan een goed matchingsproces. Het structureel investeren in mensen zal Rotterdam-Zuid laten stralen.”</a:t>
            </a:r>
            <a:endParaRPr lang="nl-NL" dirty="0">
              <a:effectLst/>
              <a:ea typeface="Calibri" panose="020F0502020204030204" pitchFamily="34" charset="0"/>
            </a:endParaRPr>
          </a:p>
        </p:txBody>
      </p:sp>
      <p:sp>
        <p:nvSpPr>
          <p:cNvPr id="7" name="Rectangle 6">
            <a:extLst>
              <a:ext uri="{FF2B5EF4-FFF2-40B4-BE49-F238E27FC236}">
                <a16:creationId xmlns:a16="http://schemas.microsoft.com/office/drawing/2014/main" id="{647547D3-1D36-43EB-B00B-625B4BDA0FF0}"/>
              </a:ext>
            </a:extLst>
          </p:cNvPr>
          <p:cNvSpPr/>
          <p:nvPr/>
        </p:nvSpPr>
        <p:spPr>
          <a:xfrm rot="21407829">
            <a:off x="138547" y="4852354"/>
            <a:ext cx="3414706" cy="923330"/>
          </a:xfrm>
          <a:prstGeom prst="rect">
            <a:avLst/>
          </a:prstGeom>
        </p:spPr>
        <p:txBody>
          <a:bodyPr wrap="square">
            <a:spAutoFit/>
          </a:bodyPr>
          <a:lstStyle/>
          <a:p>
            <a:r>
              <a:rPr lang="nl-NL" b="1" dirty="0">
                <a:highlight>
                  <a:srgbClr val="FFC000"/>
                </a:highlight>
                <a:latin typeface="+mj-lt"/>
                <a:ea typeface="+mj-ea"/>
                <a:cs typeface="+mj-cs"/>
              </a:rPr>
              <a:t>Ron </a:t>
            </a:r>
            <a:r>
              <a:rPr lang="nl-NL" b="1" dirty="0" err="1">
                <a:highlight>
                  <a:srgbClr val="FFC000"/>
                </a:highlight>
                <a:latin typeface="+mj-lt"/>
                <a:ea typeface="+mj-ea"/>
                <a:cs typeface="+mj-cs"/>
              </a:rPr>
              <a:t>Kooren</a:t>
            </a:r>
            <a:endParaRPr lang="nl-NL" b="1" dirty="0">
              <a:highlight>
                <a:srgbClr val="FFC000"/>
              </a:highlight>
              <a:latin typeface="+mj-lt"/>
              <a:ea typeface="+mj-ea"/>
              <a:cs typeface="+mj-cs"/>
            </a:endParaRPr>
          </a:p>
          <a:p>
            <a:r>
              <a:rPr lang="nl-NL" dirty="0">
                <a:latin typeface="+mj-lt"/>
                <a:ea typeface="+mj-ea"/>
                <a:cs typeface="+mj-cs"/>
              </a:rPr>
              <a:t>Voorzitter college van bestuur Albeda College</a:t>
            </a:r>
          </a:p>
        </p:txBody>
      </p:sp>
      <p:pic>
        <p:nvPicPr>
          <p:cNvPr id="9" name="Picture 8">
            <a:extLst>
              <a:ext uri="{FF2B5EF4-FFF2-40B4-BE49-F238E27FC236}">
                <a16:creationId xmlns:a16="http://schemas.microsoft.com/office/drawing/2014/main" id="{1BC8769C-CCDB-4431-B34D-E134CE3A67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9984">
            <a:off x="274910" y="1423801"/>
            <a:ext cx="2843068" cy="28430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972123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a:solidFill>
                  <a:srgbClr val="FFC000"/>
                </a:solidFill>
              </a:rPr>
              <a:t>Stakeholders</a:t>
            </a:r>
            <a:br>
              <a:rPr lang="nl-NL" sz="3200">
                <a:solidFill>
                  <a:srgbClr val="FFC000"/>
                </a:solidFill>
              </a:rPr>
            </a:br>
            <a:r>
              <a:rPr lang="nl-NL" sz="3200">
                <a:solidFill>
                  <a:schemeClr val="tx1"/>
                </a:solidFill>
              </a:rPr>
              <a:t>Gemeente</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828008" y="1113431"/>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sp>
        <p:nvSpPr>
          <p:cNvPr id="7" name="TextBox 6">
            <a:extLst>
              <a:ext uri="{FF2B5EF4-FFF2-40B4-BE49-F238E27FC236}">
                <a16:creationId xmlns:a16="http://schemas.microsoft.com/office/drawing/2014/main" id="{8E2EA29F-CD01-4C3D-8A8A-303A10475015}"/>
              </a:ext>
            </a:extLst>
          </p:cNvPr>
          <p:cNvSpPr txBox="1"/>
          <p:nvPr/>
        </p:nvSpPr>
        <p:spPr>
          <a:xfrm>
            <a:off x="8942018" y="2714970"/>
            <a:ext cx="2544113" cy="1600438"/>
          </a:xfrm>
          <a:prstGeom prst="rect">
            <a:avLst/>
          </a:prstGeom>
          <a:solidFill>
            <a:srgbClr val="FFFFFF">
              <a:alpha val="50196"/>
            </a:srgbClr>
          </a:solidFill>
        </p:spPr>
        <p:txBody>
          <a:bodyPr wrap="square" rtlCol="0">
            <a:spAutoFit/>
          </a:bodyPr>
          <a:lstStyle/>
          <a:p>
            <a:r>
              <a:rPr lang="nl-NL" sz="1400" b="1" dirty="0">
                <a:solidFill>
                  <a:srgbClr val="FFC000"/>
                </a:solidFill>
              </a:rPr>
              <a:t>MATCHING EN MOBILITEIT</a:t>
            </a:r>
          </a:p>
          <a:p>
            <a:pPr marL="285750" indent="-285750">
              <a:buClr>
                <a:srgbClr val="FFC000"/>
              </a:buClr>
              <a:buFont typeface="Arial" panose="020B0604020202020204" pitchFamily="34" charset="0"/>
              <a:buChar char="•"/>
            </a:pPr>
            <a:r>
              <a:rPr lang="nl-NL" sz="1400" dirty="0"/>
              <a:t>(Intersectorale)matching: de juiste werk(zoek)ende - bij de juiste werkgever met de juiste opleiding.</a:t>
            </a:r>
          </a:p>
          <a:p>
            <a:pPr marL="285750" indent="-285750">
              <a:buClr>
                <a:srgbClr val="FFC000"/>
              </a:buClr>
              <a:buFont typeface="Arial" panose="020B0604020202020204" pitchFamily="34" charset="0"/>
              <a:buChar char="•"/>
            </a:pPr>
            <a:r>
              <a:rPr lang="nl-NL" sz="1400" dirty="0"/>
              <a:t>Matching op basis van competenties.</a:t>
            </a:r>
          </a:p>
        </p:txBody>
      </p:sp>
      <p:pic>
        <p:nvPicPr>
          <p:cNvPr id="8" name="Graphic 7" descr="Single gear">
            <a:extLst>
              <a:ext uri="{FF2B5EF4-FFF2-40B4-BE49-F238E27FC236}">
                <a16:creationId xmlns:a16="http://schemas.microsoft.com/office/drawing/2014/main" id="{578DA7CD-011D-4AD0-8922-ECD59D90A8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14703" y="4370446"/>
            <a:ext cx="2160000" cy="2160000"/>
          </a:xfrm>
          <a:prstGeom prst="rect">
            <a:avLst/>
          </a:prstGeom>
        </p:spPr>
      </p:pic>
      <p:sp>
        <p:nvSpPr>
          <p:cNvPr id="13" name="TextBox 12">
            <a:extLst>
              <a:ext uri="{FF2B5EF4-FFF2-40B4-BE49-F238E27FC236}">
                <a16:creationId xmlns:a16="http://schemas.microsoft.com/office/drawing/2014/main" id="{B1F5B0B1-53C7-48E0-AE11-83218E9BC327}"/>
              </a:ext>
            </a:extLst>
          </p:cNvPr>
          <p:cNvSpPr txBox="1"/>
          <p:nvPr/>
        </p:nvSpPr>
        <p:spPr>
          <a:xfrm>
            <a:off x="284584" y="1220758"/>
            <a:ext cx="2275270" cy="369332"/>
          </a:xfrm>
          <a:prstGeom prst="rect">
            <a:avLst/>
          </a:prstGeom>
          <a:noFill/>
        </p:spPr>
        <p:txBody>
          <a:bodyPr wrap="square" rtlCol="0">
            <a:spAutoFit/>
          </a:bodyPr>
          <a:lstStyle/>
          <a:p>
            <a:r>
              <a:rPr lang="nl-NL"/>
              <a:t>Liggen wakker van:</a:t>
            </a:r>
          </a:p>
        </p:txBody>
      </p:sp>
      <p:sp>
        <p:nvSpPr>
          <p:cNvPr id="19" name="Speech Bubble: Rectangle with Corners Rounded 18">
            <a:extLst>
              <a:ext uri="{FF2B5EF4-FFF2-40B4-BE49-F238E27FC236}">
                <a16:creationId xmlns:a16="http://schemas.microsoft.com/office/drawing/2014/main" id="{3F7E2436-F0F2-4EBB-BAC5-E730FD6D74B9}"/>
              </a:ext>
            </a:extLst>
          </p:cNvPr>
          <p:cNvSpPr/>
          <p:nvPr/>
        </p:nvSpPr>
        <p:spPr>
          <a:xfrm>
            <a:off x="284584" y="2589476"/>
            <a:ext cx="5038185" cy="2629325"/>
          </a:xfrm>
          <a:prstGeom prst="wedgeRoundRectCallout">
            <a:avLst>
              <a:gd name="adj1" fmla="val 647"/>
              <a:gd name="adj2" fmla="val -60900"/>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1102" tIns="161102" rIns="161102" bIns="508215" numCol="1" spcCol="1270" anchor="t" anchorCtr="0">
            <a:noAutofit/>
          </a:bodyPr>
          <a:lstStyle/>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Relatief grote en kwetsbare bijstand populatie in Rotterdam-Zuid.</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Hoe ze beter grip krijgen op hun klantbestand, en daarmee op de  vaardigheden van klanten.</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Opleidingsbudgetten worden niet opgemaakt.</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Beperkte economische welvaart in de regio.</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Beperkte hoeveelheid instapbanen om werkzoekenden naartoe te begeleiden.</a:t>
            </a:r>
            <a:endParaRPr lang="nl-NL" sz="1400" dirty="0">
              <a:highlight>
                <a:srgbClr val="FF00FF"/>
              </a:highlight>
            </a:endParaRP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t>De individuele verschillen in begeleiding tussen klantmanagers.</a:t>
            </a:r>
            <a:endParaRPr lang="nl-NL" sz="1400" kern="1200" dirty="0">
              <a:highlight>
                <a:srgbClr val="FFFF00"/>
              </a:highlight>
            </a:endParaRPr>
          </a:p>
        </p:txBody>
      </p:sp>
      <p:sp>
        <p:nvSpPr>
          <p:cNvPr id="22" name="Freeform: Shape 21">
            <a:extLst>
              <a:ext uri="{FF2B5EF4-FFF2-40B4-BE49-F238E27FC236}">
                <a16:creationId xmlns:a16="http://schemas.microsoft.com/office/drawing/2014/main" id="{19959633-9A5C-4948-BE9C-00251ED824FB}"/>
              </a:ext>
            </a:extLst>
          </p:cNvPr>
          <p:cNvSpPr/>
          <p:nvPr/>
        </p:nvSpPr>
        <p:spPr>
          <a:xfrm>
            <a:off x="218898" y="2041280"/>
            <a:ext cx="1823522" cy="69422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kern="1200"/>
              <a:t>Gemeente </a:t>
            </a:r>
          </a:p>
        </p:txBody>
      </p:sp>
      <p:sp>
        <p:nvSpPr>
          <p:cNvPr id="25" name="TextBox 24">
            <a:extLst>
              <a:ext uri="{FF2B5EF4-FFF2-40B4-BE49-F238E27FC236}">
                <a16:creationId xmlns:a16="http://schemas.microsoft.com/office/drawing/2014/main" id="{43409A38-BADE-4666-A4E0-DAD077216218}"/>
              </a:ext>
            </a:extLst>
          </p:cNvPr>
          <p:cNvSpPr txBox="1"/>
          <p:nvPr/>
        </p:nvSpPr>
        <p:spPr>
          <a:xfrm>
            <a:off x="5865083" y="1667038"/>
            <a:ext cx="3036511" cy="1600438"/>
          </a:xfrm>
          <a:prstGeom prst="rect">
            <a:avLst/>
          </a:prstGeom>
          <a:solidFill>
            <a:srgbClr val="FFFFFF">
              <a:alpha val="38824"/>
            </a:srgbClr>
          </a:solidFill>
        </p:spPr>
        <p:txBody>
          <a:bodyPr wrap="square" rtlCol="0">
            <a:spAutoFit/>
          </a:bodyPr>
          <a:lstStyle/>
          <a:p>
            <a:r>
              <a:rPr lang="nl-NL" sz="1400" b="1" dirty="0">
                <a:solidFill>
                  <a:srgbClr val="FFC000"/>
                </a:solidFill>
              </a:rPr>
              <a:t>ONTWIKKELINGSGERICHT (BEGE)LEIDINGGEVEN</a:t>
            </a:r>
          </a:p>
          <a:p>
            <a:pPr marL="285750" indent="-285750">
              <a:buClr>
                <a:srgbClr val="FFC000"/>
              </a:buClr>
              <a:buFont typeface="Arial" panose="020B0604020202020204" pitchFamily="34" charset="0"/>
              <a:buChar char="•"/>
            </a:pPr>
            <a:r>
              <a:rPr lang="nl-NL" sz="1400" dirty="0"/>
              <a:t>Werkzoekenden begeleiden bij hun ontwikkelpad.</a:t>
            </a:r>
          </a:p>
          <a:p>
            <a:pPr marL="285750" indent="-285750">
              <a:buClr>
                <a:srgbClr val="FFC000"/>
              </a:buClr>
              <a:buFont typeface="Arial" panose="020B0604020202020204" pitchFamily="34" charset="0"/>
              <a:buChar char="•"/>
            </a:pPr>
            <a:r>
              <a:rPr lang="nl-NL" sz="1400" dirty="0"/>
              <a:t>In kaart brengen van competenties van werkzoekenden.</a:t>
            </a:r>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12740" y="3560721"/>
            <a:ext cx="2160000" cy="2160000"/>
          </a:xfrm>
          <a:prstGeom prst="rect">
            <a:avLst/>
          </a:prstGeom>
        </p:spPr>
      </p:pic>
      <p:grpSp>
        <p:nvGrpSpPr>
          <p:cNvPr id="14" name="Group 13">
            <a:extLst>
              <a:ext uri="{FF2B5EF4-FFF2-40B4-BE49-F238E27FC236}">
                <a16:creationId xmlns:a16="http://schemas.microsoft.com/office/drawing/2014/main" id="{7728AAAF-500D-42A5-A912-1CF12F16D149}"/>
              </a:ext>
            </a:extLst>
          </p:cNvPr>
          <p:cNvGrpSpPr/>
          <p:nvPr/>
        </p:nvGrpSpPr>
        <p:grpSpPr>
          <a:xfrm>
            <a:off x="5646925" y="1051136"/>
            <a:ext cx="0" cy="5266348"/>
            <a:chOff x="5646925" y="1051136"/>
            <a:chExt cx="0" cy="5266348"/>
          </a:xfrm>
        </p:grpSpPr>
        <p:cxnSp>
          <p:nvCxnSpPr>
            <p:cNvPr id="17" name="Straight Connector 16">
              <a:extLst>
                <a:ext uri="{FF2B5EF4-FFF2-40B4-BE49-F238E27FC236}">
                  <a16:creationId xmlns:a16="http://schemas.microsoft.com/office/drawing/2014/main" id="{C871A21D-1BDD-4CB2-A350-C18F1E6F3D83}"/>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44DE95F-53C9-49C6-B92B-016390296B43}"/>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0" name="Picture 19">
            <a:extLst>
              <a:ext uri="{FF2B5EF4-FFF2-40B4-BE49-F238E27FC236}">
                <a16:creationId xmlns:a16="http://schemas.microsoft.com/office/drawing/2014/main" id="{B99D950F-AD3F-4C21-87F1-FB6D8F4DB37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30308" y="1639199"/>
            <a:ext cx="864000" cy="864000"/>
          </a:xfrm>
          <a:prstGeom prst="ellipse">
            <a:avLst/>
          </a:prstGeom>
          <a:ln>
            <a:solidFill>
              <a:schemeClr val="accent1"/>
            </a:solidFill>
          </a:ln>
        </p:spPr>
      </p:pic>
    </p:spTree>
    <p:extLst>
      <p:ext uri="{BB962C8B-B14F-4D97-AF65-F5344CB8AC3E}">
        <p14:creationId xmlns:p14="http://schemas.microsoft.com/office/powerpoint/2010/main" val="2204439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140294C2-833C-413F-9569-A7747AD6F2A6}"/>
              </a:ext>
            </a:extLst>
          </p:cNvPr>
          <p:cNvGrpSpPr/>
          <p:nvPr/>
        </p:nvGrpSpPr>
        <p:grpSpPr>
          <a:xfrm>
            <a:off x="5646925" y="1051136"/>
            <a:ext cx="0" cy="5266348"/>
            <a:chOff x="5646925" y="1051136"/>
            <a:chExt cx="0" cy="5266348"/>
          </a:xfrm>
        </p:grpSpPr>
        <p:cxnSp>
          <p:nvCxnSpPr>
            <p:cNvPr id="23" name="Straight Connector 22">
              <a:extLst>
                <a:ext uri="{FF2B5EF4-FFF2-40B4-BE49-F238E27FC236}">
                  <a16:creationId xmlns:a16="http://schemas.microsoft.com/office/drawing/2014/main" id="{3181E50D-3D48-4F18-A1C5-801B0DDC1421}"/>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BC6B123-D2E4-4ECD-B6E8-B1E438E532B7}"/>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a:solidFill>
                  <a:srgbClr val="FFC000"/>
                </a:solidFill>
              </a:rPr>
              <a:t>Stakeholders</a:t>
            </a:r>
            <a:br>
              <a:rPr lang="nl-NL" sz="3200">
                <a:solidFill>
                  <a:srgbClr val="FFC000"/>
                </a:solidFill>
              </a:rPr>
            </a:br>
            <a:r>
              <a:rPr lang="nl-NL" sz="3200">
                <a:solidFill>
                  <a:schemeClr val="tx1"/>
                </a:solidFill>
              </a:rPr>
              <a:t>Maatschappelijke organisaties</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828008" y="1113431"/>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68689" y="3369914"/>
            <a:ext cx="2160000" cy="2160000"/>
          </a:xfrm>
          <a:prstGeom prst="rect">
            <a:avLst/>
          </a:prstGeom>
        </p:spPr>
      </p:pic>
      <p:sp>
        <p:nvSpPr>
          <p:cNvPr id="7" name="TextBox 6">
            <a:extLst>
              <a:ext uri="{FF2B5EF4-FFF2-40B4-BE49-F238E27FC236}">
                <a16:creationId xmlns:a16="http://schemas.microsoft.com/office/drawing/2014/main" id="{8E2EA29F-CD01-4C3D-8A8A-303A10475015}"/>
              </a:ext>
            </a:extLst>
          </p:cNvPr>
          <p:cNvSpPr txBox="1"/>
          <p:nvPr/>
        </p:nvSpPr>
        <p:spPr>
          <a:xfrm>
            <a:off x="8802993" y="5161167"/>
            <a:ext cx="2865111" cy="1169551"/>
          </a:xfrm>
          <a:prstGeom prst="rect">
            <a:avLst/>
          </a:prstGeom>
          <a:solidFill>
            <a:srgbClr val="FFFFFF">
              <a:alpha val="50196"/>
            </a:srgbClr>
          </a:solidFill>
        </p:spPr>
        <p:txBody>
          <a:bodyPr wrap="square" rtlCol="0">
            <a:spAutoFit/>
          </a:bodyPr>
          <a:lstStyle/>
          <a:p>
            <a:r>
              <a:rPr lang="nl-NL" sz="1400" b="1" dirty="0">
                <a:solidFill>
                  <a:srgbClr val="FFC000"/>
                </a:solidFill>
              </a:rPr>
              <a:t>MATCHING EN MOBILITEIT</a:t>
            </a:r>
          </a:p>
          <a:p>
            <a:pPr marL="285750" indent="-285750">
              <a:buClr>
                <a:srgbClr val="FFC000"/>
              </a:buClr>
              <a:buFont typeface="Arial" panose="020B0604020202020204" pitchFamily="34" charset="0"/>
              <a:buChar char="•"/>
            </a:pPr>
            <a:r>
              <a:rPr lang="nl-NL" sz="1400" dirty="0"/>
              <a:t>(Intersectorale)matching: de juiste werk(zoek)ende - bij de juiste werkgever met de juiste opleiding.</a:t>
            </a:r>
          </a:p>
        </p:txBody>
      </p:sp>
      <p:pic>
        <p:nvPicPr>
          <p:cNvPr id="8" name="Graphic 7" descr="Single gear">
            <a:extLst>
              <a:ext uri="{FF2B5EF4-FFF2-40B4-BE49-F238E27FC236}">
                <a16:creationId xmlns:a16="http://schemas.microsoft.com/office/drawing/2014/main" id="{578DA7CD-011D-4AD0-8922-ECD59D90A8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07120" y="4259007"/>
            <a:ext cx="2160000" cy="2160000"/>
          </a:xfrm>
          <a:prstGeom prst="rect">
            <a:avLst/>
          </a:prstGeom>
        </p:spPr>
      </p:pic>
      <p:sp>
        <p:nvSpPr>
          <p:cNvPr id="13" name="TextBox 12">
            <a:extLst>
              <a:ext uri="{FF2B5EF4-FFF2-40B4-BE49-F238E27FC236}">
                <a16:creationId xmlns:a16="http://schemas.microsoft.com/office/drawing/2014/main" id="{B1F5B0B1-53C7-48E0-AE11-83218E9BC327}"/>
              </a:ext>
            </a:extLst>
          </p:cNvPr>
          <p:cNvSpPr txBox="1"/>
          <p:nvPr/>
        </p:nvSpPr>
        <p:spPr>
          <a:xfrm>
            <a:off x="284584" y="1220758"/>
            <a:ext cx="2275270" cy="369332"/>
          </a:xfrm>
          <a:prstGeom prst="rect">
            <a:avLst/>
          </a:prstGeom>
          <a:noFill/>
        </p:spPr>
        <p:txBody>
          <a:bodyPr wrap="square" rtlCol="0">
            <a:spAutoFit/>
          </a:bodyPr>
          <a:lstStyle/>
          <a:p>
            <a:r>
              <a:rPr lang="nl-NL"/>
              <a:t>Liggen wakker van:</a:t>
            </a:r>
          </a:p>
        </p:txBody>
      </p:sp>
      <p:sp>
        <p:nvSpPr>
          <p:cNvPr id="19" name="Speech Bubble: Rectangle with Corners Rounded 18">
            <a:extLst>
              <a:ext uri="{FF2B5EF4-FFF2-40B4-BE49-F238E27FC236}">
                <a16:creationId xmlns:a16="http://schemas.microsoft.com/office/drawing/2014/main" id="{3F7E2436-F0F2-4EBB-BAC5-E730FD6D74B9}"/>
              </a:ext>
            </a:extLst>
          </p:cNvPr>
          <p:cNvSpPr/>
          <p:nvPr/>
        </p:nvSpPr>
        <p:spPr>
          <a:xfrm>
            <a:off x="372267" y="2589478"/>
            <a:ext cx="4680889" cy="1669529"/>
          </a:xfrm>
          <a:prstGeom prst="wedgeRoundRectCallout">
            <a:avLst>
              <a:gd name="adj1" fmla="val 1532"/>
              <a:gd name="adj2" fmla="val -74428"/>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1102" tIns="161102" rIns="161102" bIns="508215" numCol="1" spcCol="1270" anchor="t" anchorCtr="0">
            <a:noAutofit/>
          </a:bodyPr>
          <a:lstStyle/>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solidFill>
                  <a:prstClr val="black">
                    <a:hueOff val="0"/>
                    <a:satOff val="0"/>
                    <a:lumOff val="0"/>
                    <a:alphaOff val="0"/>
                  </a:prstClr>
                </a:solidFill>
              </a:rPr>
              <a:t>Veel werkzoekenden met potentie die langs de kant staan.</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solidFill>
                  <a:prstClr val="black">
                    <a:hueOff val="0"/>
                    <a:satOff val="0"/>
                    <a:lumOff val="0"/>
                    <a:alphaOff val="0"/>
                  </a:prstClr>
                </a:solidFill>
                <a:latin typeface="+mj-lt"/>
              </a:rPr>
              <a:t>Veel organisaties die langs elkaar heen werken / gebrek aan samenwerking. </a:t>
            </a:r>
          </a:p>
          <a:p>
            <a:pPr marL="285750" lvl="1" indent="-285750" defTabSz="622300">
              <a:lnSpc>
                <a:spcPct val="90000"/>
              </a:lnSpc>
              <a:spcBef>
                <a:spcPct val="0"/>
              </a:spcBef>
              <a:spcAft>
                <a:spcPct val="15000"/>
              </a:spcAft>
              <a:buClr>
                <a:srgbClr val="FFC000"/>
              </a:buClr>
              <a:buFont typeface="Arial" panose="020B0604020202020204" pitchFamily="34" charset="0"/>
              <a:buChar char="•"/>
            </a:pPr>
            <a:r>
              <a:rPr lang="nl-NL" sz="1400" dirty="0">
                <a:solidFill>
                  <a:prstClr val="black">
                    <a:hueOff val="0"/>
                    <a:satOff val="0"/>
                    <a:lumOff val="0"/>
                    <a:alphaOff val="0"/>
                  </a:prstClr>
                </a:solidFill>
                <a:latin typeface="+mj-lt"/>
              </a:rPr>
              <a:t>Het niet aansluiten van de manier van leren op de behoeften van werkzoekenden.</a:t>
            </a:r>
          </a:p>
        </p:txBody>
      </p:sp>
      <p:sp>
        <p:nvSpPr>
          <p:cNvPr id="22" name="Freeform: Shape 21">
            <a:extLst>
              <a:ext uri="{FF2B5EF4-FFF2-40B4-BE49-F238E27FC236}">
                <a16:creationId xmlns:a16="http://schemas.microsoft.com/office/drawing/2014/main" id="{19959633-9A5C-4948-BE9C-00251ED824FB}"/>
              </a:ext>
            </a:extLst>
          </p:cNvPr>
          <p:cNvSpPr/>
          <p:nvPr/>
        </p:nvSpPr>
        <p:spPr>
          <a:xfrm>
            <a:off x="218897" y="2041280"/>
            <a:ext cx="1823522" cy="69422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a:t>Maatschappelijke organisaties</a:t>
            </a:r>
            <a:endParaRPr lang="nl-NL" sz="1700" kern="1200"/>
          </a:p>
        </p:txBody>
      </p:sp>
      <p:sp>
        <p:nvSpPr>
          <p:cNvPr id="25" name="TextBox 24">
            <a:extLst>
              <a:ext uri="{FF2B5EF4-FFF2-40B4-BE49-F238E27FC236}">
                <a16:creationId xmlns:a16="http://schemas.microsoft.com/office/drawing/2014/main" id="{43409A38-BADE-4666-A4E0-DAD077216218}"/>
              </a:ext>
            </a:extLst>
          </p:cNvPr>
          <p:cNvSpPr txBox="1"/>
          <p:nvPr/>
        </p:nvSpPr>
        <p:spPr>
          <a:xfrm>
            <a:off x="8802993" y="1637571"/>
            <a:ext cx="2676575" cy="2031325"/>
          </a:xfrm>
          <a:prstGeom prst="rect">
            <a:avLst/>
          </a:prstGeom>
          <a:solidFill>
            <a:srgbClr val="FFFFFF">
              <a:alpha val="38824"/>
            </a:srgbClr>
          </a:solidFill>
        </p:spPr>
        <p:txBody>
          <a:bodyPr wrap="square" rtlCol="0">
            <a:spAutoFit/>
          </a:bodyPr>
          <a:lstStyle/>
          <a:p>
            <a:r>
              <a:rPr lang="nl-NL" sz="1400" b="1" dirty="0">
                <a:solidFill>
                  <a:srgbClr val="FFC000"/>
                </a:solidFill>
              </a:rPr>
              <a:t>ONTWIKKELINGSGERICHT (BEGE)LEIDINGGEVEN</a:t>
            </a:r>
          </a:p>
          <a:p>
            <a:pPr marL="285750" indent="-285750">
              <a:buClr>
                <a:srgbClr val="FFC000"/>
              </a:buClr>
              <a:buFont typeface="Arial" panose="020B0604020202020204" pitchFamily="34" charset="0"/>
              <a:buChar char="•"/>
            </a:pPr>
            <a:r>
              <a:rPr lang="nl-NL" sz="1400" dirty="0"/>
              <a:t>Het gesprek voeren met de werkzoekende, potentie signaleren.</a:t>
            </a:r>
          </a:p>
          <a:p>
            <a:pPr marL="285750" indent="-285750">
              <a:buClr>
                <a:srgbClr val="FFC000"/>
              </a:buClr>
              <a:buFont typeface="Arial" panose="020B0604020202020204" pitchFamily="34" charset="0"/>
              <a:buChar char="•"/>
            </a:pPr>
            <a:r>
              <a:rPr lang="nl-NL" sz="1400" dirty="0"/>
              <a:t>Kijken naar competenties.</a:t>
            </a:r>
          </a:p>
          <a:p>
            <a:pPr marL="285750" indent="-285750">
              <a:buClr>
                <a:srgbClr val="FFC000"/>
              </a:buClr>
              <a:buFont typeface="Arial" panose="020B0604020202020204" pitchFamily="34" charset="0"/>
              <a:buChar char="•"/>
            </a:pPr>
            <a:r>
              <a:rPr lang="nl-NL" sz="1400" dirty="0"/>
              <a:t>Werkzoekenden begeleiden bij hun </a:t>
            </a:r>
            <a:r>
              <a:rPr lang="nl-NL" sz="1400" dirty="0" err="1"/>
              <a:t>ontwikkelpad</a:t>
            </a:r>
            <a:r>
              <a:rPr lang="nl-NL" sz="1400" dirty="0"/>
              <a:t>.</a:t>
            </a:r>
          </a:p>
          <a:p>
            <a:pPr marL="285750" indent="-285750">
              <a:buClr>
                <a:srgbClr val="FFC000"/>
              </a:buClr>
              <a:buFont typeface="Arial" panose="020B0604020202020204" pitchFamily="34" charset="0"/>
              <a:buChar char="•"/>
            </a:pPr>
            <a:r>
              <a:rPr lang="nl-NL" sz="1400" dirty="0"/>
              <a:t>Leidinggevenden coachen.</a:t>
            </a:r>
          </a:p>
        </p:txBody>
      </p:sp>
      <p:sp>
        <p:nvSpPr>
          <p:cNvPr id="21" name="TextBox 20">
            <a:extLst>
              <a:ext uri="{FF2B5EF4-FFF2-40B4-BE49-F238E27FC236}">
                <a16:creationId xmlns:a16="http://schemas.microsoft.com/office/drawing/2014/main" id="{E64DFA81-9897-4934-976C-03F4A03B776B}"/>
              </a:ext>
            </a:extLst>
          </p:cNvPr>
          <p:cNvSpPr txBox="1"/>
          <p:nvPr/>
        </p:nvSpPr>
        <p:spPr>
          <a:xfrm>
            <a:off x="5861869" y="1637571"/>
            <a:ext cx="2865111" cy="1169551"/>
          </a:xfrm>
          <a:prstGeom prst="rect">
            <a:avLst/>
          </a:prstGeom>
          <a:solidFill>
            <a:srgbClr val="FFFFFF">
              <a:alpha val="50196"/>
            </a:srgbClr>
          </a:solidFill>
        </p:spPr>
        <p:txBody>
          <a:bodyPr wrap="square" rtlCol="0">
            <a:spAutoFit/>
          </a:bodyPr>
          <a:lstStyle/>
          <a:p>
            <a:r>
              <a:rPr lang="nl-NL" sz="1400" b="1" dirty="0">
                <a:solidFill>
                  <a:srgbClr val="FFC000"/>
                </a:solidFill>
              </a:rPr>
              <a:t>VERNIEUWEND ONDERWIJS</a:t>
            </a:r>
          </a:p>
          <a:p>
            <a:pPr marL="285750" indent="-285750">
              <a:buClr>
                <a:srgbClr val="FFC000"/>
              </a:buClr>
              <a:buFont typeface="Arial" panose="020B0604020202020204" pitchFamily="34" charset="0"/>
              <a:buChar char="•"/>
            </a:pPr>
            <a:r>
              <a:rPr lang="nl-NL" sz="1400" dirty="0"/>
              <a:t>Vernieuwen van vorm en inhoud en erkenning van formeel en non-formeel onderwijs.</a:t>
            </a:r>
          </a:p>
        </p:txBody>
      </p:sp>
      <p:pic>
        <p:nvPicPr>
          <p:cNvPr id="14" name="Graphic 13" descr="Single gear">
            <a:extLst>
              <a:ext uri="{FF2B5EF4-FFF2-40B4-BE49-F238E27FC236}">
                <a16:creationId xmlns:a16="http://schemas.microsoft.com/office/drawing/2014/main" id="{BC8862DE-3D65-4A79-9229-41E6B2301A5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91373" y="2579195"/>
            <a:ext cx="2160000" cy="2160000"/>
          </a:xfrm>
          <a:prstGeom prst="rect">
            <a:avLst/>
          </a:prstGeom>
        </p:spPr>
      </p:pic>
      <p:pic>
        <p:nvPicPr>
          <p:cNvPr id="26" name="Picture 25">
            <a:extLst>
              <a:ext uri="{FF2B5EF4-FFF2-40B4-BE49-F238E27FC236}">
                <a16:creationId xmlns:a16="http://schemas.microsoft.com/office/drawing/2014/main" id="{7A440277-B201-4B58-8D38-3A55D415A99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41344" y="1611474"/>
            <a:ext cx="932769" cy="859611"/>
          </a:xfrm>
          <a:prstGeom prst="ellipse">
            <a:avLst/>
          </a:prstGeom>
          <a:ln>
            <a:solidFill>
              <a:schemeClr val="accent1"/>
            </a:solidFill>
          </a:ln>
        </p:spPr>
      </p:pic>
    </p:spTree>
    <p:extLst>
      <p:ext uri="{BB962C8B-B14F-4D97-AF65-F5344CB8AC3E}">
        <p14:creationId xmlns:p14="http://schemas.microsoft.com/office/powerpoint/2010/main" val="33463370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dirty="0">
                <a:solidFill>
                  <a:srgbClr val="FFC000"/>
                </a:solidFill>
              </a:rPr>
              <a:t>Stakeholders</a:t>
            </a:r>
            <a:br>
              <a:rPr lang="nl-NL" sz="3200" dirty="0">
                <a:solidFill>
                  <a:srgbClr val="FFC000"/>
                </a:solidFill>
              </a:rPr>
            </a:br>
            <a:r>
              <a:rPr lang="nl-NL" sz="3200" dirty="0">
                <a:solidFill>
                  <a:schemeClr val="tx1"/>
                </a:solidFill>
              </a:rPr>
              <a:t>Werknemers </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828008" y="1113431"/>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59417" y="3321672"/>
            <a:ext cx="2160000" cy="2160000"/>
          </a:xfrm>
          <a:prstGeom prst="rect">
            <a:avLst/>
          </a:prstGeom>
        </p:spPr>
      </p:pic>
      <p:sp>
        <p:nvSpPr>
          <p:cNvPr id="13" name="TextBox 12">
            <a:extLst>
              <a:ext uri="{FF2B5EF4-FFF2-40B4-BE49-F238E27FC236}">
                <a16:creationId xmlns:a16="http://schemas.microsoft.com/office/drawing/2014/main" id="{B1F5B0B1-53C7-48E0-AE11-83218E9BC327}"/>
              </a:ext>
            </a:extLst>
          </p:cNvPr>
          <p:cNvSpPr txBox="1"/>
          <p:nvPr/>
        </p:nvSpPr>
        <p:spPr>
          <a:xfrm>
            <a:off x="284584" y="1220758"/>
            <a:ext cx="2275270" cy="369332"/>
          </a:xfrm>
          <a:prstGeom prst="rect">
            <a:avLst/>
          </a:prstGeom>
          <a:noFill/>
        </p:spPr>
        <p:txBody>
          <a:bodyPr wrap="square" rtlCol="0">
            <a:spAutoFit/>
          </a:bodyPr>
          <a:lstStyle/>
          <a:p>
            <a:r>
              <a:rPr lang="nl-NL"/>
              <a:t>Liggen wakker van:</a:t>
            </a:r>
          </a:p>
        </p:txBody>
      </p:sp>
      <p:sp>
        <p:nvSpPr>
          <p:cNvPr id="21" name="TextBox 20">
            <a:extLst>
              <a:ext uri="{FF2B5EF4-FFF2-40B4-BE49-F238E27FC236}">
                <a16:creationId xmlns:a16="http://schemas.microsoft.com/office/drawing/2014/main" id="{E64DFA81-9897-4934-976C-03F4A03B776B}"/>
              </a:ext>
            </a:extLst>
          </p:cNvPr>
          <p:cNvSpPr txBox="1"/>
          <p:nvPr/>
        </p:nvSpPr>
        <p:spPr>
          <a:xfrm>
            <a:off x="5985790" y="1812535"/>
            <a:ext cx="2865111" cy="1384995"/>
          </a:xfrm>
          <a:prstGeom prst="rect">
            <a:avLst/>
          </a:prstGeom>
          <a:solidFill>
            <a:srgbClr val="FFFFFF">
              <a:alpha val="50196"/>
            </a:srgbClr>
          </a:solidFill>
        </p:spPr>
        <p:txBody>
          <a:bodyPr wrap="square" rtlCol="0">
            <a:spAutoFit/>
          </a:bodyPr>
          <a:lstStyle/>
          <a:p>
            <a:r>
              <a:rPr lang="nl-NL" sz="1400" b="1" dirty="0">
                <a:solidFill>
                  <a:srgbClr val="FFC000"/>
                </a:solidFill>
              </a:rPr>
              <a:t>ONTWIKKELPERSPECTIEF</a:t>
            </a:r>
          </a:p>
          <a:p>
            <a:pPr marL="285750" indent="-285750">
              <a:buClr>
                <a:srgbClr val="FFC000"/>
              </a:buClr>
              <a:buFont typeface="Arial" panose="020B0604020202020204" pitchFamily="34" charset="0"/>
              <a:buChar char="•"/>
            </a:pPr>
            <a:r>
              <a:rPr lang="nl-NL" sz="1400" dirty="0"/>
              <a:t>Leven Lang Ontwikkelen omarmen als kans.</a:t>
            </a:r>
          </a:p>
          <a:p>
            <a:pPr marL="285750" indent="-285750">
              <a:buClr>
                <a:srgbClr val="FFC000"/>
              </a:buClr>
              <a:buFont typeface="Arial" panose="020B0604020202020204" pitchFamily="34" charset="0"/>
              <a:buChar char="•"/>
            </a:pPr>
            <a:r>
              <a:rPr lang="nl-NL" sz="1400" dirty="0"/>
              <a:t>Uitgaan van eigen kracht: focus op eigen talenten en competenties.</a:t>
            </a:r>
          </a:p>
        </p:txBody>
      </p:sp>
      <p:sp>
        <p:nvSpPr>
          <p:cNvPr id="24" name="Speech Bubble: Rectangle with Corners Rounded 23">
            <a:extLst>
              <a:ext uri="{FF2B5EF4-FFF2-40B4-BE49-F238E27FC236}">
                <a16:creationId xmlns:a16="http://schemas.microsoft.com/office/drawing/2014/main" id="{A907C101-2FCB-4381-B813-3737A555F724}"/>
              </a:ext>
            </a:extLst>
          </p:cNvPr>
          <p:cNvSpPr/>
          <p:nvPr/>
        </p:nvSpPr>
        <p:spPr>
          <a:xfrm>
            <a:off x="452584" y="2576930"/>
            <a:ext cx="4806907" cy="3232743"/>
          </a:xfrm>
          <a:prstGeom prst="wedgeRoundRectCallout">
            <a:avLst>
              <a:gd name="adj1" fmla="val 3655"/>
              <a:gd name="adj2" fmla="val -66991"/>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1102" tIns="161102" rIns="161102" bIns="508215" numCol="1" spcCol="1270" anchor="t" anchorCtr="0">
            <a:noAutofit/>
          </a:bodyPr>
          <a:lstStyle/>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kern="1200" dirty="0">
                <a:latin typeface="+mj-lt"/>
              </a:rPr>
              <a:t>WIL wel, maar </a:t>
            </a:r>
            <a:r>
              <a:rPr lang="nl-NL" sz="1400" dirty="0">
                <a:latin typeface="+mj-lt"/>
              </a:rPr>
              <a:t>weten niet </a:t>
            </a:r>
            <a:r>
              <a:rPr lang="nl-NL" sz="1400" kern="1200" dirty="0">
                <a:latin typeface="+mj-lt"/>
              </a:rPr>
              <a:t>HOE.</a:t>
            </a: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kern="1200" dirty="0">
                <a:latin typeface="+mj-lt"/>
              </a:rPr>
              <a:t>Onbekend (gemaakt) met mogelijkheden – worden hierin niet uitgedaagd. </a:t>
            </a: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dirty="0">
                <a:latin typeface="+mj-lt"/>
              </a:rPr>
              <a:t>Angst om te leren.</a:t>
            </a:r>
            <a:endParaRPr lang="nl-NL" sz="1400" kern="1200" dirty="0">
              <a:latin typeface="+mj-lt"/>
            </a:endParaRP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dirty="0">
                <a:latin typeface="+mj-lt"/>
              </a:rPr>
              <a:t>Dat ‘men’ denkt dat zij niet willen en kunnen ontwikkelen (stigma).</a:t>
            </a: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dirty="0">
                <a:latin typeface="+mj-lt"/>
              </a:rPr>
              <a:t>De beperkte potentie van de huidige (tijdelijke) baan als ontwikkelbaan of carrièrepad.</a:t>
            </a: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dirty="0">
                <a:latin typeface="+mj-lt"/>
              </a:rPr>
              <a:t>De beperkte begeleiding en persoonlijke interesse van leidinggevenden bij leren en ontwikkelen.</a:t>
            </a:r>
          </a:p>
          <a:p>
            <a:pPr marL="285750" lvl="1" indent="-285750" algn="l" defTabSz="622300">
              <a:lnSpc>
                <a:spcPct val="90000"/>
              </a:lnSpc>
              <a:spcBef>
                <a:spcPct val="0"/>
              </a:spcBef>
              <a:spcAft>
                <a:spcPct val="15000"/>
              </a:spcAft>
              <a:buClr>
                <a:srgbClr val="FFC000"/>
              </a:buClr>
              <a:buFont typeface="Arial" panose="020B0604020202020204" pitchFamily="34" charset="0"/>
              <a:buChar char="•"/>
            </a:pPr>
            <a:r>
              <a:rPr lang="nl-NL" sz="1400" dirty="0">
                <a:latin typeface="+mj-lt"/>
              </a:rPr>
              <a:t>Mentaal pensioen, door gebrek aan ervaring, waardering, motivatie en binding met het bedrijf.</a:t>
            </a:r>
          </a:p>
        </p:txBody>
      </p:sp>
      <p:sp>
        <p:nvSpPr>
          <p:cNvPr id="27" name="Freeform: Shape 26">
            <a:extLst>
              <a:ext uri="{FF2B5EF4-FFF2-40B4-BE49-F238E27FC236}">
                <a16:creationId xmlns:a16="http://schemas.microsoft.com/office/drawing/2014/main" id="{EB596416-A548-4F20-8158-F301A1ACE466}"/>
              </a:ext>
            </a:extLst>
          </p:cNvPr>
          <p:cNvSpPr/>
          <p:nvPr/>
        </p:nvSpPr>
        <p:spPr>
          <a:xfrm>
            <a:off x="114898" y="1959422"/>
            <a:ext cx="1930481" cy="760413"/>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kern="1200"/>
              <a:t>Werkenden </a:t>
            </a:r>
          </a:p>
        </p:txBody>
      </p:sp>
      <p:grpSp>
        <p:nvGrpSpPr>
          <p:cNvPr id="11" name="Group 10">
            <a:extLst>
              <a:ext uri="{FF2B5EF4-FFF2-40B4-BE49-F238E27FC236}">
                <a16:creationId xmlns:a16="http://schemas.microsoft.com/office/drawing/2014/main" id="{ACF997F9-29B2-4F2B-B67B-B4A2924FD138}"/>
              </a:ext>
            </a:extLst>
          </p:cNvPr>
          <p:cNvGrpSpPr/>
          <p:nvPr/>
        </p:nvGrpSpPr>
        <p:grpSpPr>
          <a:xfrm>
            <a:off x="5646925" y="1051136"/>
            <a:ext cx="0" cy="5266348"/>
            <a:chOff x="5646925" y="1051136"/>
            <a:chExt cx="0" cy="5266348"/>
          </a:xfrm>
        </p:grpSpPr>
        <p:cxnSp>
          <p:nvCxnSpPr>
            <p:cNvPr id="14" name="Straight Connector 13">
              <a:extLst>
                <a:ext uri="{FF2B5EF4-FFF2-40B4-BE49-F238E27FC236}">
                  <a16:creationId xmlns:a16="http://schemas.microsoft.com/office/drawing/2014/main" id="{E7EEA97D-A183-4FFD-B9D2-7F208C3735C3}"/>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9F201F-0E7B-4128-908B-C8E70BD043C4}"/>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7" name="Picture 16">
            <a:extLst>
              <a:ext uri="{FF2B5EF4-FFF2-40B4-BE49-F238E27FC236}">
                <a16:creationId xmlns:a16="http://schemas.microsoft.com/office/drawing/2014/main" id="{E536C454-4DAB-4E35-AB67-C70FC6BE8CA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80112" y="1529713"/>
            <a:ext cx="864000" cy="864000"/>
          </a:xfrm>
          <a:prstGeom prst="ellipse">
            <a:avLst/>
          </a:prstGeom>
          <a:ln>
            <a:solidFill>
              <a:schemeClr val="accent1"/>
            </a:solidFill>
          </a:ln>
        </p:spPr>
      </p:pic>
    </p:spTree>
    <p:extLst>
      <p:ext uri="{BB962C8B-B14F-4D97-AF65-F5344CB8AC3E}">
        <p14:creationId xmlns:p14="http://schemas.microsoft.com/office/powerpoint/2010/main" val="28181353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68793"/>
            <a:ext cx="10396882" cy="1151965"/>
          </a:xfrm>
        </p:spPr>
        <p:txBody>
          <a:bodyPr anchor="t">
            <a:noAutofit/>
          </a:bodyPr>
          <a:lstStyle/>
          <a:p>
            <a:r>
              <a:rPr lang="nl-NL" sz="3200">
                <a:solidFill>
                  <a:srgbClr val="FFC000"/>
                </a:solidFill>
              </a:rPr>
              <a:t>Stakeholders</a:t>
            </a:r>
            <a:br>
              <a:rPr lang="nl-NL" sz="3200">
                <a:solidFill>
                  <a:srgbClr val="FFC000"/>
                </a:solidFill>
              </a:rPr>
            </a:br>
            <a:r>
              <a:rPr lang="nl-NL" sz="3200">
                <a:solidFill>
                  <a:schemeClr val="tx1"/>
                </a:solidFill>
              </a:rPr>
              <a:t>Werkzoekenden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5828008" y="1113431"/>
            <a:ext cx="5617699" cy="4416483"/>
          </a:xfrm>
        </p:spPr>
        <p:txBody>
          <a:bodyPr numCol="1" spcCol="720000" anchor="t">
            <a:noAutofit/>
          </a:bodyPr>
          <a:lstStyle/>
          <a:p>
            <a:pPr marL="0" indent="0">
              <a:spcBef>
                <a:spcPts val="0"/>
              </a:spcBef>
              <a:buNone/>
            </a:pPr>
            <a:r>
              <a:rPr lang="nl-NL" sz="1800" cap="none" dirty="0"/>
              <a:t>Zij kunnen aan de Motor bijdragen door: </a:t>
            </a:r>
            <a:endParaRPr lang="nl-NL" sz="1800" dirty="0"/>
          </a:p>
        </p:txBody>
      </p:sp>
      <p:sp>
        <p:nvSpPr>
          <p:cNvPr id="13" name="TextBox 12">
            <a:extLst>
              <a:ext uri="{FF2B5EF4-FFF2-40B4-BE49-F238E27FC236}">
                <a16:creationId xmlns:a16="http://schemas.microsoft.com/office/drawing/2014/main" id="{B1F5B0B1-53C7-48E0-AE11-83218E9BC327}"/>
              </a:ext>
            </a:extLst>
          </p:cNvPr>
          <p:cNvSpPr txBox="1"/>
          <p:nvPr/>
        </p:nvSpPr>
        <p:spPr>
          <a:xfrm>
            <a:off x="284584" y="1220758"/>
            <a:ext cx="2275270" cy="369332"/>
          </a:xfrm>
          <a:prstGeom prst="rect">
            <a:avLst/>
          </a:prstGeom>
          <a:noFill/>
        </p:spPr>
        <p:txBody>
          <a:bodyPr wrap="square" rtlCol="0">
            <a:spAutoFit/>
          </a:bodyPr>
          <a:lstStyle/>
          <a:p>
            <a:r>
              <a:rPr lang="nl-NL"/>
              <a:t>Liggen wakker van:</a:t>
            </a:r>
          </a:p>
        </p:txBody>
      </p:sp>
      <p:sp>
        <p:nvSpPr>
          <p:cNvPr id="24" name="Speech Bubble: Rectangle with Corners Rounded 23">
            <a:extLst>
              <a:ext uri="{FF2B5EF4-FFF2-40B4-BE49-F238E27FC236}">
                <a16:creationId xmlns:a16="http://schemas.microsoft.com/office/drawing/2014/main" id="{A907C101-2FCB-4381-B813-3737A555F724}"/>
              </a:ext>
            </a:extLst>
          </p:cNvPr>
          <p:cNvSpPr/>
          <p:nvPr/>
        </p:nvSpPr>
        <p:spPr>
          <a:xfrm>
            <a:off x="424874" y="2576928"/>
            <a:ext cx="5108774" cy="2733981"/>
          </a:xfrm>
          <a:prstGeom prst="wedgeRoundRectCallout">
            <a:avLst>
              <a:gd name="adj1" fmla="val -8309"/>
              <a:gd name="adj2" fmla="val -63691"/>
              <a:gd name="adj3" fmla="val 16667"/>
            </a:avLst>
          </a:prstGeom>
          <a:ln w="9525">
            <a:solidFill>
              <a:schemeClr val="tx1"/>
            </a:solidFill>
          </a:ln>
          <a:effectLst>
            <a:outerShdw blurRad="50800" dist="38100" dir="2700000" algn="tl"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1102" tIns="161102" rIns="161102" bIns="508215" numCol="1" spcCol="1270" anchor="t" anchorCtr="0">
            <a:noAutofit/>
          </a:bodyPr>
          <a:lstStyle/>
          <a:p>
            <a:pPr marL="285750" lvl="1" indent="-285750" defTabSz="622300">
              <a:lnSpc>
                <a:spcPct val="90000"/>
              </a:lnSpc>
              <a:spcBef>
                <a:spcPct val="0"/>
              </a:spcBef>
              <a:spcAft>
                <a:spcPct val="15000"/>
              </a:spcAft>
              <a:buClr>
                <a:schemeClr val="accent1"/>
              </a:buClr>
              <a:buFont typeface="Arial" panose="020B0604020202020204" pitchFamily="34" charset="0"/>
              <a:buChar char="•"/>
            </a:pPr>
            <a:r>
              <a:rPr lang="nl-NL" sz="1400" dirty="0">
                <a:latin typeface="+mj-lt"/>
              </a:rPr>
              <a:t>Dat ‘men’ denkt dat zij niet willen en kunnen ontwikkelen en werken(stigma).</a:t>
            </a:r>
          </a:p>
          <a:p>
            <a:pPr marL="285750" lvl="1" indent="-285750" algn="l" defTabSz="622300">
              <a:lnSpc>
                <a:spcPct val="90000"/>
              </a:lnSpc>
              <a:spcBef>
                <a:spcPct val="0"/>
              </a:spcBef>
              <a:spcAft>
                <a:spcPct val="15000"/>
              </a:spcAft>
              <a:buClr>
                <a:schemeClr val="accent1"/>
              </a:buClr>
              <a:buFont typeface="Arial" panose="020B0604020202020204" pitchFamily="34" charset="0"/>
              <a:buChar char="•"/>
            </a:pPr>
            <a:r>
              <a:rPr lang="nl-NL" sz="1400" kern="1200" dirty="0">
                <a:latin typeface="+mj-lt"/>
              </a:rPr>
              <a:t>De belemmering die zij </a:t>
            </a:r>
            <a:r>
              <a:rPr lang="nl-NL" sz="1400" dirty="0">
                <a:latin typeface="+mj-lt"/>
              </a:rPr>
              <a:t>ervaren </a:t>
            </a:r>
            <a:r>
              <a:rPr lang="nl-NL" sz="1400" kern="1200" dirty="0">
                <a:latin typeface="+mj-lt"/>
              </a:rPr>
              <a:t>door gebrek aan diploma’s en/of diploma’s voor beroepen waar geen werk in te vinden is.</a:t>
            </a:r>
          </a:p>
          <a:p>
            <a:pPr marL="285750" lvl="1" indent="-285750" algn="l" defTabSz="622300">
              <a:lnSpc>
                <a:spcPct val="90000"/>
              </a:lnSpc>
              <a:spcBef>
                <a:spcPct val="0"/>
              </a:spcBef>
              <a:spcAft>
                <a:spcPct val="15000"/>
              </a:spcAft>
              <a:buClr>
                <a:schemeClr val="accent1"/>
              </a:buClr>
              <a:buFont typeface="Arial" panose="020B0604020202020204" pitchFamily="34" charset="0"/>
              <a:buChar char="•"/>
            </a:pPr>
            <a:r>
              <a:rPr lang="nl-NL" sz="1400" dirty="0">
                <a:latin typeface="+mj-lt"/>
              </a:rPr>
              <a:t>De beperkte potentie van de huidige (tijdelijke) baan als ontwikkelbaan of carrièrepad.</a:t>
            </a:r>
          </a:p>
          <a:p>
            <a:pPr marL="285750" lvl="1" indent="-285750" algn="l" defTabSz="622300">
              <a:lnSpc>
                <a:spcPct val="90000"/>
              </a:lnSpc>
              <a:spcBef>
                <a:spcPct val="0"/>
              </a:spcBef>
              <a:spcAft>
                <a:spcPct val="15000"/>
              </a:spcAft>
              <a:buClr>
                <a:schemeClr val="accent1"/>
              </a:buClr>
              <a:buFont typeface="Arial" panose="020B0604020202020204" pitchFamily="34" charset="0"/>
              <a:buChar char="•"/>
            </a:pPr>
            <a:r>
              <a:rPr lang="nl-NL" sz="1400" dirty="0">
                <a:latin typeface="+mj-lt"/>
              </a:rPr>
              <a:t>Het aanbod van vooral lager gekwalificeerd werk.</a:t>
            </a:r>
          </a:p>
          <a:p>
            <a:pPr marL="285750" lvl="1" indent="-285750" algn="l" defTabSz="622300">
              <a:lnSpc>
                <a:spcPct val="90000"/>
              </a:lnSpc>
              <a:spcBef>
                <a:spcPct val="0"/>
              </a:spcBef>
              <a:spcAft>
                <a:spcPct val="15000"/>
              </a:spcAft>
              <a:buClr>
                <a:schemeClr val="accent1"/>
              </a:buClr>
              <a:buFont typeface="Arial" panose="020B0604020202020204" pitchFamily="34" charset="0"/>
              <a:buChar char="•"/>
            </a:pPr>
            <a:r>
              <a:rPr lang="nl-NL" sz="1400" dirty="0">
                <a:latin typeface="+mj-lt"/>
              </a:rPr>
              <a:t>De beperkte begeleiding bij het leren en ontwikkelen en de beperkte persoonlijke interesse van sommige klantmanagers/casemanagers.</a:t>
            </a:r>
          </a:p>
        </p:txBody>
      </p:sp>
      <p:sp>
        <p:nvSpPr>
          <p:cNvPr id="27" name="Freeform: Shape 26">
            <a:extLst>
              <a:ext uri="{FF2B5EF4-FFF2-40B4-BE49-F238E27FC236}">
                <a16:creationId xmlns:a16="http://schemas.microsoft.com/office/drawing/2014/main" id="{EB596416-A548-4F20-8158-F301A1ACE466}"/>
              </a:ext>
            </a:extLst>
          </p:cNvPr>
          <p:cNvSpPr/>
          <p:nvPr/>
        </p:nvSpPr>
        <p:spPr>
          <a:xfrm>
            <a:off x="114898" y="1959422"/>
            <a:ext cx="1930481" cy="760413"/>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kern="1200"/>
              <a:t>Werk</a:t>
            </a:r>
            <a:r>
              <a:rPr lang="nl-NL" sz="1700"/>
              <a:t>zoeke</a:t>
            </a:r>
            <a:r>
              <a:rPr lang="nl-NL" sz="1700" kern="1200"/>
              <a:t>nden</a:t>
            </a:r>
          </a:p>
        </p:txBody>
      </p:sp>
      <p:grpSp>
        <p:nvGrpSpPr>
          <p:cNvPr id="12" name="Group 11">
            <a:extLst>
              <a:ext uri="{FF2B5EF4-FFF2-40B4-BE49-F238E27FC236}">
                <a16:creationId xmlns:a16="http://schemas.microsoft.com/office/drawing/2014/main" id="{899E4E87-8DD7-4F14-B6F0-F0D90BC17102}"/>
              </a:ext>
            </a:extLst>
          </p:cNvPr>
          <p:cNvGrpSpPr/>
          <p:nvPr/>
        </p:nvGrpSpPr>
        <p:grpSpPr>
          <a:xfrm>
            <a:off x="5646925" y="1051136"/>
            <a:ext cx="0" cy="5266348"/>
            <a:chOff x="5646925" y="1051136"/>
            <a:chExt cx="0" cy="5266348"/>
          </a:xfrm>
        </p:grpSpPr>
        <p:cxnSp>
          <p:nvCxnSpPr>
            <p:cNvPr id="16" name="Straight Connector 15">
              <a:extLst>
                <a:ext uri="{FF2B5EF4-FFF2-40B4-BE49-F238E27FC236}">
                  <a16:creationId xmlns:a16="http://schemas.microsoft.com/office/drawing/2014/main" id="{7C5064A7-7AA0-45CA-8E83-14374F77923D}"/>
                </a:ext>
              </a:extLst>
            </p:cNvPr>
            <p:cNvCxnSpPr>
              <a:cxnSpLocks/>
            </p:cNvCxnSpPr>
            <p:nvPr/>
          </p:nvCxnSpPr>
          <p:spPr>
            <a:xfrm>
              <a:off x="5646925" y="1051136"/>
              <a:ext cx="0" cy="49938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BCA7ADB-893D-42A6-968E-1903CC70D893}"/>
                </a:ext>
              </a:extLst>
            </p:cNvPr>
            <p:cNvCxnSpPr>
              <a:cxnSpLocks/>
            </p:cNvCxnSpPr>
            <p:nvPr/>
          </p:nvCxnSpPr>
          <p:spPr>
            <a:xfrm>
              <a:off x="5646925" y="5597048"/>
              <a:ext cx="0" cy="7204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E077491D-EB1D-499F-9460-F30DD5F844FF}"/>
              </a:ext>
            </a:extLst>
          </p:cNvPr>
          <p:cNvSpPr txBox="1"/>
          <p:nvPr/>
        </p:nvSpPr>
        <p:spPr>
          <a:xfrm>
            <a:off x="5985790" y="1812535"/>
            <a:ext cx="2865111" cy="1384995"/>
          </a:xfrm>
          <a:prstGeom prst="rect">
            <a:avLst/>
          </a:prstGeom>
          <a:solidFill>
            <a:srgbClr val="FFFFFF">
              <a:alpha val="50196"/>
            </a:srgbClr>
          </a:solidFill>
        </p:spPr>
        <p:txBody>
          <a:bodyPr wrap="square" rtlCol="0">
            <a:spAutoFit/>
          </a:bodyPr>
          <a:lstStyle/>
          <a:p>
            <a:r>
              <a:rPr lang="nl-NL" sz="1400" b="1" dirty="0">
                <a:solidFill>
                  <a:srgbClr val="FFC000"/>
                </a:solidFill>
              </a:rPr>
              <a:t>ONTWIKKELPERSPECTIEF</a:t>
            </a:r>
          </a:p>
          <a:p>
            <a:pPr marL="285750" indent="-285750">
              <a:buClr>
                <a:srgbClr val="FFC000"/>
              </a:buClr>
              <a:buFont typeface="Arial" panose="020B0604020202020204" pitchFamily="34" charset="0"/>
              <a:buChar char="•"/>
            </a:pPr>
            <a:r>
              <a:rPr lang="nl-NL" sz="1400" dirty="0"/>
              <a:t>Leven Lang Ontwikkelen omarmen als noodzaak en mogelijkheid.</a:t>
            </a:r>
          </a:p>
          <a:p>
            <a:pPr marL="285750" indent="-285750">
              <a:buClr>
                <a:srgbClr val="FFC000"/>
              </a:buClr>
              <a:buFont typeface="Arial" panose="020B0604020202020204" pitchFamily="34" charset="0"/>
              <a:buChar char="•"/>
            </a:pPr>
            <a:r>
              <a:rPr lang="nl-NL" sz="1400" dirty="0"/>
              <a:t>Focus op eigen talenten en competenties.</a:t>
            </a:r>
          </a:p>
        </p:txBody>
      </p:sp>
      <p:pic>
        <p:nvPicPr>
          <p:cNvPr id="6" name="Graphic 5" descr="Single gear">
            <a:extLst>
              <a:ext uri="{FF2B5EF4-FFF2-40B4-BE49-F238E27FC236}">
                <a16:creationId xmlns:a16="http://schemas.microsoft.com/office/drawing/2014/main" id="{4376F0CB-C3FC-4F31-9A15-ADA076AA3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88472" y="3038471"/>
            <a:ext cx="2160000" cy="2160000"/>
          </a:xfrm>
          <a:prstGeom prst="rect">
            <a:avLst/>
          </a:prstGeom>
        </p:spPr>
      </p:pic>
      <p:pic>
        <p:nvPicPr>
          <p:cNvPr id="19" name="Picture 18">
            <a:extLst>
              <a:ext uri="{FF2B5EF4-FFF2-40B4-BE49-F238E27FC236}">
                <a16:creationId xmlns:a16="http://schemas.microsoft.com/office/drawing/2014/main" id="{DBD1BB5D-3FAD-43B6-BA1B-CA8859F6F05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16156" y="1639863"/>
            <a:ext cx="871926" cy="864000"/>
          </a:xfrm>
          <a:prstGeom prst="ellipse">
            <a:avLst/>
          </a:prstGeom>
          <a:ln>
            <a:solidFill>
              <a:schemeClr val="accent1"/>
            </a:solidFill>
          </a:ln>
        </p:spPr>
      </p:pic>
    </p:spTree>
    <p:extLst>
      <p:ext uri="{BB962C8B-B14F-4D97-AF65-F5344CB8AC3E}">
        <p14:creationId xmlns:p14="http://schemas.microsoft.com/office/powerpoint/2010/main" val="25846962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1" name="TextBox 120">
            <a:extLst>
              <a:ext uri="{FF2B5EF4-FFF2-40B4-BE49-F238E27FC236}">
                <a16:creationId xmlns:a16="http://schemas.microsoft.com/office/drawing/2014/main" id="{B307453B-2C57-4013-B551-56617E37DDDE}"/>
              </a:ext>
            </a:extLst>
          </p:cNvPr>
          <p:cNvSpPr txBox="1"/>
          <p:nvPr/>
        </p:nvSpPr>
        <p:spPr>
          <a:xfrm>
            <a:off x="6794265" y="3159771"/>
            <a:ext cx="3224670" cy="1384995"/>
          </a:xfrm>
          <a:prstGeom prst="rect">
            <a:avLst/>
          </a:prstGeom>
          <a:solidFill>
            <a:srgbClr val="FFFFFF">
              <a:alpha val="50196"/>
            </a:srgbClr>
          </a:solidFill>
        </p:spPr>
        <p:txBody>
          <a:bodyPr wrap="square" rtlCol="0">
            <a:spAutoFit/>
          </a:bodyPr>
          <a:lstStyle/>
          <a:p>
            <a:r>
              <a:rPr lang="nl-NL" sz="1400" b="1" dirty="0">
                <a:uFill>
                  <a:solidFill>
                    <a:srgbClr val="FFC000"/>
                  </a:solidFill>
                </a:uFill>
              </a:rPr>
              <a:t>Matching en mobiliteit</a:t>
            </a:r>
          </a:p>
          <a:p>
            <a:pPr marL="285750" indent="-285750">
              <a:buClr>
                <a:srgbClr val="FFC000"/>
              </a:buClr>
              <a:buFont typeface="Wingdings" panose="05000000000000000000" pitchFamily="2" charset="2"/>
              <a:buChar char="§"/>
            </a:pPr>
            <a:r>
              <a:rPr lang="nl-NL" sz="1400" dirty="0"/>
              <a:t>(Intersectorale)matching: de juiste werk(zoek)ende - bij de juiste werkgever, met de juiste opleiding</a:t>
            </a:r>
          </a:p>
          <a:p>
            <a:pPr marL="285750" indent="-285750">
              <a:buClr>
                <a:srgbClr val="FFC000"/>
              </a:buClr>
              <a:buFont typeface="Wingdings" panose="05000000000000000000" pitchFamily="2" charset="2"/>
              <a:buChar char="§"/>
            </a:pPr>
            <a:r>
              <a:rPr lang="nl-NL" sz="1400" dirty="0"/>
              <a:t>Matching op basis van competenties</a:t>
            </a:r>
          </a:p>
        </p:txBody>
      </p:sp>
      <p:sp>
        <p:nvSpPr>
          <p:cNvPr id="4" name="Title 1">
            <a:extLst>
              <a:ext uri="{FF2B5EF4-FFF2-40B4-BE49-F238E27FC236}">
                <a16:creationId xmlns:a16="http://schemas.microsoft.com/office/drawing/2014/main" id="{8A1CA363-2B49-49B1-9DE1-9F49A338BABE}"/>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Resultaten van de motor</a:t>
            </a:r>
            <a:br>
              <a:rPr lang="nl-NL" sz="3200" dirty="0">
                <a:solidFill>
                  <a:srgbClr val="FFC000"/>
                </a:solidFill>
              </a:rPr>
            </a:br>
            <a:r>
              <a:rPr lang="nl-NL" sz="3200" dirty="0">
                <a:solidFill>
                  <a:schemeClr val="tx1"/>
                </a:solidFill>
              </a:rPr>
              <a:t>een integrale oplossing</a:t>
            </a:r>
            <a:br>
              <a:rPr lang="nl-NL" sz="3200" dirty="0">
                <a:solidFill>
                  <a:srgbClr val="FFC000"/>
                </a:solidFill>
              </a:rPr>
            </a:br>
            <a:endParaRPr lang="nl-NL" sz="3200" dirty="0">
              <a:solidFill>
                <a:schemeClr val="tx1"/>
              </a:solidFill>
            </a:endParaRPr>
          </a:p>
        </p:txBody>
      </p:sp>
      <p:sp>
        <p:nvSpPr>
          <p:cNvPr id="19" name="TextBox 18">
            <a:extLst>
              <a:ext uri="{FF2B5EF4-FFF2-40B4-BE49-F238E27FC236}">
                <a16:creationId xmlns:a16="http://schemas.microsoft.com/office/drawing/2014/main" id="{088F6820-D397-4FFA-AC52-C36551E7C307}"/>
              </a:ext>
            </a:extLst>
          </p:cNvPr>
          <p:cNvSpPr txBox="1"/>
          <p:nvPr/>
        </p:nvSpPr>
        <p:spPr>
          <a:xfrm>
            <a:off x="5067147" y="4859202"/>
            <a:ext cx="3564030" cy="954107"/>
          </a:xfrm>
          <a:prstGeom prst="rect">
            <a:avLst/>
          </a:prstGeom>
          <a:solidFill>
            <a:srgbClr val="FFFFFF">
              <a:alpha val="38824"/>
            </a:srgbClr>
          </a:solidFill>
        </p:spPr>
        <p:txBody>
          <a:bodyPr wrap="square" rtlCol="0">
            <a:spAutoFit/>
          </a:bodyPr>
          <a:lstStyle/>
          <a:p>
            <a:r>
              <a:rPr lang="nl-NL" sz="1400" b="1" dirty="0">
                <a:uFill>
                  <a:solidFill>
                    <a:srgbClr val="FFC000"/>
                  </a:solidFill>
                </a:uFill>
              </a:rPr>
              <a:t>Ontwikkelperspectief</a:t>
            </a:r>
          </a:p>
          <a:p>
            <a:pPr marL="285750" indent="-285750">
              <a:buClr>
                <a:srgbClr val="FFC000"/>
              </a:buClr>
              <a:buFont typeface="Wingdings" panose="05000000000000000000" pitchFamily="2" charset="2"/>
              <a:buChar char="§"/>
            </a:pPr>
            <a:r>
              <a:rPr lang="nl-NL" sz="1400" dirty="0"/>
              <a:t>Duurzame ontwikkeling erkennen als noodzaak en mogelijkheid</a:t>
            </a:r>
          </a:p>
          <a:p>
            <a:pPr marL="285750" indent="-285750">
              <a:buClr>
                <a:srgbClr val="FFC000"/>
              </a:buClr>
              <a:buFont typeface="Wingdings" panose="05000000000000000000" pitchFamily="2" charset="2"/>
              <a:buChar char="§"/>
            </a:pPr>
            <a:r>
              <a:rPr lang="nl-NL" sz="1400" dirty="0"/>
              <a:t>Focus op talenten en competenties</a:t>
            </a:r>
          </a:p>
        </p:txBody>
      </p:sp>
      <p:sp>
        <p:nvSpPr>
          <p:cNvPr id="46" name="Freeform: Shape 45">
            <a:extLst>
              <a:ext uri="{FF2B5EF4-FFF2-40B4-BE49-F238E27FC236}">
                <a16:creationId xmlns:a16="http://schemas.microsoft.com/office/drawing/2014/main" id="{A1DAC1EC-89DE-47D5-B0AB-2F66CAE4CB1A}"/>
              </a:ext>
            </a:extLst>
          </p:cNvPr>
          <p:cNvSpPr/>
          <p:nvPr/>
        </p:nvSpPr>
        <p:spPr>
          <a:xfrm>
            <a:off x="3131601" y="2982723"/>
            <a:ext cx="864001" cy="37647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rgbClr val="FFC000"/>
                </a:solidFill>
              </a:rPr>
              <a:t>Werkgevers</a:t>
            </a:r>
          </a:p>
        </p:txBody>
      </p:sp>
      <p:sp>
        <p:nvSpPr>
          <p:cNvPr id="85" name="Freeform: Shape 84">
            <a:extLst>
              <a:ext uri="{FF2B5EF4-FFF2-40B4-BE49-F238E27FC236}">
                <a16:creationId xmlns:a16="http://schemas.microsoft.com/office/drawing/2014/main" id="{521B9008-0912-4651-A29F-9128C796B457}"/>
              </a:ext>
            </a:extLst>
          </p:cNvPr>
          <p:cNvSpPr/>
          <p:nvPr/>
        </p:nvSpPr>
        <p:spPr>
          <a:xfrm>
            <a:off x="307330" y="4601571"/>
            <a:ext cx="1321981" cy="37647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chemeClr val="accent1"/>
                </a:solidFill>
              </a:rPr>
              <a:t>Gemeente</a:t>
            </a:r>
          </a:p>
        </p:txBody>
      </p:sp>
      <p:pic>
        <p:nvPicPr>
          <p:cNvPr id="97" name="Picture 96">
            <a:extLst>
              <a:ext uri="{FF2B5EF4-FFF2-40B4-BE49-F238E27FC236}">
                <a16:creationId xmlns:a16="http://schemas.microsoft.com/office/drawing/2014/main" id="{170C2432-1100-4071-AFBA-B8AF65D366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6204" y="4978046"/>
            <a:ext cx="363303" cy="360000"/>
          </a:xfrm>
          <a:prstGeom prst="ellipse">
            <a:avLst/>
          </a:prstGeom>
          <a:ln>
            <a:solidFill>
              <a:schemeClr val="accent1"/>
            </a:solidFill>
          </a:ln>
        </p:spPr>
      </p:pic>
      <p:sp>
        <p:nvSpPr>
          <p:cNvPr id="138" name="TextBox 137">
            <a:extLst>
              <a:ext uri="{FF2B5EF4-FFF2-40B4-BE49-F238E27FC236}">
                <a16:creationId xmlns:a16="http://schemas.microsoft.com/office/drawing/2014/main" id="{1684478A-FC4E-41BC-B07D-2CDD03497120}"/>
              </a:ext>
            </a:extLst>
          </p:cNvPr>
          <p:cNvSpPr txBox="1"/>
          <p:nvPr/>
        </p:nvSpPr>
        <p:spPr>
          <a:xfrm>
            <a:off x="5121757" y="1772523"/>
            <a:ext cx="2865111" cy="1169551"/>
          </a:xfrm>
          <a:prstGeom prst="rect">
            <a:avLst/>
          </a:prstGeom>
          <a:solidFill>
            <a:srgbClr val="FFFFFF">
              <a:alpha val="50196"/>
            </a:srgbClr>
          </a:solidFill>
        </p:spPr>
        <p:txBody>
          <a:bodyPr wrap="square" rtlCol="0">
            <a:spAutoFit/>
          </a:bodyPr>
          <a:lstStyle/>
          <a:p>
            <a:r>
              <a:rPr lang="nl-NL" sz="1400" b="1" dirty="0">
                <a:uFill>
                  <a:solidFill>
                    <a:srgbClr val="FFC000"/>
                  </a:solidFill>
                </a:uFill>
              </a:rPr>
              <a:t>Vernieuwend onderwijs</a:t>
            </a:r>
          </a:p>
          <a:p>
            <a:pPr marL="285750" indent="-285750">
              <a:buClr>
                <a:schemeClr val="accent1"/>
              </a:buClr>
              <a:buFont typeface="Wingdings" panose="05000000000000000000" pitchFamily="2" charset="2"/>
              <a:buChar char="§"/>
            </a:pPr>
            <a:r>
              <a:rPr lang="nl-NL" sz="1400" dirty="0"/>
              <a:t>Vernieuwen van vorm en inhoud en erkenning van formeel en non-formeel onderwijs</a:t>
            </a:r>
          </a:p>
        </p:txBody>
      </p:sp>
      <p:pic>
        <p:nvPicPr>
          <p:cNvPr id="142" name="Picture 141">
            <a:extLst>
              <a:ext uri="{FF2B5EF4-FFF2-40B4-BE49-F238E27FC236}">
                <a16:creationId xmlns:a16="http://schemas.microsoft.com/office/drawing/2014/main" id="{C6EA33BE-C534-47A4-B9FE-D24B25ADCD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90910" y="1441174"/>
            <a:ext cx="390638" cy="360000"/>
          </a:xfrm>
          <a:prstGeom prst="ellipse">
            <a:avLst/>
          </a:prstGeom>
          <a:ln>
            <a:solidFill>
              <a:schemeClr val="accent1"/>
            </a:solidFill>
          </a:ln>
        </p:spPr>
      </p:pic>
      <p:pic>
        <p:nvPicPr>
          <p:cNvPr id="156" name="Picture 155">
            <a:extLst>
              <a:ext uri="{FF2B5EF4-FFF2-40B4-BE49-F238E27FC236}">
                <a16:creationId xmlns:a16="http://schemas.microsoft.com/office/drawing/2014/main" id="{4E1665A1-FB96-454C-A23A-D9608717031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85597" y="1918382"/>
            <a:ext cx="362748" cy="360000"/>
          </a:xfrm>
          <a:prstGeom prst="ellipse">
            <a:avLst/>
          </a:prstGeom>
          <a:ln>
            <a:solidFill>
              <a:srgbClr val="FFC000"/>
            </a:solidFill>
          </a:ln>
        </p:spPr>
      </p:pic>
      <p:sp>
        <p:nvSpPr>
          <p:cNvPr id="158" name="Freeform: Shape 157">
            <a:extLst>
              <a:ext uri="{FF2B5EF4-FFF2-40B4-BE49-F238E27FC236}">
                <a16:creationId xmlns:a16="http://schemas.microsoft.com/office/drawing/2014/main" id="{4E1407D9-004A-48D4-B404-0A12024B5131}"/>
              </a:ext>
            </a:extLst>
          </p:cNvPr>
          <p:cNvSpPr/>
          <p:nvPr/>
        </p:nvSpPr>
        <p:spPr>
          <a:xfrm>
            <a:off x="8263062" y="1923374"/>
            <a:ext cx="840329" cy="276813"/>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rgbClr val="FFC000"/>
                </a:solidFill>
              </a:rPr>
              <a:t>Onderwijs</a:t>
            </a:r>
          </a:p>
        </p:txBody>
      </p:sp>
      <p:pic>
        <p:nvPicPr>
          <p:cNvPr id="193" name="Picture 2" descr="Business Woman Icons - Download Free Vector Icons | Noun Project">
            <a:extLst>
              <a:ext uri="{FF2B5EF4-FFF2-40B4-BE49-F238E27FC236}">
                <a16:creationId xmlns:a16="http://schemas.microsoft.com/office/drawing/2014/main" id="{849DCD35-1569-4727-B601-68496694DCB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46254" y="4043932"/>
            <a:ext cx="360000" cy="3600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194" name="Picture 193">
            <a:extLst>
              <a:ext uri="{FF2B5EF4-FFF2-40B4-BE49-F238E27FC236}">
                <a16:creationId xmlns:a16="http://schemas.microsoft.com/office/drawing/2014/main" id="{7651BA6C-CF0C-4F02-BEC8-2DCEB500E0C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966254" y="3218732"/>
            <a:ext cx="360000" cy="360000"/>
          </a:xfrm>
          <a:prstGeom prst="ellipse">
            <a:avLst/>
          </a:prstGeom>
          <a:ln>
            <a:solidFill>
              <a:schemeClr val="accent1"/>
            </a:solidFill>
          </a:ln>
        </p:spPr>
      </p:pic>
      <p:pic>
        <p:nvPicPr>
          <p:cNvPr id="196" name="Picture 195">
            <a:extLst>
              <a:ext uri="{FF2B5EF4-FFF2-40B4-BE49-F238E27FC236}">
                <a16:creationId xmlns:a16="http://schemas.microsoft.com/office/drawing/2014/main" id="{FBF18926-DF44-410A-A87B-1E04B0242A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74330" y="3092944"/>
            <a:ext cx="390638" cy="360000"/>
          </a:xfrm>
          <a:prstGeom prst="ellipse">
            <a:avLst/>
          </a:prstGeom>
          <a:ln>
            <a:solidFill>
              <a:schemeClr val="accent1"/>
            </a:solidFill>
          </a:ln>
        </p:spPr>
      </p:pic>
      <p:pic>
        <p:nvPicPr>
          <p:cNvPr id="197" name="Picture 196">
            <a:extLst>
              <a:ext uri="{FF2B5EF4-FFF2-40B4-BE49-F238E27FC236}">
                <a16:creationId xmlns:a16="http://schemas.microsoft.com/office/drawing/2014/main" id="{6350EC5A-1EBF-4FC2-9665-2A1A028FD9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33509" y="4147493"/>
            <a:ext cx="362748" cy="360000"/>
          </a:xfrm>
          <a:prstGeom prst="ellipse">
            <a:avLst/>
          </a:prstGeom>
          <a:ln>
            <a:solidFill>
              <a:srgbClr val="FFC000"/>
            </a:solidFill>
          </a:ln>
        </p:spPr>
      </p:pic>
      <p:pic>
        <p:nvPicPr>
          <p:cNvPr id="202" name="Graphic 201" descr="Line arrow Rotate left">
            <a:extLst>
              <a:ext uri="{FF2B5EF4-FFF2-40B4-BE49-F238E27FC236}">
                <a16:creationId xmlns:a16="http://schemas.microsoft.com/office/drawing/2014/main" id="{995C80CF-D6A1-46CC-A3DA-FFE6142A321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160609" y="3413093"/>
            <a:ext cx="914400" cy="914400"/>
          </a:xfrm>
          <a:prstGeom prst="rect">
            <a:avLst/>
          </a:prstGeom>
        </p:spPr>
      </p:pic>
      <p:sp>
        <p:nvSpPr>
          <p:cNvPr id="207" name="TextBox 206">
            <a:extLst>
              <a:ext uri="{FF2B5EF4-FFF2-40B4-BE49-F238E27FC236}">
                <a16:creationId xmlns:a16="http://schemas.microsoft.com/office/drawing/2014/main" id="{84C7178D-B2F6-4F0F-B9A9-09A9CF928507}"/>
              </a:ext>
            </a:extLst>
          </p:cNvPr>
          <p:cNvSpPr txBox="1"/>
          <p:nvPr/>
        </p:nvSpPr>
        <p:spPr>
          <a:xfrm>
            <a:off x="307330" y="1128308"/>
            <a:ext cx="3545485" cy="830997"/>
          </a:xfrm>
          <a:prstGeom prst="rect">
            <a:avLst/>
          </a:prstGeom>
          <a:noFill/>
        </p:spPr>
        <p:txBody>
          <a:bodyPr wrap="square" rtlCol="0">
            <a:spAutoFit/>
          </a:bodyPr>
          <a:lstStyle/>
          <a:p>
            <a:r>
              <a:rPr lang="nl-NL" sz="1600" dirty="0"/>
              <a:t>De Motor brengt de losse tandwielen in beweging en jaagt daardoor een integrale (samen)werking aan.</a:t>
            </a:r>
          </a:p>
        </p:txBody>
      </p:sp>
      <p:sp>
        <p:nvSpPr>
          <p:cNvPr id="36" name="Freeform: Shape 35">
            <a:extLst>
              <a:ext uri="{FF2B5EF4-FFF2-40B4-BE49-F238E27FC236}">
                <a16:creationId xmlns:a16="http://schemas.microsoft.com/office/drawing/2014/main" id="{0D24260F-999D-4B52-B286-0F87B2C6E64E}"/>
              </a:ext>
            </a:extLst>
          </p:cNvPr>
          <p:cNvSpPr/>
          <p:nvPr/>
        </p:nvSpPr>
        <p:spPr>
          <a:xfrm>
            <a:off x="8020836" y="1458302"/>
            <a:ext cx="1118630" cy="276812"/>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rgbClr val="FFC000"/>
                </a:solidFill>
              </a:rPr>
              <a:t>Maatschappelijke organisaties</a:t>
            </a:r>
          </a:p>
        </p:txBody>
      </p:sp>
      <p:sp>
        <p:nvSpPr>
          <p:cNvPr id="37" name="Freeform: Shape 36">
            <a:extLst>
              <a:ext uri="{FF2B5EF4-FFF2-40B4-BE49-F238E27FC236}">
                <a16:creationId xmlns:a16="http://schemas.microsoft.com/office/drawing/2014/main" id="{F5190A21-0260-4FFC-8FAE-C0B00DB5C01E}"/>
              </a:ext>
            </a:extLst>
          </p:cNvPr>
          <p:cNvSpPr/>
          <p:nvPr/>
        </p:nvSpPr>
        <p:spPr>
          <a:xfrm>
            <a:off x="1907209" y="4799782"/>
            <a:ext cx="1830917" cy="48626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chemeClr val="accent1"/>
                </a:solidFill>
              </a:rPr>
              <a:t>Maatschappelijke organisaties</a:t>
            </a:r>
          </a:p>
        </p:txBody>
      </p:sp>
      <p:sp>
        <p:nvSpPr>
          <p:cNvPr id="38" name="TextBox 37">
            <a:extLst>
              <a:ext uri="{FF2B5EF4-FFF2-40B4-BE49-F238E27FC236}">
                <a16:creationId xmlns:a16="http://schemas.microsoft.com/office/drawing/2014/main" id="{A4CF7AC0-5ACA-4935-9332-1D57ADDCFCD4}"/>
              </a:ext>
            </a:extLst>
          </p:cNvPr>
          <p:cNvSpPr txBox="1"/>
          <p:nvPr/>
        </p:nvSpPr>
        <p:spPr>
          <a:xfrm>
            <a:off x="9567912" y="4722695"/>
            <a:ext cx="2099793" cy="738664"/>
          </a:xfrm>
          <a:prstGeom prst="rect">
            <a:avLst/>
          </a:prstGeom>
          <a:solidFill>
            <a:srgbClr val="FFFFFF">
              <a:alpha val="50196"/>
            </a:srgbClr>
          </a:solidFill>
        </p:spPr>
        <p:txBody>
          <a:bodyPr wrap="square" rtlCol="0">
            <a:spAutoFit/>
          </a:bodyPr>
          <a:lstStyle/>
          <a:p>
            <a:r>
              <a:rPr lang="nl-NL" sz="1400" b="1" dirty="0">
                <a:uFill>
                  <a:solidFill>
                    <a:srgbClr val="FFC000"/>
                  </a:solidFill>
                </a:uFill>
              </a:rPr>
              <a:t>Monitoring</a:t>
            </a:r>
          </a:p>
          <a:p>
            <a:pPr marL="285750" indent="-285750">
              <a:buClr>
                <a:srgbClr val="FFC000"/>
              </a:buClr>
              <a:buFont typeface="Wingdings" panose="05000000000000000000" pitchFamily="2" charset="2"/>
              <a:buChar char="§"/>
            </a:pPr>
            <a:r>
              <a:rPr lang="nl-NL" sz="1400" dirty="0"/>
              <a:t>Tellen en vertellen</a:t>
            </a:r>
          </a:p>
          <a:p>
            <a:pPr marL="285750" indent="-285750">
              <a:buClr>
                <a:srgbClr val="FFC000"/>
              </a:buClr>
              <a:buFont typeface="Wingdings" panose="05000000000000000000" pitchFamily="2" charset="2"/>
              <a:buChar char="§"/>
            </a:pPr>
            <a:r>
              <a:rPr lang="nl-NL" sz="1400" dirty="0"/>
              <a:t>Gedreven uit impact</a:t>
            </a:r>
          </a:p>
        </p:txBody>
      </p:sp>
      <p:sp>
        <p:nvSpPr>
          <p:cNvPr id="22" name="TextBox 21">
            <a:extLst>
              <a:ext uri="{FF2B5EF4-FFF2-40B4-BE49-F238E27FC236}">
                <a16:creationId xmlns:a16="http://schemas.microsoft.com/office/drawing/2014/main" id="{BFC48D76-91CA-45A7-B54A-DF828083B8E5}"/>
              </a:ext>
            </a:extLst>
          </p:cNvPr>
          <p:cNvSpPr txBox="1"/>
          <p:nvPr/>
        </p:nvSpPr>
        <p:spPr>
          <a:xfrm>
            <a:off x="411055" y="3286022"/>
            <a:ext cx="2862985" cy="1384995"/>
          </a:xfrm>
          <a:prstGeom prst="rect">
            <a:avLst/>
          </a:prstGeom>
          <a:solidFill>
            <a:srgbClr val="FFFFFF">
              <a:alpha val="50196"/>
            </a:srgbClr>
          </a:solidFill>
        </p:spPr>
        <p:txBody>
          <a:bodyPr wrap="square" rtlCol="0">
            <a:spAutoFit/>
          </a:bodyPr>
          <a:lstStyle/>
          <a:p>
            <a:r>
              <a:rPr lang="nl-NL" sz="1400" b="1" dirty="0">
                <a:uFill>
                  <a:solidFill>
                    <a:srgbClr val="FFC000"/>
                  </a:solidFill>
                </a:uFill>
              </a:rPr>
              <a:t>Ontwikkelingsgericht (bege)leidinggeven</a:t>
            </a:r>
          </a:p>
          <a:p>
            <a:pPr marL="285750" indent="-285750">
              <a:buClr>
                <a:srgbClr val="FFC000"/>
              </a:buClr>
              <a:buFont typeface="Wingdings" panose="05000000000000000000" pitchFamily="2" charset="2"/>
              <a:buChar char="§"/>
            </a:pPr>
            <a:r>
              <a:rPr lang="nl-NL" sz="1400" dirty="0"/>
              <a:t>Het gesprek voeren</a:t>
            </a:r>
          </a:p>
          <a:p>
            <a:pPr marL="285750" indent="-285750">
              <a:buClr>
                <a:srgbClr val="FFC000"/>
              </a:buClr>
              <a:buFont typeface="Wingdings" panose="05000000000000000000" pitchFamily="2" charset="2"/>
              <a:buChar char="§"/>
            </a:pPr>
            <a:r>
              <a:rPr lang="nl-NL" sz="1400" dirty="0"/>
              <a:t>Denken vanuit competenties</a:t>
            </a:r>
          </a:p>
          <a:p>
            <a:pPr marL="285750" indent="-285750">
              <a:buClr>
                <a:srgbClr val="FFC000"/>
              </a:buClr>
              <a:buFont typeface="Wingdings" panose="05000000000000000000" pitchFamily="2" charset="2"/>
              <a:buChar char="§"/>
            </a:pPr>
            <a:r>
              <a:rPr lang="nl-NL" sz="1400" dirty="0"/>
              <a:t>Werk(zoek)enden begeleiden bij hun </a:t>
            </a:r>
            <a:r>
              <a:rPr lang="nl-NL" sz="1400" dirty="0" err="1"/>
              <a:t>ontwikkelpad</a:t>
            </a:r>
            <a:endParaRPr lang="nl-NL" b="1" dirty="0"/>
          </a:p>
        </p:txBody>
      </p:sp>
      <p:pic>
        <p:nvPicPr>
          <p:cNvPr id="28" name="Picture 27">
            <a:extLst>
              <a:ext uri="{FF2B5EF4-FFF2-40B4-BE49-F238E27FC236}">
                <a16:creationId xmlns:a16="http://schemas.microsoft.com/office/drawing/2014/main" id="{A3561F88-5642-42EF-A38F-3B76C411830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86254" y="2848129"/>
            <a:ext cx="3814006" cy="2120019"/>
          </a:xfrm>
          <a:prstGeom prst="rect">
            <a:avLst/>
          </a:prstGeom>
        </p:spPr>
      </p:pic>
      <p:sp>
        <p:nvSpPr>
          <p:cNvPr id="29" name="Freeform: Shape 28">
            <a:extLst>
              <a:ext uri="{FF2B5EF4-FFF2-40B4-BE49-F238E27FC236}">
                <a16:creationId xmlns:a16="http://schemas.microsoft.com/office/drawing/2014/main" id="{8A19821A-87DD-48FA-A64E-412BCB4E092C}"/>
              </a:ext>
            </a:extLst>
          </p:cNvPr>
          <p:cNvSpPr/>
          <p:nvPr/>
        </p:nvSpPr>
        <p:spPr>
          <a:xfrm>
            <a:off x="3738126" y="5219464"/>
            <a:ext cx="1830917" cy="48626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chemeClr val="accent1"/>
                </a:solidFill>
              </a:rPr>
              <a:t>Werkzoekenden</a:t>
            </a:r>
          </a:p>
        </p:txBody>
      </p:sp>
      <p:sp>
        <p:nvSpPr>
          <p:cNvPr id="30" name="Freeform: Shape 29">
            <a:extLst>
              <a:ext uri="{FF2B5EF4-FFF2-40B4-BE49-F238E27FC236}">
                <a16:creationId xmlns:a16="http://schemas.microsoft.com/office/drawing/2014/main" id="{7D63AE98-3DBB-40D3-A758-1BE8A9C9533F}"/>
              </a:ext>
            </a:extLst>
          </p:cNvPr>
          <p:cNvSpPr/>
          <p:nvPr/>
        </p:nvSpPr>
        <p:spPr>
          <a:xfrm>
            <a:off x="7374829" y="4519330"/>
            <a:ext cx="1830917" cy="486265"/>
          </a:xfrm>
          <a:custGeom>
            <a:avLst/>
            <a:gdLst>
              <a:gd name="connsiteX0" fmla="*/ 0 w 1745745"/>
              <a:gd name="connsiteY0" fmla="*/ 69423 h 694225"/>
              <a:gd name="connsiteX1" fmla="*/ 69423 w 1745745"/>
              <a:gd name="connsiteY1" fmla="*/ 0 h 694225"/>
              <a:gd name="connsiteX2" fmla="*/ 1676323 w 1745745"/>
              <a:gd name="connsiteY2" fmla="*/ 0 h 694225"/>
              <a:gd name="connsiteX3" fmla="*/ 1745746 w 1745745"/>
              <a:gd name="connsiteY3" fmla="*/ 69423 h 694225"/>
              <a:gd name="connsiteX4" fmla="*/ 1745745 w 1745745"/>
              <a:gd name="connsiteY4" fmla="*/ 624803 h 694225"/>
              <a:gd name="connsiteX5" fmla="*/ 1676322 w 1745745"/>
              <a:gd name="connsiteY5" fmla="*/ 694226 h 694225"/>
              <a:gd name="connsiteX6" fmla="*/ 69423 w 1745745"/>
              <a:gd name="connsiteY6" fmla="*/ 694225 h 694225"/>
              <a:gd name="connsiteX7" fmla="*/ 0 w 1745745"/>
              <a:gd name="connsiteY7" fmla="*/ 624802 h 694225"/>
              <a:gd name="connsiteX8" fmla="*/ 0 w 1745745"/>
              <a:gd name="connsiteY8" fmla="*/ 69423 h 69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5745" h="694225">
                <a:moveTo>
                  <a:pt x="0" y="69423"/>
                </a:moveTo>
                <a:cubicBezTo>
                  <a:pt x="0" y="31082"/>
                  <a:pt x="31082" y="0"/>
                  <a:pt x="69423" y="0"/>
                </a:cubicBezTo>
                <a:lnTo>
                  <a:pt x="1676323" y="0"/>
                </a:lnTo>
                <a:cubicBezTo>
                  <a:pt x="1714664" y="0"/>
                  <a:pt x="1745746" y="31082"/>
                  <a:pt x="1745746" y="69423"/>
                </a:cubicBezTo>
                <a:cubicBezTo>
                  <a:pt x="1745746" y="254550"/>
                  <a:pt x="1745745" y="439676"/>
                  <a:pt x="1745745" y="624803"/>
                </a:cubicBezTo>
                <a:cubicBezTo>
                  <a:pt x="1745745" y="663144"/>
                  <a:pt x="1714663" y="694226"/>
                  <a:pt x="1676322" y="694226"/>
                </a:cubicBezTo>
                <a:lnTo>
                  <a:pt x="69423" y="694225"/>
                </a:lnTo>
                <a:cubicBezTo>
                  <a:pt x="31082" y="694225"/>
                  <a:pt x="0" y="663143"/>
                  <a:pt x="0" y="624802"/>
                </a:cubicBezTo>
                <a:lnTo>
                  <a:pt x="0" y="69423"/>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000" kern="1200" dirty="0">
                <a:solidFill>
                  <a:schemeClr val="accent1"/>
                </a:solidFill>
              </a:rPr>
              <a:t>Werknemers</a:t>
            </a:r>
          </a:p>
        </p:txBody>
      </p:sp>
      <p:pic>
        <p:nvPicPr>
          <p:cNvPr id="47" name="Picture 2" descr="Business Woman Icons - Download Free Vector Icons | Noun Project">
            <a:extLst>
              <a:ext uri="{FF2B5EF4-FFF2-40B4-BE49-F238E27FC236}">
                <a16:creationId xmlns:a16="http://schemas.microsoft.com/office/drawing/2014/main" id="{779A9287-BB19-46ED-BD87-BFCB1D85D09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52346" y="3064214"/>
            <a:ext cx="360000" cy="3600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67" name="Picture 66">
            <a:extLst>
              <a:ext uri="{FF2B5EF4-FFF2-40B4-BE49-F238E27FC236}">
                <a16:creationId xmlns:a16="http://schemas.microsoft.com/office/drawing/2014/main" id="{79D60626-E652-4D78-9370-0696EBC44D8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97665" y="4506811"/>
            <a:ext cx="360000" cy="360000"/>
          </a:xfrm>
          <a:prstGeom prst="ellipse">
            <a:avLst/>
          </a:prstGeom>
          <a:ln>
            <a:solidFill>
              <a:schemeClr val="accent1"/>
            </a:solidFill>
          </a:ln>
        </p:spPr>
      </p:pic>
      <p:pic>
        <p:nvPicPr>
          <p:cNvPr id="74" name="Picture 73">
            <a:extLst>
              <a:ext uri="{FF2B5EF4-FFF2-40B4-BE49-F238E27FC236}">
                <a16:creationId xmlns:a16="http://schemas.microsoft.com/office/drawing/2014/main" id="{1A9074E1-4E1B-45CC-B657-0940EE7AD9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52346" y="4546278"/>
            <a:ext cx="360000" cy="331765"/>
          </a:xfrm>
          <a:prstGeom prst="ellipse">
            <a:avLst/>
          </a:prstGeom>
          <a:ln>
            <a:solidFill>
              <a:schemeClr val="accent1"/>
            </a:solidFill>
          </a:ln>
        </p:spPr>
      </p:pic>
      <p:pic>
        <p:nvPicPr>
          <p:cNvPr id="96" name="Picture 95">
            <a:extLst>
              <a:ext uri="{FF2B5EF4-FFF2-40B4-BE49-F238E27FC236}">
                <a16:creationId xmlns:a16="http://schemas.microsoft.com/office/drawing/2014/main" id="{9CC0AD0A-97F3-48E1-9659-09164D9E8E45}"/>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519305" y="4698043"/>
            <a:ext cx="360000" cy="360000"/>
          </a:xfrm>
          <a:prstGeom prst="ellipse">
            <a:avLst/>
          </a:prstGeom>
          <a:ln>
            <a:solidFill>
              <a:schemeClr val="accent1"/>
            </a:solidFill>
          </a:ln>
        </p:spPr>
      </p:pic>
    </p:spTree>
    <p:extLst>
      <p:ext uri="{BB962C8B-B14F-4D97-AF65-F5344CB8AC3E}">
        <p14:creationId xmlns:p14="http://schemas.microsoft.com/office/powerpoint/2010/main" val="11797749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Resultaten van de motor</a:t>
            </a:r>
            <a:br>
              <a:rPr lang="nl-NL" sz="3200" dirty="0">
                <a:solidFill>
                  <a:srgbClr val="FFC000"/>
                </a:solidFill>
              </a:rPr>
            </a:br>
            <a:r>
              <a:rPr lang="nl-NL" sz="3200" dirty="0">
                <a:solidFill>
                  <a:schemeClr val="tx1"/>
                </a:solidFill>
              </a:rPr>
              <a:t>Iedereen profiteert</a:t>
            </a:r>
            <a:br>
              <a:rPr lang="nl-NL" sz="3200" dirty="0">
                <a:solidFill>
                  <a:srgbClr val="FFC000"/>
                </a:solidFill>
              </a:rPr>
            </a:br>
            <a:endParaRPr lang="nl-NL" sz="3200" dirty="0">
              <a:solidFill>
                <a:schemeClr val="tx1"/>
              </a:solidFill>
            </a:endParaRP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149159"/>
            <a:ext cx="11370968" cy="4416483"/>
          </a:xfrm>
        </p:spPr>
        <p:txBody>
          <a:bodyPr numCol="2" spcCol="720000" anchor="t">
            <a:noAutofit/>
          </a:bodyPr>
          <a:lstStyle/>
          <a:p>
            <a:pPr marL="0" indent="0">
              <a:spcBef>
                <a:spcPts val="0"/>
              </a:spcBef>
              <a:buNone/>
            </a:pPr>
            <a:r>
              <a:rPr lang="nl-NL" sz="1500" cap="none" dirty="0"/>
              <a:t>De integrale samenwerking binnen de Motor zorgt ervoor dat iedereen kan profiteren van de ontwikkelingen op Zuid:</a:t>
            </a:r>
          </a:p>
          <a:p>
            <a:pPr marL="0" indent="0">
              <a:spcBef>
                <a:spcPts val="0"/>
              </a:spcBef>
              <a:buNone/>
            </a:pPr>
            <a:endParaRPr lang="nl-NL" sz="1500" b="1" cap="none" dirty="0"/>
          </a:p>
          <a:p>
            <a:pPr marL="0" indent="0">
              <a:spcBef>
                <a:spcPts val="0"/>
              </a:spcBef>
              <a:buNone/>
            </a:pPr>
            <a:r>
              <a:rPr lang="nl-NL" sz="1500" b="1" cap="none" dirty="0"/>
              <a:t>	</a:t>
            </a:r>
            <a:r>
              <a:rPr lang="nl-NL" sz="1500" b="1" cap="none" dirty="0">
                <a:highlight>
                  <a:srgbClr val="FFCD03"/>
                </a:highlight>
              </a:rPr>
              <a:t>Praktisch geschoolde werknemers</a:t>
            </a:r>
            <a:r>
              <a:rPr lang="nl-NL" sz="1500" b="1" cap="none" dirty="0"/>
              <a:t> </a:t>
            </a:r>
            <a:r>
              <a:rPr lang="nl-NL" sz="1500" cap="none" dirty="0"/>
              <a:t>krijgen meer 	ontwikkel- en doorgroeikansen, waardoor de 	Motor duurzaam zorgt voor werk dat past bij hun 	talenten. En er ontstaat meer ruimte voor 	instroom voor </a:t>
            </a:r>
            <a:r>
              <a:rPr lang="nl-NL" sz="1500" b="1" cap="none" dirty="0">
                <a:highlight>
                  <a:srgbClr val="FFCD03"/>
                </a:highlight>
              </a:rPr>
              <a:t>werkzoekenden</a:t>
            </a:r>
            <a:r>
              <a:rPr lang="nl-NL" sz="1500" cap="none" dirty="0">
                <a:highlight>
                  <a:srgbClr val="FFCD03"/>
                </a:highlight>
              </a:rPr>
              <a:t> </a:t>
            </a:r>
            <a:r>
              <a:rPr lang="nl-NL" sz="1500" cap="none" dirty="0"/>
              <a:t>die nu langs de 	zijlijn staan.</a:t>
            </a:r>
          </a:p>
          <a:p>
            <a:pPr marL="0" indent="0">
              <a:spcBef>
                <a:spcPts val="0"/>
              </a:spcBef>
              <a:buNone/>
            </a:pPr>
            <a:endParaRPr lang="nl-NL" sz="1500" cap="none" dirty="0"/>
          </a:p>
          <a:p>
            <a:pPr marL="0" indent="0">
              <a:spcBef>
                <a:spcPts val="0"/>
              </a:spcBef>
              <a:buNone/>
            </a:pPr>
            <a:r>
              <a:rPr lang="nl-NL" sz="1500" b="1" cap="none" dirty="0"/>
              <a:t>	</a:t>
            </a:r>
            <a:r>
              <a:rPr lang="nl-NL" sz="1500" b="1" cap="none" dirty="0">
                <a:highlight>
                  <a:srgbClr val="FFCD03"/>
                </a:highlight>
              </a:rPr>
              <a:t>Werkgevers</a:t>
            </a:r>
            <a:r>
              <a:rPr lang="nl-NL" sz="1500" cap="none" dirty="0"/>
              <a:t> krijgen meer grip op het 	herkennen, erkennen en ontwikkelen van de 	competenties van werknemers én profiteren 	van vakmanschap dat passend is bij de 	werkgelegenheid. </a:t>
            </a:r>
          </a:p>
          <a:p>
            <a:pPr marL="0" indent="0">
              <a:spcBef>
                <a:spcPts val="0"/>
              </a:spcBef>
              <a:buNone/>
            </a:pPr>
            <a:endParaRPr lang="nl-NL" sz="1500" b="1" cap="none" dirty="0"/>
          </a:p>
          <a:p>
            <a:pPr marL="0" indent="0">
              <a:spcBef>
                <a:spcPts val="0"/>
              </a:spcBef>
              <a:buNone/>
            </a:pPr>
            <a:r>
              <a:rPr lang="nl-NL" sz="1500" b="1" cap="none" dirty="0"/>
              <a:t>	</a:t>
            </a:r>
          </a:p>
          <a:p>
            <a:pPr marL="0" indent="0">
              <a:spcBef>
                <a:spcPts val="0"/>
              </a:spcBef>
              <a:buNone/>
            </a:pPr>
            <a:endParaRPr lang="nl-NL" sz="1500" b="1" cap="none" dirty="0"/>
          </a:p>
          <a:p>
            <a:pPr marL="0" indent="0">
              <a:spcBef>
                <a:spcPts val="0"/>
              </a:spcBef>
              <a:buNone/>
            </a:pPr>
            <a:r>
              <a:rPr lang="nl-NL" sz="1500" b="1" cap="none" dirty="0"/>
              <a:t>	</a:t>
            </a:r>
            <a:r>
              <a:rPr lang="nl-NL" sz="1500" cap="none" dirty="0"/>
              <a:t>Het</a:t>
            </a:r>
            <a:r>
              <a:rPr lang="nl-NL" sz="1500" b="1" cap="none" dirty="0"/>
              <a:t> </a:t>
            </a:r>
            <a:r>
              <a:rPr lang="nl-NL" sz="1500" b="1" cap="none" dirty="0">
                <a:highlight>
                  <a:srgbClr val="FFCD03"/>
                </a:highlight>
              </a:rPr>
              <a:t>onderwijs</a:t>
            </a:r>
            <a:r>
              <a:rPr lang="nl-NL" sz="1500" cap="none" dirty="0"/>
              <a:t> profiteert van een grotere groep 	studenten die (volwassenen)onderwijs wil volgen 	en dit succesvol weet af te ronden. </a:t>
            </a:r>
          </a:p>
          <a:p>
            <a:pPr marL="0" indent="0">
              <a:spcBef>
                <a:spcPts val="0"/>
              </a:spcBef>
              <a:buNone/>
            </a:pPr>
            <a:endParaRPr lang="nl-NL" sz="1500" cap="none" dirty="0"/>
          </a:p>
          <a:p>
            <a:pPr marL="0" indent="0">
              <a:spcBef>
                <a:spcPts val="0"/>
              </a:spcBef>
              <a:buNone/>
            </a:pPr>
            <a:r>
              <a:rPr lang="nl-NL" sz="1500" cap="none" dirty="0"/>
              <a:t>	De </a:t>
            </a:r>
            <a:r>
              <a:rPr lang="nl-NL" sz="1500" b="1" cap="none" dirty="0">
                <a:highlight>
                  <a:srgbClr val="FFCD03"/>
                </a:highlight>
              </a:rPr>
              <a:t>gemeente</a:t>
            </a:r>
            <a:r>
              <a:rPr lang="nl-NL" sz="1500" cap="none" dirty="0"/>
              <a:t> profiteert van de uitstroom van 	werkzoekenden uit de bijstand in banen bij de 	deelnemende werkgevers in de Motor. </a:t>
            </a:r>
          </a:p>
          <a:p>
            <a:pPr marL="0" indent="0">
              <a:spcBef>
                <a:spcPts val="0"/>
              </a:spcBef>
              <a:buNone/>
            </a:pPr>
            <a:endParaRPr lang="nl-NL" sz="1500" cap="none" dirty="0"/>
          </a:p>
          <a:p>
            <a:pPr marL="0" indent="0">
              <a:spcBef>
                <a:spcPts val="0"/>
              </a:spcBef>
              <a:buNone/>
            </a:pPr>
            <a:r>
              <a:rPr lang="nl-NL" sz="1500" cap="none" dirty="0"/>
              <a:t>	</a:t>
            </a:r>
            <a:r>
              <a:rPr lang="nl-NL" sz="1500" b="1" cap="none" dirty="0">
                <a:highlight>
                  <a:srgbClr val="FFCD03"/>
                </a:highlight>
              </a:rPr>
              <a:t>Maatschappelijke</a:t>
            </a:r>
            <a:r>
              <a:rPr lang="nl-NL" sz="1500" cap="none" dirty="0">
                <a:highlight>
                  <a:srgbClr val="FFCD03"/>
                </a:highlight>
              </a:rPr>
              <a:t> </a:t>
            </a:r>
            <a:r>
              <a:rPr lang="nl-NL" sz="1500" b="1" cap="none" dirty="0">
                <a:highlight>
                  <a:srgbClr val="FFCD03"/>
                </a:highlight>
              </a:rPr>
              <a:t>organisaties</a:t>
            </a:r>
            <a:r>
              <a:rPr lang="nl-NL" sz="1500" cap="none" dirty="0"/>
              <a:t> kunnen nog meer 	waarde toevoegen aan de maatschappij en de 	gemeente door het inzetten van hun opgebouwde 	kennis, ervaringen en netwerk.</a:t>
            </a:r>
            <a:endParaRPr lang="nl-NL" sz="1500" b="1" cap="none" dirty="0"/>
          </a:p>
          <a:p>
            <a:pPr marL="0" indent="0">
              <a:spcBef>
                <a:spcPts val="0"/>
              </a:spcBef>
              <a:buNone/>
            </a:pPr>
            <a:endParaRPr lang="nl-NL" sz="1500" cap="none" dirty="0"/>
          </a:p>
          <a:p>
            <a:pPr marL="0" indent="0">
              <a:spcBef>
                <a:spcPts val="0"/>
              </a:spcBef>
              <a:buNone/>
            </a:pPr>
            <a:r>
              <a:rPr lang="nl-NL" sz="1400" cap="none" dirty="0"/>
              <a:t>Zo ontstaat een </a:t>
            </a:r>
            <a:r>
              <a:rPr lang="nl-NL" sz="1400" b="1" cap="none" dirty="0">
                <a:highlight>
                  <a:srgbClr val="FFCD03"/>
                </a:highlight>
              </a:rPr>
              <a:t>actieve samenwerking</a:t>
            </a:r>
            <a:r>
              <a:rPr lang="nl-NL" sz="1400" cap="none" dirty="0"/>
              <a:t> tussen alle partijen die talentontwikkeling, werkgelegenheid en mobiliteit centraal stellen en waarin </a:t>
            </a:r>
            <a:r>
              <a:rPr lang="nl-NL" sz="1400" i="1" cap="none" dirty="0"/>
              <a:t>shared </a:t>
            </a:r>
            <a:r>
              <a:rPr lang="nl-NL" sz="1400" i="1" cap="none" dirty="0" err="1"/>
              <a:t>savings</a:t>
            </a:r>
            <a:r>
              <a:rPr lang="nl-NL" sz="1400" i="1" cap="none" dirty="0"/>
              <a:t>  </a:t>
            </a:r>
            <a:r>
              <a:rPr lang="nl-NL" sz="1400" cap="none" dirty="0"/>
              <a:t>gerealiseerd worden.</a:t>
            </a:r>
          </a:p>
          <a:p>
            <a:pPr marL="0" indent="0">
              <a:spcBef>
                <a:spcPts val="0"/>
              </a:spcBef>
              <a:buNone/>
            </a:pPr>
            <a:endParaRPr lang="nl-NL" sz="1500" cap="none" dirty="0"/>
          </a:p>
          <a:p>
            <a:pPr marL="0" indent="0">
              <a:spcBef>
                <a:spcPts val="0"/>
              </a:spcBef>
              <a:buNone/>
            </a:pPr>
            <a:endParaRPr lang="nl-NL" sz="1500" cap="none" dirty="0"/>
          </a:p>
        </p:txBody>
      </p:sp>
      <p:pic>
        <p:nvPicPr>
          <p:cNvPr id="5" name="Picture 2" descr="Business Woman Icons - Download Free Vector Icons | Noun Project">
            <a:extLst>
              <a:ext uri="{FF2B5EF4-FFF2-40B4-BE49-F238E27FC236}">
                <a16:creationId xmlns:a16="http://schemas.microsoft.com/office/drawing/2014/main" id="{2E7FC744-5AA9-4017-8F04-88740813A4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728" y="4351484"/>
            <a:ext cx="720000" cy="7200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B6FE14A8-3D0A-4B4B-A747-1B0E0D7F0C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76604" y="2333384"/>
            <a:ext cx="720000" cy="720000"/>
          </a:xfrm>
          <a:prstGeom prst="ellipse">
            <a:avLst/>
          </a:prstGeom>
          <a:ln>
            <a:solidFill>
              <a:schemeClr val="accent1"/>
            </a:solidFill>
          </a:ln>
        </p:spPr>
      </p:pic>
      <p:pic>
        <p:nvPicPr>
          <p:cNvPr id="7" name="Picture 6">
            <a:extLst>
              <a:ext uri="{FF2B5EF4-FFF2-40B4-BE49-F238E27FC236}">
                <a16:creationId xmlns:a16="http://schemas.microsoft.com/office/drawing/2014/main" id="{4FC92320-465C-49FA-9A92-C1AE84175F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76604" y="3453962"/>
            <a:ext cx="720000" cy="663530"/>
          </a:xfrm>
          <a:prstGeom prst="ellipse">
            <a:avLst/>
          </a:prstGeom>
          <a:ln>
            <a:solidFill>
              <a:schemeClr val="accent1"/>
            </a:solidFill>
          </a:ln>
        </p:spPr>
      </p:pic>
      <p:pic>
        <p:nvPicPr>
          <p:cNvPr id="8" name="Picture 7">
            <a:extLst>
              <a:ext uri="{FF2B5EF4-FFF2-40B4-BE49-F238E27FC236}">
                <a16:creationId xmlns:a16="http://schemas.microsoft.com/office/drawing/2014/main" id="{03DFADDE-F647-443C-91AB-C74254629F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76604" y="1292358"/>
            <a:ext cx="720000" cy="714545"/>
          </a:xfrm>
          <a:prstGeom prst="ellipse">
            <a:avLst/>
          </a:prstGeom>
          <a:ln>
            <a:solidFill>
              <a:srgbClr val="FFC000"/>
            </a:solidFill>
          </a:ln>
        </p:spPr>
      </p:pic>
      <p:pic>
        <p:nvPicPr>
          <p:cNvPr id="9" name="Picture 8">
            <a:extLst>
              <a:ext uri="{FF2B5EF4-FFF2-40B4-BE49-F238E27FC236}">
                <a16:creationId xmlns:a16="http://schemas.microsoft.com/office/drawing/2014/main" id="{416B588E-F810-42D3-9279-5A8F5EC5052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2120" y="2275700"/>
            <a:ext cx="720000" cy="720000"/>
          </a:xfrm>
          <a:prstGeom prst="ellipse">
            <a:avLst/>
          </a:prstGeom>
          <a:ln>
            <a:solidFill>
              <a:schemeClr val="accent1"/>
            </a:solidFill>
          </a:ln>
        </p:spPr>
      </p:pic>
      <p:pic>
        <p:nvPicPr>
          <p:cNvPr id="10" name="Picture 9">
            <a:extLst>
              <a:ext uri="{FF2B5EF4-FFF2-40B4-BE49-F238E27FC236}">
                <a16:creationId xmlns:a16="http://schemas.microsoft.com/office/drawing/2014/main" id="{6E529F80-3C0A-429D-AFA9-376CC7E6064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0984" y="3148846"/>
            <a:ext cx="720000" cy="713455"/>
          </a:xfrm>
          <a:prstGeom prst="ellipse">
            <a:avLst/>
          </a:prstGeom>
          <a:ln>
            <a:solidFill>
              <a:schemeClr val="accent1"/>
            </a:solidFill>
          </a:ln>
        </p:spPr>
      </p:pic>
    </p:spTree>
    <p:extLst>
      <p:ext uri="{BB962C8B-B14F-4D97-AF65-F5344CB8AC3E}">
        <p14:creationId xmlns:p14="http://schemas.microsoft.com/office/powerpoint/2010/main" val="42706491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A38E6B-616B-493F-9253-6A416CCEAAAF}"/>
              </a:ext>
            </a:extLst>
          </p:cNvPr>
          <p:cNvSpPr txBox="1">
            <a:spLocks/>
          </p:cNvSpPr>
          <p:nvPr/>
        </p:nvSpPr>
        <p:spPr>
          <a:xfrm>
            <a:off x="284584" y="68793"/>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a:solidFill>
                  <a:srgbClr val="FFC000"/>
                </a:solidFill>
              </a:rPr>
              <a:t>Resultaten van de motor</a:t>
            </a:r>
            <a:br>
              <a:rPr lang="nl-NL" sz="3200">
                <a:solidFill>
                  <a:srgbClr val="FFC000"/>
                </a:solidFill>
              </a:rPr>
            </a:br>
            <a:r>
              <a:rPr lang="nl-NL" sz="3200">
                <a:solidFill>
                  <a:schemeClr val="tx1"/>
                </a:solidFill>
              </a:rPr>
              <a:t>De impact van het stimuleren van Ontwikkeling </a:t>
            </a:r>
          </a:p>
        </p:txBody>
      </p:sp>
      <p:sp>
        <p:nvSpPr>
          <p:cNvPr id="8" name="Rectangle 7">
            <a:extLst>
              <a:ext uri="{FF2B5EF4-FFF2-40B4-BE49-F238E27FC236}">
                <a16:creationId xmlns:a16="http://schemas.microsoft.com/office/drawing/2014/main" id="{98198673-BAE3-4547-AF50-27822F4515A5}"/>
              </a:ext>
            </a:extLst>
          </p:cNvPr>
          <p:cNvSpPr/>
          <p:nvPr/>
        </p:nvSpPr>
        <p:spPr>
          <a:xfrm>
            <a:off x="2511266" y="1591172"/>
            <a:ext cx="2124431" cy="1384995"/>
          </a:xfrm>
          <a:prstGeom prst="rect">
            <a:avLst/>
          </a:prstGeom>
          <a:ln>
            <a:solidFill>
              <a:srgbClr val="FFC000"/>
            </a:solidFill>
          </a:ln>
        </p:spPr>
        <p:txBody>
          <a:bodyPr wrap="square" numCol="1">
            <a:spAutoFit/>
          </a:bodyPr>
          <a:lstStyle/>
          <a:p>
            <a:pPr>
              <a:buClr>
                <a:srgbClr val="FFC000"/>
              </a:buClr>
            </a:pPr>
            <a:r>
              <a:rPr lang="nl-NL" sz="1200" dirty="0"/>
              <a:t>Investeren in ontwikkeling faciliteert en stimuleert participatie in werk,</a:t>
            </a:r>
            <a:r>
              <a:rPr lang="nl-NL" sz="1200" baseline="30000" dirty="0"/>
              <a:t>(28) </a:t>
            </a:r>
            <a:r>
              <a:rPr lang="nl-NL" sz="1200" dirty="0"/>
              <a:t> waardoor het aantal mensen dat van de bijstand afhankelijk is structureel verminderd.</a:t>
            </a:r>
            <a:r>
              <a:rPr lang="nl-NL" sz="1200" baseline="30000" dirty="0"/>
              <a:t>(42)</a:t>
            </a:r>
            <a:endParaRPr lang="nl-NL" sz="1400" baseline="30000" dirty="0"/>
          </a:p>
        </p:txBody>
      </p:sp>
      <p:grpSp>
        <p:nvGrpSpPr>
          <p:cNvPr id="36" name="Group 35">
            <a:extLst>
              <a:ext uri="{FF2B5EF4-FFF2-40B4-BE49-F238E27FC236}">
                <a16:creationId xmlns:a16="http://schemas.microsoft.com/office/drawing/2014/main" id="{746F09E3-E8D5-4F0D-95F9-F5CE658AB508}"/>
              </a:ext>
            </a:extLst>
          </p:cNvPr>
          <p:cNvGrpSpPr/>
          <p:nvPr/>
        </p:nvGrpSpPr>
        <p:grpSpPr>
          <a:xfrm>
            <a:off x="335856" y="1151553"/>
            <a:ext cx="11233439" cy="2579866"/>
            <a:chOff x="128876" y="227182"/>
            <a:chExt cx="11233439" cy="2579866"/>
          </a:xfrm>
        </p:grpSpPr>
        <p:pic>
          <p:nvPicPr>
            <p:cNvPr id="6" name="Picture 5">
              <a:extLst>
                <a:ext uri="{FF2B5EF4-FFF2-40B4-BE49-F238E27FC236}">
                  <a16:creationId xmlns:a16="http://schemas.microsoft.com/office/drawing/2014/main" id="{F8BE9B0E-ADAF-4124-B344-E9626F3AC65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42315" y="2014298"/>
              <a:ext cx="720000" cy="713455"/>
            </a:xfrm>
            <a:prstGeom prst="ellipse">
              <a:avLst/>
            </a:prstGeom>
            <a:ln>
              <a:solidFill>
                <a:schemeClr val="accent1"/>
              </a:solidFill>
            </a:ln>
          </p:spPr>
        </p:pic>
        <p:pic>
          <p:nvPicPr>
            <p:cNvPr id="9" name="Picture 8">
              <a:extLst>
                <a:ext uri="{FF2B5EF4-FFF2-40B4-BE49-F238E27FC236}">
                  <a16:creationId xmlns:a16="http://schemas.microsoft.com/office/drawing/2014/main" id="{1A4BBE67-6B79-42B0-99FF-A022C0C9E8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38612" y="227182"/>
              <a:ext cx="720000" cy="714545"/>
            </a:xfrm>
            <a:prstGeom prst="ellipse">
              <a:avLst/>
            </a:prstGeom>
            <a:ln>
              <a:solidFill>
                <a:srgbClr val="FFC000"/>
              </a:solidFill>
            </a:ln>
          </p:spPr>
        </p:pic>
        <p:pic>
          <p:nvPicPr>
            <p:cNvPr id="14" name="Picture 13">
              <a:extLst>
                <a:ext uri="{FF2B5EF4-FFF2-40B4-BE49-F238E27FC236}">
                  <a16:creationId xmlns:a16="http://schemas.microsoft.com/office/drawing/2014/main" id="{4CD93962-A0CC-4FB3-A880-45E0787818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8876" y="2020530"/>
              <a:ext cx="720000" cy="720000"/>
            </a:xfrm>
            <a:prstGeom prst="ellipse">
              <a:avLst/>
            </a:prstGeom>
            <a:ln>
              <a:solidFill>
                <a:schemeClr val="accent1"/>
              </a:solidFill>
            </a:ln>
          </p:spPr>
        </p:pic>
        <p:cxnSp>
          <p:nvCxnSpPr>
            <p:cNvPr id="16" name="Straight Arrow Connector 15">
              <a:extLst>
                <a:ext uri="{FF2B5EF4-FFF2-40B4-BE49-F238E27FC236}">
                  <a16:creationId xmlns:a16="http://schemas.microsoft.com/office/drawing/2014/main" id="{B936670A-83B3-4D78-A610-B66636A54652}"/>
                </a:ext>
              </a:extLst>
            </p:cNvPr>
            <p:cNvCxnSpPr>
              <a:stCxn id="14" idx="6"/>
              <a:endCxn id="6" idx="2"/>
            </p:cNvCxnSpPr>
            <p:nvPr/>
          </p:nvCxnSpPr>
          <p:spPr>
            <a:xfrm flipV="1">
              <a:off x="848876" y="2371026"/>
              <a:ext cx="9793439" cy="950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B116939-DB90-4B03-9B62-B5F59F5071A0}"/>
                </a:ext>
              </a:extLst>
            </p:cNvPr>
            <p:cNvCxnSpPr>
              <a:cxnSpLocks/>
              <a:stCxn id="9" idx="6"/>
            </p:cNvCxnSpPr>
            <p:nvPr/>
          </p:nvCxnSpPr>
          <p:spPr>
            <a:xfrm flipH="1">
              <a:off x="5752812" y="584455"/>
              <a:ext cx="5800" cy="179607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2FAB054-61FC-465F-8F02-E7A4D4BB7EF9}"/>
                </a:ext>
              </a:extLst>
            </p:cNvPr>
            <p:cNvSpPr txBox="1"/>
            <p:nvPr/>
          </p:nvSpPr>
          <p:spPr>
            <a:xfrm>
              <a:off x="3165404" y="2468494"/>
              <a:ext cx="3599947" cy="338554"/>
            </a:xfrm>
            <a:prstGeom prst="rect">
              <a:avLst/>
            </a:prstGeom>
            <a:noFill/>
          </p:spPr>
          <p:txBody>
            <a:bodyPr wrap="square" rtlCol="0">
              <a:spAutoFit/>
            </a:bodyPr>
            <a:lstStyle/>
            <a:p>
              <a:r>
                <a:rPr lang="nl-NL" sz="1600" dirty="0">
                  <a:highlight>
                    <a:srgbClr val="FFC000"/>
                  </a:highlight>
                </a:rPr>
                <a:t>Voor gemeente en werkzoekenden</a:t>
              </a:r>
            </a:p>
          </p:txBody>
        </p:sp>
        <p:pic>
          <p:nvPicPr>
            <p:cNvPr id="26" name="Picture 25">
              <a:extLst>
                <a:ext uri="{FF2B5EF4-FFF2-40B4-BE49-F238E27FC236}">
                  <a16:creationId xmlns:a16="http://schemas.microsoft.com/office/drawing/2014/main" id="{669BE2ED-0AE8-4CB4-A0D6-1C7AE70A721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60239" y="252689"/>
              <a:ext cx="720000" cy="663530"/>
            </a:xfrm>
            <a:prstGeom prst="ellipse">
              <a:avLst/>
            </a:prstGeom>
            <a:ln>
              <a:solidFill>
                <a:schemeClr val="accent1"/>
              </a:solidFill>
            </a:ln>
          </p:spPr>
        </p:pic>
      </p:grpSp>
      <p:sp>
        <p:nvSpPr>
          <p:cNvPr id="38" name="Rectangle 37">
            <a:extLst>
              <a:ext uri="{FF2B5EF4-FFF2-40B4-BE49-F238E27FC236}">
                <a16:creationId xmlns:a16="http://schemas.microsoft.com/office/drawing/2014/main" id="{5CBE8F19-EC5D-459E-A45C-69866ED050CD}"/>
              </a:ext>
            </a:extLst>
          </p:cNvPr>
          <p:cNvSpPr/>
          <p:nvPr/>
        </p:nvSpPr>
        <p:spPr>
          <a:xfrm>
            <a:off x="1033209" y="3819384"/>
            <a:ext cx="2507725" cy="1015663"/>
          </a:xfrm>
          <a:prstGeom prst="rect">
            <a:avLst/>
          </a:prstGeom>
          <a:ln>
            <a:solidFill>
              <a:srgbClr val="FFC000"/>
            </a:solidFill>
          </a:ln>
        </p:spPr>
        <p:txBody>
          <a:bodyPr wrap="square">
            <a:spAutoFit/>
          </a:bodyPr>
          <a:lstStyle/>
          <a:p>
            <a:pPr>
              <a:buClr>
                <a:srgbClr val="FFC000"/>
              </a:buClr>
            </a:pPr>
            <a:r>
              <a:rPr lang="nl-NL" sz="1200" dirty="0"/>
              <a:t>Investering in lees-, schrijf- en rekenvaardigheden na het verlaten van het initieel onderwijs doet de kans op werk en de verdiensten toenemen. </a:t>
            </a:r>
            <a:r>
              <a:rPr lang="nl-NL" sz="1200" baseline="30000" dirty="0"/>
              <a:t>18,19)</a:t>
            </a:r>
          </a:p>
        </p:txBody>
      </p:sp>
      <p:sp>
        <p:nvSpPr>
          <p:cNvPr id="39" name="Rectangle 38">
            <a:extLst>
              <a:ext uri="{FF2B5EF4-FFF2-40B4-BE49-F238E27FC236}">
                <a16:creationId xmlns:a16="http://schemas.microsoft.com/office/drawing/2014/main" id="{1638441A-86B6-4BE8-9D0F-63938A40047C}"/>
              </a:ext>
            </a:extLst>
          </p:cNvPr>
          <p:cNvSpPr/>
          <p:nvPr/>
        </p:nvSpPr>
        <p:spPr>
          <a:xfrm>
            <a:off x="7330924" y="1195355"/>
            <a:ext cx="2706836" cy="1569660"/>
          </a:xfrm>
          <a:prstGeom prst="rect">
            <a:avLst/>
          </a:prstGeom>
          <a:ln>
            <a:solidFill>
              <a:srgbClr val="FFC000"/>
            </a:solidFill>
          </a:ln>
        </p:spPr>
        <p:txBody>
          <a:bodyPr wrap="square">
            <a:spAutoFit/>
          </a:bodyPr>
          <a:lstStyle/>
          <a:p>
            <a:pPr>
              <a:buClr>
                <a:srgbClr val="FFC000"/>
              </a:buClr>
            </a:pPr>
            <a:r>
              <a:rPr lang="nl-NL" sz="1200" dirty="0"/>
              <a:t>Het effect van informeel leren op de baan- en werkzekerheid is groter dan van formeel leren. Informeel leren blijkt ook goed aan te sluiten bij de ontwikkelbehoefte van laagopgeleiden die vaak weerstand hebben tegen het volgen van een formeel leertraject.</a:t>
            </a:r>
            <a:r>
              <a:rPr lang="nl-NL" sz="1200" baseline="30000" dirty="0"/>
              <a:t>(43)</a:t>
            </a:r>
            <a:r>
              <a:rPr lang="nl-NL" sz="1200" baseline="30000" dirty="0">
                <a:solidFill>
                  <a:srgbClr val="FF0000"/>
                </a:solidFill>
              </a:rPr>
              <a:t> </a:t>
            </a:r>
          </a:p>
        </p:txBody>
      </p:sp>
      <p:cxnSp>
        <p:nvCxnSpPr>
          <p:cNvPr id="41" name="Straight Arrow Connector 40">
            <a:extLst>
              <a:ext uri="{FF2B5EF4-FFF2-40B4-BE49-F238E27FC236}">
                <a16:creationId xmlns:a16="http://schemas.microsoft.com/office/drawing/2014/main" id="{627A4B2F-24FA-463E-986D-2C7FB49EAC6B}"/>
              </a:ext>
            </a:extLst>
          </p:cNvPr>
          <p:cNvCxnSpPr>
            <a:cxnSpLocks/>
          </p:cNvCxnSpPr>
          <p:nvPr/>
        </p:nvCxnSpPr>
        <p:spPr>
          <a:xfrm>
            <a:off x="1329244" y="3304901"/>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07FF3CA-A98A-4C82-9E76-45A73C054046}"/>
              </a:ext>
            </a:extLst>
          </p:cNvPr>
          <p:cNvCxnSpPr/>
          <p:nvPr/>
        </p:nvCxnSpPr>
        <p:spPr>
          <a:xfrm>
            <a:off x="1431236" y="3290818"/>
            <a:ext cx="0" cy="52934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2EA49AE-9FD2-441E-A80B-8DE1F02D0D24}"/>
              </a:ext>
            </a:extLst>
          </p:cNvPr>
          <p:cNvCxnSpPr/>
          <p:nvPr/>
        </p:nvCxnSpPr>
        <p:spPr>
          <a:xfrm>
            <a:off x="8786334" y="2770807"/>
            <a:ext cx="0" cy="52934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E4661014-C9FD-425C-AE8A-2479B1FAE538}"/>
              </a:ext>
            </a:extLst>
          </p:cNvPr>
          <p:cNvCxnSpPr>
            <a:cxnSpLocks/>
          </p:cNvCxnSpPr>
          <p:nvPr/>
        </p:nvCxnSpPr>
        <p:spPr>
          <a:xfrm>
            <a:off x="8684342" y="3292890"/>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0CC9EEB8-87A6-4516-8CC9-33ED371C1172}"/>
              </a:ext>
            </a:extLst>
          </p:cNvPr>
          <p:cNvSpPr/>
          <p:nvPr/>
        </p:nvSpPr>
        <p:spPr>
          <a:xfrm>
            <a:off x="6239861" y="3812922"/>
            <a:ext cx="2428620" cy="1015663"/>
          </a:xfrm>
          <a:prstGeom prst="rect">
            <a:avLst/>
          </a:prstGeom>
          <a:ln>
            <a:solidFill>
              <a:srgbClr val="FFC000"/>
            </a:solidFill>
          </a:ln>
        </p:spPr>
        <p:txBody>
          <a:bodyPr wrap="square">
            <a:spAutoFit/>
          </a:bodyPr>
          <a:lstStyle/>
          <a:p>
            <a:pPr>
              <a:buClr>
                <a:srgbClr val="FFC000"/>
              </a:buClr>
            </a:pPr>
            <a:r>
              <a:rPr lang="nl-NL" sz="1200" dirty="0"/>
              <a:t>Informeel leren vergroot de kansen op de arbeidsmarkt. Bijvoorbeeld op doorstroom naar hogere functies of op meer werkzekerheid.</a:t>
            </a:r>
            <a:r>
              <a:rPr lang="nl-NL" sz="1200" baseline="30000" dirty="0"/>
              <a:t>(44)</a:t>
            </a:r>
          </a:p>
        </p:txBody>
      </p:sp>
      <p:cxnSp>
        <p:nvCxnSpPr>
          <p:cNvPr id="51" name="Straight Arrow Connector 50">
            <a:extLst>
              <a:ext uri="{FF2B5EF4-FFF2-40B4-BE49-F238E27FC236}">
                <a16:creationId xmlns:a16="http://schemas.microsoft.com/office/drawing/2014/main" id="{6CF4EF66-6731-4739-8AE7-CC7A95E53566}"/>
              </a:ext>
            </a:extLst>
          </p:cNvPr>
          <p:cNvCxnSpPr>
            <a:cxnSpLocks/>
          </p:cNvCxnSpPr>
          <p:nvPr/>
        </p:nvCxnSpPr>
        <p:spPr>
          <a:xfrm>
            <a:off x="6593321" y="3290818"/>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7F65240-0F9B-4E3A-BE44-F7D9FD77C975}"/>
              </a:ext>
            </a:extLst>
          </p:cNvPr>
          <p:cNvCxnSpPr/>
          <p:nvPr/>
        </p:nvCxnSpPr>
        <p:spPr>
          <a:xfrm>
            <a:off x="6695313" y="3283580"/>
            <a:ext cx="0" cy="52934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1D42161C-23A1-44F5-BFED-7B59982D787A}"/>
              </a:ext>
            </a:extLst>
          </p:cNvPr>
          <p:cNvCxnSpPr>
            <a:cxnSpLocks/>
          </p:cNvCxnSpPr>
          <p:nvPr/>
        </p:nvCxnSpPr>
        <p:spPr>
          <a:xfrm>
            <a:off x="3438943" y="3300149"/>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089FE66F-F43D-434A-8751-75ADA6A433F8}"/>
              </a:ext>
            </a:extLst>
          </p:cNvPr>
          <p:cNvCxnSpPr>
            <a:cxnSpLocks/>
          </p:cNvCxnSpPr>
          <p:nvPr/>
        </p:nvCxnSpPr>
        <p:spPr>
          <a:xfrm>
            <a:off x="3540935" y="2668390"/>
            <a:ext cx="0" cy="63175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276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A38E6B-616B-493F-9253-6A416CCEAAAF}"/>
              </a:ext>
            </a:extLst>
          </p:cNvPr>
          <p:cNvSpPr txBox="1">
            <a:spLocks/>
          </p:cNvSpPr>
          <p:nvPr/>
        </p:nvSpPr>
        <p:spPr>
          <a:xfrm>
            <a:off x="284584" y="68793"/>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a:solidFill>
                  <a:srgbClr val="FFC000"/>
                </a:solidFill>
              </a:rPr>
              <a:t>Resultaten van de motor</a:t>
            </a:r>
            <a:br>
              <a:rPr lang="nl-NL" sz="3200">
                <a:solidFill>
                  <a:srgbClr val="FFC000"/>
                </a:solidFill>
              </a:rPr>
            </a:br>
            <a:r>
              <a:rPr lang="nl-NL" sz="3200">
                <a:solidFill>
                  <a:schemeClr val="tx1"/>
                </a:solidFill>
              </a:rPr>
              <a:t>De impact van het stimuleren van Ontwikkeling</a:t>
            </a:r>
          </a:p>
        </p:txBody>
      </p:sp>
      <p:grpSp>
        <p:nvGrpSpPr>
          <p:cNvPr id="36" name="Group 35">
            <a:extLst>
              <a:ext uri="{FF2B5EF4-FFF2-40B4-BE49-F238E27FC236}">
                <a16:creationId xmlns:a16="http://schemas.microsoft.com/office/drawing/2014/main" id="{746F09E3-E8D5-4F0D-95F9-F5CE658AB508}"/>
              </a:ext>
            </a:extLst>
          </p:cNvPr>
          <p:cNvGrpSpPr/>
          <p:nvPr/>
        </p:nvGrpSpPr>
        <p:grpSpPr>
          <a:xfrm>
            <a:off x="1055856" y="1151553"/>
            <a:ext cx="9793439" cy="2153348"/>
            <a:chOff x="848876" y="227182"/>
            <a:chExt cx="9793439" cy="2153348"/>
          </a:xfrm>
        </p:grpSpPr>
        <p:pic>
          <p:nvPicPr>
            <p:cNvPr id="9" name="Picture 8">
              <a:extLst>
                <a:ext uri="{FF2B5EF4-FFF2-40B4-BE49-F238E27FC236}">
                  <a16:creationId xmlns:a16="http://schemas.microsoft.com/office/drawing/2014/main" id="{1A4BBE67-6B79-42B0-99FF-A022C0C9E8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38612" y="227182"/>
              <a:ext cx="720000" cy="714545"/>
            </a:xfrm>
            <a:prstGeom prst="ellipse">
              <a:avLst/>
            </a:prstGeom>
            <a:ln>
              <a:solidFill>
                <a:srgbClr val="FFC000"/>
              </a:solidFill>
            </a:ln>
          </p:spPr>
        </p:pic>
        <p:cxnSp>
          <p:nvCxnSpPr>
            <p:cNvPr id="16" name="Straight Arrow Connector 15">
              <a:extLst>
                <a:ext uri="{FF2B5EF4-FFF2-40B4-BE49-F238E27FC236}">
                  <a16:creationId xmlns:a16="http://schemas.microsoft.com/office/drawing/2014/main" id="{B936670A-83B3-4D78-A610-B66636A54652}"/>
                </a:ext>
              </a:extLst>
            </p:cNvPr>
            <p:cNvCxnSpPr>
              <a:cxnSpLocks/>
            </p:cNvCxnSpPr>
            <p:nvPr/>
          </p:nvCxnSpPr>
          <p:spPr>
            <a:xfrm flipV="1">
              <a:off x="848876" y="2371026"/>
              <a:ext cx="9793439" cy="950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B116939-DB90-4B03-9B62-B5F59F5071A0}"/>
                </a:ext>
              </a:extLst>
            </p:cNvPr>
            <p:cNvCxnSpPr>
              <a:cxnSpLocks/>
              <a:stCxn id="9" idx="6"/>
            </p:cNvCxnSpPr>
            <p:nvPr/>
          </p:nvCxnSpPr>
          <p:spPr>
            <a:xfrm flipH="1">
              <a:off x="5752812" y="584455"/>
              <a:ext cx="5800" cy="179607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669BE2ED-0AE8-4CB4-A0D6-1C7AE70A72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60239" y="252689"/>
              <a:ext cx="720000" cy="663530"/>
            </a:xfrm>
            <a:prstGeom prst="ellipse">
              <a:avLst/>
            </a:prstGeom>
            <a:ln>
              <a:solidFill>
                <a:schemeClr val="accent1"/>
              </a:solidFill>
            </a:ln>
          </p:spPr>
        </p:pic>
      </p:grpSp>
      <p:sp>
        <p:nvSpPr>
          <p:cNvPr id="38" name="Rectangle 37">
            <a:extLst>
              <a:ext uri="{FF2B5EF4-FFF2-40B4-BE49-F238E27FC236}">
                <a16:creationId xmlns:a16="http://schemas.microsoft.com/office/drawing/2014/main" id="{5CBE8F19-EC5D-459E-A45C-69866ED050CD}"/>
              </a:ext>
            </a:extLst>
          </p:cNvPr>
          <p:cNvSpPr/>
          <p:nvPr/>
        </p:nvSpPr>
        <p:spPr>
          <a:xfrm>
            <a:off x="186534" y="3832452"/>
            <a:ext cx="2693388" cy="830997"/>
          </a:xfrm>
          <a:prstGeom prst="rect">
            <a:avLst/>
          </a:prstGeom>
          <a:ln>
            <a:solidFill>
              <a:srgbClr val="FFC000"/>
            </a:solidFill>
          </a:ln>
        </p:spPr>
        <p:txBody>
          <a:bodyPr wrap="square">
            <a:spAutoFit/>
          </a:bodyPr>
          <a:lstStyle/>
          <a:p>
            <a:pPr>
              <a:buClr>
                <a:srgbClr val="FFC000"/>
              </a:buClr>
            </a:pPr>
            <a:r>
              <a:rPr lang="nl-NL" sz="1200" dirty="0"/>
              <a:t>Investeren in ontwikkeling levert hogere prestaties en meer kwaliteit op</a:t>
            </a:r>
            <a:r>
              <a:rPr lang="nl-NL" sz="1200" baseline="30000" dirty="0"/>
              <a:t>(45) </a:t>
            </a:r>
            <a:r>
              <a:rPr lang="nl-NL" sz="1200" dirty="0"/>
              <a:t>en een aantrekkelijker imago voor te werven personeel.</a:t>
            </a:r>
            <a:r>
              <a:rPr lang="nl-NL" sz="1200" baseline="30000" dirty="0"/>
              <a:t>(46)</a:t>
            </a:r>
          </a:p>
        </p:txBody>
      </p:sp>
      <p:sp>
        <p:nvSpPr>
          <p:cNvPr id="39" name="Rectangle 38">
            <a:extLst>
              <a:ext uri="{FF2B5EF4-FFF2-40B4-BE49-F238E27FC236}">
                <a16:creationId xmlns:a16="http://schemas.microsoft.com/office/drawing/2014/main" id="{1638441A-86B6-4BE8-9D0F-63938A40047C}"/>
              </a:ext>
            </a:extLst>
          </p:cNvPr>
          <p:cNvSpPr/>
          <p:nvPr/>
        </p:nvSpPr>
        <p:spPr>
          <a:xfrm>
            <a:off x="8948938" y="1186571"/>
            <a:ext cx="2706836" cy="1200329"/>
          </a:xfrm>
          <a:prstGeom prst="rect">
            <a:avLst/>
          </a:prstGeom>
          <a:ln>
            <a:solidFill>
              <a:srgbClr val="FFC000"/>
            </a:solidFill>
          </a:ln>
        </p:spPr>
        <p:txBody>
          <a:bodyPr wrap="square">
            <a:spAutoFit/>
          </a:bodyPr>
          <a:lstStyle/>
          <a:p>
            <a:pPr>
              <a:buClr>
                <a:srgbClr val="FFC000"/>
              </a:buClr>
            </a:pPr>
            <a:r>
              <a:rPr lang="nl-NL" sz="1200" dirty="0"/>
              <a:t>Het leren en ontwikkelen van werknemers zorgt voor een hoger opleidingsniveau, een hogere productiviteit, een betere arbeidsmarktpositie en een hogere beloning.</a:t>
            </a:r>
            <a:r>
              <a:rPr lang="nl-NL" sz="1200" baseline="30000" dirty="0"/>
              <a:t>(11)</a:t>
            </a:r>
          </a:p>
        </p:txBody>
      </p:sp>
      <p:cxnSp>
        <p:nvCxnSpPr>
          <p:cNvPr id="41" name="Straight Arrow Connector 40">
            <a:extLst>
              <a:ext uri="{FF2B5EF4-FFF2-40B4-BE49-F238E27FC236}">
                <a16:creationId xmlns:a16="http://schemas.microsoft.com/office/drawing/2014/main" id="{627A4B2F-24FA-463E-986D-2C7FB49EAC6B}"/>
              </a:ext>
            </a:extLst>
          </p:cNvPr>
          <p:cNvCxnSpPr>
            <a:cxnSpLocks/>
          </p:cNvCxnSpPr>
          <p:nvPr/>
        </p:nvCxnSpPr>
        <p:spPr>
          <a:xfrm>
            <a:off x="1329244" y="3304901"/>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07FF3CA-A98A-4C82-9E76-45A73C054046}"/>
              </a:ext>
            </a:extLst>
          </p:cNvPr>
          <p:cNvCxnSpPr/>
          <p:nvPr/>
        </p:nvCxnSpPr>
        <p:spPr>
          <a:xfrm>
            <a:off x="1431236" y="3290818"/>
            <a:ext cx="0" cy="52934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2EA49AE-9FD2-441E-A80B-8DE1F02D0D24}"/>
              </a:ext>
            </a:extLst>
          </p:cNvPr>
          <p:cNvCxnSpPr>
            <a:cxnSpLocks/>
            <a:stCxn id="39" idx="2"/>
          </p:cNvCxnSpPr>
          <p:nvPr/>
        </p:nvCxnSpPr>
        <p:spPr>
          <a:xfrm>
            <a:off x="10302356" y="2386900"/>
            <a:ext cx="0" cy="90619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E4661014-C9FD-425C-AE8A-2479B1FAE538}"/>
              </a:ext>
            </a:extLst>
          </p:cNvPr>
          <p:cNvCxnSpPr>
            <a:cxnSpLocks/>
          </p:cNvCxnSpPr>
          <p:nvPr/>
        </p:nvCxnSpPr>
        <p:spPr>
          <a:xfrm>
            <a:off x="10180643" y="3302401"/>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0CC9EEB8-87A6-4516-8CC9-33ED371C1172}"/>
              </a:ext>
            </a:extLst>
          </p:cNvPr>
          <p:cNvSpPr/>
          <p:nvPr/>
        </p:nvSpPr>
        <p:spPr>
          <a:xfrm>
            <a:off x="6305229" y="1997507"/>
            <a:ext cx="2428620" cy="1015663"/>
          </a:xfrm>
          <a:prstGeom prst="rect">
            <a:avLst/>
          </a:prstGeom>
          <a:ln>
            <a:solidFill>
              <a:srgbClr val="FFC000"/>
            </a:solidFill>
          </a:ln>
        </p:spPr>
        <p:txBody>
          <a:bodyPr wrap="square">
            <a:spAutoFit/>
          </a:bodyPr>
          <a:lstStyle/>
          <a:p>
            <a:pPr>
              <a:buClr>
                <a:srgbClr val="FFC000"/>
              </a:buClr>
            </a:pPr>
            <a:r>
              <a:rPr lang="nl-NL" sz="1200" dirty="0"/>
              <a:t>In het algemeen leidt het bieden van ontwikkelmogelijkheden in het werk tot een betere motivatie,</a:t>
            </a:r>
            <a:r>
              <a:rPr lang="nl-NL" sz="1200" baseline="30000" dirty="0"/>
              <a:t>(48) </a:t>
            </a:r>
            <a:r>
              <a:rPr lang="nl-NL" sz="1200" dirty="0"/>
              <a:t>welzijn en betrokkenheid.</a:t>
            </a:r>
            <a:r>
              <a:rPr lang="nl-NL" sz="1200" baseline="30000" dirty="0"/>
              <a:t>(49)</a:t>
            </a:r>
          </a:p>
        </p:txBody>
      </p:sp>
      <p:cxnSp>
        <p:nvCxnSpPr>
          <p:cNvPr id="51" name="Straight Arrow Connector 50">
            <a:extLst>
              <a:ext uri="{FF2B5EF4-FFF2-40B4-BE49-F238E27FC236}">
                <a16:creationId xmlns:a16="http://schemas.microsoft.com/office/drawing/2014/main" id="{6CF4EF66-6731-4739-8AE7-CC7A95E53566}"/>
              </a:ext>
            </a:extLst>
          </p:cNvPr>
          <p:cNvCxnSpPr>
            <a:cxnSpLocks/>
          </p:cNvCxnSpPr>
          <p:nvPr/>
        </p:nvCxnSpPr>
        <p:spPr>
          <a:xfrm>
            <a:off x="8714096" y="3298056"/>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7F65240-0F9B-4E3A-BE44-F7D9FD77C975}"/>
              </a:ext>
            </a:extLst>
          </p:cNvPr>
          <p:cNvCxnSpPr>
            <a:cxnSpLocks/>
          </p:cNvCxnSpPr>
          <p:nvPr/>
        </p:nvCxnSpPr>
        <p:spPr>
          <a:xfrm>
            <a:off x="8816088" y="3290818"/>
            <a:ext cx="0" cy="67883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BEEF9B7-10E9-408D-82C0-C14911B5FC17}"/>
              </a:ext>
            </a:extLst>
          </p:cNvPr>
          <p:cNvSpPr/>
          <p:nvPr/>
        </p:nvSpPr>
        <p:spPr>
          <a:xfrm>
            <a:off x="1880675" y="1478402"/>
            <a:ext cx="2897276" cy="1200329"/>
          </a:xfrm>
          <a:prstGeom prst="rect">
            <a:avLst/>
          </a:prstGeom>
          <a:ln>
            <a:solidFill>
              <a:srgbClr val="FFC000"/>
            </a:solidFill>
          </a:ln>
        </p:spPr>
        <p:txBody>
          <a:bodyPr wrap="square" numCol="1">
            <a:spAutoFit/>
          </a:bodyPr>
          <a:lstStyle/>
          <a:p>
            <a:pPr>
              <a:buClr>
                <a:schemeClr val="accent1"/>
              </a:buClr>
            </a:pPr>
            <a:r>
              <a:rPr lang="nl-NL" sz="1200" dirty="0"/>
              <a:t>HR-beleid gericht op het stimuleren van formeel en informeel leren helpt groepen met een kwetsbare positie op de arbeidsmarkt het beste om zich daadwerkelijk verder te bekwamen in hun werk.</a:t>
            </a:r>
            <a:r>
              <a:rPr lang="nl-NL" sz="1200" baseline="30000" dirty="0"/>
              <a:t>(44)</a:t>
            </a:r>
          </a:p>
        </p:txBody>
      </p:sp>
      <p:cxnSp>
        <p:nvCxnSpPr>
          <p:cNvPr id="23" name="Straight Arrow Connector 22">
            <a:extLst>
              <a:ext uri="{FF2B5EF4-FFF2-40B4-BE49-F238E27FC236}">
                <a16:creationId xmlns:a16="http://schemas.microsoft.com/office/drawing/2014/main" id="{44417F88-78B3-4C04-BE3F-4E16F3B4FBF9}"/>
              </a:ext>
            </a:extLst>
          </p:cNvPr>
          <p:cNvCxnSpPr>
            <a:cxnSpLocks/>
          </p:cNvCxnSpPr>
          <p:nvPr/>
        </p:nvCxnSpPr>
        <p:spPr>
          <a:xfrm>
            <a:off x="3438943" y="3300149"/>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3EBACE5-A916-4EC7-83BD-DA7FD9831DC5}"/>
              </a:ext>
            </a:extLst>
          </p:cNvPr>
          <p:cNvCxnSpPr>
            <a:cxnSpLocks/>
          </p:cNvCxnSpPr>
          <p:nvPr/>
        </p:nvCxnSpPr>
        <p:spPr>
          <a:xfrm>
            <a:off x="3540935" y="2668390"/>
            <a:ext cx="0" cy="63175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5" name="Picture 2" descr="Business Woman Icons - Download Free Vector Icons | Noun Project">
            <a:extLst>
              <a:ext uri="{FF2B5EF4-FFF2-40B4-BE49-F238E27FC236}">
                <a16:creationId xmlns:a16="http://schemas.microsoft.com/office/drawing/2014/main" id="{8351945A-04EB-4D50-86A4-8D92FA0CE54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3531" y="2923580"/>
            <a:ext cx="720000" cy="7200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82820DB6-8CC8-425C-93CD-60D78CFA938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814805" y="2923580"/>
            <a:ext cx="720000" cy="720000"/>
          </a:xfrm>
          <a:prstGeom prst="ellipse">
            <a:avLst/>
          </a:prstGeom>
          <a:ln>
            <a:solidFill>
              <a:schemeClr val="accent1"/>
            </a:solidFill>
          </a:ln>
        </p:spPr>
      </p:pic>
      <p:sp>
        <p:nvSpPr>
          <p:cNvPr id="10" name="Rectangle 9">
            <a:extLst>
              <a:ext uri="{FF2B5EF4-FFF2-40B4-BE49-F238E27FC236}">
                <a16:creationId xmlns:a16="http://schemas.microsoft.com/office/drawing/2014/main" id="{4BBE828B-20D0-4EB8-A1C5-F5590478A7CB}"/>
              </a:ext>
            </a:extLst>
          </p:cNvPr>
          <p:cNvSpPr/>
          <p:nvPr/>
        </p:nvSpPr>
        <p:spPr>
          <a:xfrm>
            <a:off x="3044725" y="4154316"/>
            <a:ext cx="3282882" cy="1015663"/>
          </a:xfrm>
          <a:prstGeom prst="rect">
            <a:avLst/>
          </a:prstGeom>
          <a:ln>
            <a:solidFill>
              <a:srgbClr val="FFC000"/>
            </a:solidFill>
          </a:ln>
        </p:spPr>
        <p:txBody>
          <a:bodyPr wrap="square">
            <a:spAutoFit/>
          </a:bodyPr>
          <a:lstStyle/>
          <a:p>
            <a:pPr>
              <a:spcBef>
                <a:spcPts val="0"/>
              </a:spcBef>
              <a:buClr>
                <a:schemeClr val="accent1"/>
              </a:buClr>
            </a:pPr>
            <a:r>
              <a:rPr lang="nl-NL" sz="1200" dirty="0">
                <a:ea typeface="Calibri" panose="020F0502020204030204" pitchFamily="34" charset="0"/>
                <a:cs typeface="Calibri" panose="020F0502020204030204" pitchFamily="34" charset="0"/>
              </a:rPr>
              <a:t>Door te luisteren naar de behoeften van de werknemers wat betreft het leren, kan het aanbod van leeractiviteiten daarop worden afgestemd, zodat de prestaties van de medewerkers omhoog gaan.</a:t>
            </a:r>
            <a:r>
              <a:rPr lang="nl-NL" sz="1200" baseline="30000" dirty="0">
                <a:ea typeface="Calibri" panose="020F0502020204030204" pitchFamily="34" charset="0"/>
                <a:cs typeface="Calibri" panose="020F0502020204030204" pitchFamily="34" charset="0"/>
              </a:rPr>
              <a:t>(47)</a:t>
            </a:r>
            <a:r>
              <a:rPr lang="nl-NL" sz="1200" baseline="30000" dirty="0">
                <a:highlight>
                  <a:srgbClr val="00FF00"/>
                </a:highlight>
                <a:ea typeface="Calibri" panose="020F0502020204030204" pitchFamily="34" charset="0"/>
                <a:cs typeface="Calibri" panose="020F0502020204030204" pitchFamily="34" charset="0"/>
              </a:rPr>
              <a:t> </a:t>
            </a:r>
          </a:p>
        </p:txBody>
      </p:sp>
      <p:cxnSp>
        <p:nvCxnSpPr>
          <p:cNvPr id="31" name="Straight Arrow Connector 30">
            <a:extLst>
              <a:ext uri="{FF2B5EF4-FFF2-40B4-BE49-F238E27FC236}">
                <a16:creationId xmlns:a16="http://schemas.microsoft.com/office/drawing/2014/main" id="{1B535343-8624-4B8B-B0E6-9D1EDC1FE512}"/>
              </a:ext>
            </a:extLst>
          </p:cNvPr>
          <p:cNvCxnSpPr>
            <a:cxnSpLocks/>
          </p:cNvCxnSpPr>
          <p:nvPr/>
        </p:nvCxnSpPr>
        <p:spPr>
          <a:xfrm>
            <a:off x="4482182" y="3307407"/>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1B9A67E-862E-4C78-B691-89559DC89741}"/>
              </a:ext>
            </a:extLst>
          </p:cNvPr>
          <p:cNvCxnSpPr>
            <a:cxnSpLocks/>
          </p:cNvCxnSpPr>
          <p:nvPr/>
        </p:nvCxnSpPr>
        <p:spPr>
          <a:xfrm>
            <a:off x="4574886" y="3297247"/>
            <a:ext cx="0" cy="84690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63B0CBAE-0C87-4753-AF68-A194AA3CAC68}"/>
              </a:ext>
            </a:extLst>
          </p:cNvPr>
          <p:cNvSpPr/>
          <p:nvPr/>
        </p:nvSpPr>
        <p:spPr>
          <a:xfrm>
            <a:off x="7474756" y="3969650"/>
            <a:ext cx="3992999" cy="1384995"/>
          </a:xfrm>
          <a:prstGeom prst="rect">
            <a:avLst/>
          </a:prstGeom>
          <a:ln>
            <a:solidFill>
              <a:srgbClr val="FFC000"/>
            </a:solidFill>
          </a:ln>
        </p:spPr>
        <p:txBody>
          <a:bodyPr wrap="square">
            <a:spAutoFit/>
          </a:bodyPr>
          <a:lstStyle/>
          <a:p>
            <a:pPr>
              <a:spcBef>
                <a:spcPts val="0"/>
              </a:spcBef>
              <a:buClr>
                <a:schemeClr val="accent1"/>
              </a:buClr>
            </a:pPr>
            <a:r>
              <a:rPr lang="nl-NL" sz="1200" dirty="0">
                <a:ea typeface="Calibri" panose="020F0502020204030204" pitchFamily="34" charset="0"/>
                <a:cs typeface="Calibri" panose="020F0502020204030204" pitchFamily="34" charset="0"/>
              </a:rPr>
              <a:t>Het creëren van kansen voor werknemers om zich continu te kunnen ontwikkelen en hun kennis en vaardigheden te kunnen verbeteren, is één van de manieren om hun duurzame inzetbaarheid te verbeteren of te behouden. Dit zorgt ervoor dat ze blijvend kunnen voldoen aan de veranderende eisen van het werk.</a:t>
            </a:r>
            <a:r>
              <a:rPr lang="nl-NL" sz="1200" baseline="30000" dirty="0">
                <a:ea typeface="Calibri" panose="020F0502020204030204" pitchFamily="34" charset="0"/>
                <a:cs typeface="Calibri" panose="020F0502020204030204" pitchFamily="34" charset="0"/>
              </a:rPr>
              <a:t>(50)</a:t>
            </a:r>
            <a:r>
              <a:rPr lang="nl-NL" sz="1200" baseline="30000" dirty="0">
                <a:solidFill>
                  <a:srgbClr val="FF0000"/>
                </a:solidFill>
                <a:ea typeface="Calibri" panose="020F0502020204030204" pitchFamily="34" charset="0"/>
                <a:cs typeface="Calibri" panose="020F0502020204030204" pitchFamily="34" charset="0"/>
              </a:rPr>
              <a:t> </a:t>
            </a:r>
          </a:p>
        </p:txBody>
      </p:sp>
      <p:cxnSp>
        <p:nvCxnSpPr>
          <p:cNvPr id="40" name="Straight Arrow Connector 39">
            <a:extLst>
              <a:ext uri="{FF2B5EF4-FFF2-40B4-BE49-F238E27FC236}">
                <a16:creationId xmlns:a16="http://schemas.microsoft.com/office/drawing/2014/main" id="{69C06A54-42AF-475F-A756-A9B60F9E7FFA}"/>
              </a:ext>
            </a:extLst>
          </p:cNvPr>
          <p:cNvCxnSpPr>
            <a:cxnSpLocks/>
          </p:cNvCxnSpPr>
          <p:nvPr/>
        </p:nvCxnSpPr>
        <p:spPr>
          <a:xfrm>
            <a:off x="7088496" y="3290818"/>
            <a:ext cx="20398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7531649-AA22-4863-8802-2512CAE5FC84}"/>
              </a:ext>
            </a:extLst>
          </p:cNvPr>
          <p:cNvCxnSpPr>
            <a:cxnSpLocks/>
          </p:cNvCxnSpPr>
          <p:nvPr/>
        </p:nvCxnSpPr>
        <p:spPr>
          <a:xfrm>
            <a:off x="7190488" y="3014340"/>
            <a:ext cx="0" cy="29056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95F3BEF-12E2-49C5-BF7C-3CD23694E77B}"/>
              </a:ext>
            </a:extLst>
          </p:cNvPr>
          <p:cNvSpPr txBox="1"/>
          <p:nvPr/>
        </p:nvSpPr>
        <p:spPr>
          <a:xfrm>
            <a:off x="3372384" y="3392865"/>
            <a:ext cx="3599947" cy="338554"/>
          </a:xfrm>
          <a:prstGeom prst="rect">
            <a:avLst/>
          </a:prstGeom>
          <a:noFill/>
        </p:spPr>
        <p:txBody>
          <a:bodyPr wrap="square" rtlCol="0">
            <a:spAutoFit/>
          </a:bodyPr>
          <a:lstStyle/>
          <a:p>
            <a:r>
              <a:rPr lang="nl-NL" sz="1600" dirty="0">
                <a:highlight>
                  <a:srgbClr val="FFC000"/>
                </a:highlight>
              </a:rPr>
              <a:t>Voor werkgevers en werknemers</a:t>
            </a:r>
          </a:p>
        </p:txBody>
      </p:sp>
    </p:spTree>
    <p:extLst>
      <p:ext uri="{BB962C8B-B14F-4D97-AF65-F5344CB8AC3E}">
        <p14:creationId xmlns:p14="http://schemas.microsoft.com/office/powerpoint/2010/main" val="23776610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Resultaten van de motor</a:t>
            </a:r>
            <a:br>
              <a:rPr lang="nl-NL" sz="3200">
                <a:solidFill>
                  <a:srgbClr val="FFC000"/>
                </a:solidFill>
              </a:rPr>
            </a:br>
            <a:r>
              <a:rPr lang="nl-NL" sz="3200">
                <a:solidFill>
                  <a:schemeClr val="tx1"/>
                </a:solidFill>
              </a:rPr>
              <a:t>In- en doorstroom van werkenden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103171"/>
            <a:ext cx="11370968" cy="4672042"/>
          </a:xfrm>
        </p:spPr>
        <p:txBody>
          <a:bodyPr numCol="2" spcCol="720000" anchor="t">
            <a:noAutofit/>
          </a:bodyPr>
          <a:lstStyle/>
          <a:p>
            <a:pPr marL="0" indent="0">
              <a:spcBef>
                <a:spcPts val="0"/>
              </a:spcBef>
              <a:buNone/>
            </a:pPr>
            <a:r>
              <a:rPr lang="nl-NL" sz="1500" cap="none" dirty="0"/>
              <a:t>Wanneer praktisch geschoolde </a:t>
            </a:r>
            <a:r>
              <a:rPr lang="nl-NL" sz="1500" b="1" cap="none" dirty="0">
                <a:highlight>
                  <a:srgbClr val="FFC000"/>
                </a:highlight>
              </a:rPr>
              <a:t>werknemers</a:t>
            </a:r>
            <a:r>
              <a:rPr lang="nl-NL" sz="1500" cap="none" dirty="0"/>
              <a:t> op Rotterdam-Zuid er in slagen de verdieping of verbreding van hun vakkennis te realiseren, dan genereert dit doorstroom en daarmee mobiliteit aan de onderkant van de arbeidsmarkt. </a:t>
            </a:r>
          </a:p>
          <a:p>
            <a:pPr marL="0" indent="0">
              <a:spcBef>
                <a:spcPts val="0"/>
              </a:spcBef>
              <a:buNone/>
            </a:pPr>
            <a:endParaRPr lang="nl-NL" sz="1500" cap="none" dirty="0"/>
          </a:p>
          <a:p>
            <a:pPr marL="0" indent="0">
              <a:spcBef>
                <a:spcPts val="0"/>
              </a:spcBef>
              <a:buNone/>
            </a:pPr>
            <a:r>
              <a:rPr lang="nl-NL" sz="1500" cap="none" dirty="0"/>
              <a:t>Een snelle rekensom:</a:t>
            </a:r>
            <a:r>
              <a:rPr lang="nl-NL" sz="1500" cap="none" baseline="30000" dirty="0"/>
              <a:t> </a:t>
            </a:r>
            <a:endParaRPr lang="nl-NL" sz="1500" cap="none" dirty="0"/>
          </a:p>
          <a:p>
            <a:pPr>
              <a:spcBef>
                <a:spcPts val="0"/>
              </a:spcBef>
            </a:pPr>
            <a:r>
              <a:rPr lang="nl-NL" sz="1500" cap="none" dirty="0"/>
              <a:t>Rotterdam-Zuid telt ongeveer </a:t>
            </a:r>
            <a:r>
              <a:rPr lang="nl-NL" sz="1500" b="1" cap="none" dirty="0">
                <a:solidFill>
                  <a:srgbClr val="FFC000"/>
                </a:solidFill>
              </a:rPr>
              <a:t>90.000 </a:t>
            </a:r>
            <a:r>
              <a:rPr lang="nl-NL" sz="1500" cap="none" dirty="0"/>
              <a:t>werknemers, waarvan er </a:t>
            </a:r>
            <a:r>
              <a:rPr lang="nl-NL" sz="1500" b="1" cap="none" dirty="0">
                <a:solidFill>
                  <a:srgbClr val="FFC000"/>
                </a:solidFill>
              </a:rPr>
              <a:t>45% </a:t>
            </a:r>
            <a:r>
              <a:rPr lang="nl-NL" sz="1500" cap="none" dirty="0"/>
              <a:t>(41.000) praktisch geschoold is</a:t>
            </a:r>
            <a:r>
              <a:rPr lang="nl-NL" sz="1500" b="1" cap="none" dirty="0">
                <a:solidFill>
                  <a:srgbClr val="FFC000"/>
                </a:solidFill>
              </a:rPr>
              <a:t> </a:t>
            </a:r>
            <a:r>
              <a:rPr lang="nl-NL" sz="1500" cap="none" baseline="30000" dirty="0"/>
              <a:t>(1) </a:t>
            </a:r>
            <a:r>
              <a:rPr lang="nl-NL" sz="1500" cap="none" dirty="0"/>
              <a:t>;</a:t>
            </a:r>
          </a:p>
          <a:p>
            <a:pPr>
              <a:spcBef>
                <a:spcPts val="0"/>
              </a:spcBef>
            </a:pPr>
            <a:r>
              <a:rPr lang="nl-NL" sz="1500" cap="none" dirty="0"/>
              <a:t>Aangenomen dat van die groep </a:t>
            </a:r>
            <a:r>
              <a:rPr lang="nl-NL" sz="1500" b="1" cap="none" dirty="0">
                <a:solidFill>
                  <a:srgbClr val="FFC000"/>
                </a:solidFill>
              </a:rPr>
              <a:t>een op de vijf </a:t>
            </a:r>
            <a:r>
              <a:rPr lang="nl-NL" sz="1500" cap="none" baseline="30000" dirty="0"/>
              <a:t>(3) </a:t>
            </a:r>
            <a:r>
              <a:rPr lang="nl-NL" sz="1500" cap="none" dirty="0"/>
              <a:t>zich zou willen ontwikkelen, waarvan </a:t>
            </a:r>
            <a:r>
              <a:rPr lang="nl-NL" sz="1500" b="1" cap="none" dirty="0">
                <a:solidFill>
                  <a:srgbClr val="FFC000"/>
                </a:solidFill>
              </a:rPr>
              <a:t>50%</a:t>
            </a:r>
            <a:r>
              <a:rPr lang="nl-NL" sz="1500" cap="none" dirty="0">
                <a:solidFill>
                  <a:srgbClr val="FFC000"/>
                </a:solidFill>
              </a:rPr>
              <a:t> </a:t>
            </a:r>
            <a:r>
              <a:rPr lang="nl-NL" sz="1500" cap="none" dirty="0"/>
              <a:t>dat ook daadwerkelijk dóet;</a:t>
            </a:r>
            <a:endParaRPr lang="nl-NL" sz="1500" cap="none" baseline="30000" dirty="0">
              <a:highlight>
                <a:srgbClr val="00FF00"/>
              </a:highlight>
            </a:endParaRPr>
          </a:p>
          <a:p>
            <a:pPr>
              <a:spcBef>
                <a:spcPts val="0"/>
              </a:spcBef>
            </a:pPr>
            <a:r>
              <a:rPr lang="nl-NL" sz="1500" cap="none" dirty="0"/>
              <a:t>En aangenomen dat </a:t>
            </a:r>
            <a:r>
              <a:rPr lang="nl-NL" sz="1500" b="1" cap="none" dirty="0">
                <a:solidFill>
                  <a:srgbClr val="FFC000"/>
                </a:solidFill>
              </a:rPr>
              <a:t>50%</a:t>
            </a:r>
            <a:r>
              <a:rPr lang="nl-NL" sz="1500" cap="none" dirty="0"/>
              <a:t> daar weer van, de opleiding ook daadwerkelijk afmaakt en doorgroeit naar een hogere functieniveau bij dezelfde op een andere werkgever; </a:t>
            </a:r>
          </a:p>
          <a:p>
            <a:pPr>
              <a:spcBef>
                <a:spcPts val="0"/>
              </a:spcBef>
            </a:pPr>
            <a:endParaRPr lang="nl-NL" sz="1500" cap="none" dirty="0"/>
          </a:p>
          <a:p>
            <a:pPr>
              <a:spcBef>
                <a:spcPts val="0"/>
              </a:spcBef>
            </a:pPr>
            <a:endParaRPr lang="nl-NL" sz="1500" cap="none" dirty="0"/>
          </a:p>
          <a:p>
            <a:pPr>
              <a:spcBef>
                <a:spcPts val="0"/>
              </a:spcBef>
            </a:pPr>
            <a:r>
              <a:rPr lang="nl-NL" sz="1500" cap="none" dirty="0"/>
              <a:t>Dan creëert dat op termijn ongeveer </a:t>
            </a:r>
            <a:r>
              <a:rPr lang="nl-NL" sz="1500" b="1" cap="none" dirty="0">
                <a:solidFill>
                  <a:srgbClr val="FFC000"/>
                </a:solidFill>
              </a:rPr>
              <a:t>2.000 doorstroomkansen </a:t>
            </a:r>
            <a:r>
              <a:rPr lang="nl-NL" sz="1500" cap="none" dirty="0"/>
              <a:t>voor praktisch geschoolde werknemers. En tegelijkertijd dus ook </a:t>
            </a:r>
            <a:r>
              <a:rPr lang="nl-NL" sz="1500" b="1" cap="none" dirty="0">
                <a:solidFill>
                  <a:srgbClr val="FFC000"/>
                </a:solidFill>
              </a:rPr>
              <a:t>2.000</a:t>
            </a:r>
            <a:r>
              <a:rPr lang="nl-NL" sz="1500" cap="none" dirty="0">
                <a:solidFill>
                  <a:srgbClr val="FFC000"/>
                </a:solidFill>
              </a:rPr>
              <a:t> </a:t>
            </a:r>
            <a:r>
              <a:rPr lang="nl-NL" sz="1500" b="1" cap="none" dirty="0">
                <a:solidFill>
                  <a:srgbClr val="FFC000"/>
                </a:solidFill>
              </a:rPr>
              <a:t>vacatures </a:t>
            </a:r>
            <a:r>
              <a:rPr lang="nl-NL" sz="1500" cap="none" dirty="0"/>
              <a:t>voor lager gekwalificeerd werk, werk dat de bijna </a:t>
            </a:r>
            <a:r>
              <a:rPr lang="nl-NL" sz="1500" b="1" cap="none" dirty="0">
                <a:solidFill>
                  <a:srgbClr val="FFC000"/>
                </a:solidFill>
              </a:rPr>
              <a:t>6.000</a:t>
            </a:r>
            <a:r>
              <a:rPr lang="nl-NL" sz="1500" cap="none" dirty="0"/>
              <a:t> goed matchbare </a:t>
            </a:r>
            <a:r>
              <a:rPr lang="nl-NL" sz="1500" b="1" cap="none" dirty="0">
                <a:highlight>
                  <a:srgbClr val="FFC000"/>
                </a:highlight>
              </a:rPr>
              <a:t>werkzoekenden</a:t>
            </a:r>
            <a:r>
              <a:rPr lang="nl-NL" sz="1500" cap="none" baseline="30000" dirty="0"/>
              <a:t>(1)</a:t>
            </a:r>
            <a:r>
              <a:rPr lang="nl-NL" sz="1500" cap="none" dirty="0"/>
              <a:t> op Zuid kunnen invullen. </a:t>
            </a:r>
          </a:p>
          <a:p>
            <a:pPr>
              <a:spcBef>
                <a:spcPts val="0"/>
              </a:spcBef>
            </a:pPr>
            <a:endParaRPr lang="nl-NL" sz="1500" cap="none" dirty="0"/>
          </a:p>
          <a:p>
            <a:pPr>
              <a:spcBef>
                <a:spcPts val="0"/>
              </a:spcBef>
            </a:pPr>
            <a:r>
              <a:rPr lang="nl-NL" sz="1500" cap="none" dirty="0"/>
              <a:t>Zetten we dan de gemiddelde investering per werknemer per jaar aan opleiding (ongeveer €949,-)</a:t>
            </a:r>
            <a:r>
              <a:rPr lang="nl-NL" sz="1500" cap="none" baseline="30000" dirty="0"/>
              <a:t>51</a:t>
            </a:r>
            <a:r>
              <a:rPr lang="nl-NL" sz="1500" cap="none" dirty="0"/>
              <a:t> af tegen de gemiddelde kosten van een werkzoekende per jaar (ongeveer €29.000 per jaar)</a:t>
            </a:r>
            <a:r>
              <a:rPr lang="nl-NL" sz="1500" cap="none" baseline="30000" dirty="0"/>
              <a:t>52</a:t>
            </a:r>
            <a:r>
              <a:rPr lang="nl-NL" sz="1500" cap="none" dirty="0"/>
              <a:t>, dan levert dit een besparing op van </a:t>
            </a:r>
            <a:r>
              <a:rPr lang="nl-NL" sz="1500" b="1" cap="none" dirty="0">
                <a:highlight>
                  <a:srgbClr val="FFC000"/>
                </a:highlight>
              </a:rPr>
              <a:t>€28.000 euro</a:t>
            </a:r>
            <a:r>
              <a:rPr lang="nl-NL" sz="1500" b="1" cap="none" dirty="0"/>
              <a:t> </a:t>
            </a:r>
            <a:r>
              <a:rPr lang="nl-NL" sz="1500" cap="none" dirty="0"/>
              <a:t>per persoon. </a:t>
            </a:r>
          </a:p>
        </p:txBody>
      </p:sp>
      <p:pic>
        <p:nvPicPr>
          <p:cNvPr id="5" name="Graphic 4" descr="Calculator">
            <a:extLst>
              <a:ext uri="{FF2B5EF4-FFF2-40B4-BE49-F238E27FC236}">
                <a16:creationId xmlns:a16="http://schemas.microsoft.com/office/drawing/2014/main" id="{6A1BDBF9-2847-4D3C-98F7-83C9DA664D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11309" y="122719"/>
            <a:ext cx="914400" cy="914400"/>
          </a:xfrm>
          <a:prstGeom prst="rect">
            <a:avLst/>
          </a:prstGeom>
        </p:spPr>
      </p:pic>
    </p:spTree>
    <p:extLst>
      <p:ext uri="{BB962C8B-B14F-4D97-AF65-F5344CB8AC3E}">
        <p14:creationId xmlns:p14="http://schemas.microsoft.com/office/powerpoint/2010/main" val="1106342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alphaModFix amt="66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3687899" y="2013668"/>
            <a:ext cx="6993866" cy="1342282"/>
          </a:xfrm>
          <a:solidFill>
            <a:srgbClr val="FFFFFF">
              <a:alpha val="84000"/>
            </a:srgbClr>
          </a:solidFill>
        </p:spPr>
        <p:txBody>
          <a:bodyPr/>
          <a:lstStyle/>
          <a:p>
            <a:r>
              <a:rPr lang="nl-NL" dirty="0"/>
              <a:t>Hoofdstuk 1: </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p:txBody>
          <a:bodyPr/>
          <a:lstStyle/>
          <a:p>
            <a:r>
              <a:rPr lang="nl-NL">
                <a:solidFill>
                  <a:schemeClr val="tx1"/>
                </a:solidFill>
              </a:rPr>
              <a:t>Rotterdam-Zuid in Ontwikkeling</a:t>
            </a:r>
          </a:p>
        </p:txBody>
      </p:sp>
    </p:spTree>
    <p:extLst>
      <p:ext uri="{BB962C8B-B14F-4D97-AF65-F5344CB8AC3E}">
        <p14:creationId xmlns:p14="http://schemas.microsoft.com/office/powerpoint/2010/main" val="20862829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email">
            <a:alphaModFix amt="7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3636423" y="2109694"/>
            <a:ext cx="6993866" cy="1342282"/>
          </a:xfrm>
          <a:solidFill>
            <a:srgbClr val="FFFFFF">
              <a:alpha val="66000"/>
            </a:srgbClr>
          </a:solidFill>
        </p:spPr>
        <p:txBody>
          <a:bodyPr/>
          <a:lstStyle/>
          <a:p>
            <a:r>
              <a:rPr lang="nl-NL"/>
              <a:t>Hoofdstuk 4: </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p:txBody>
          <a:bodyPr/>
          <a:lstStyle/>
          <a:p>
            <a:r>
              <a:rPr lang="nl-NL">
                <a:solidFill>
                  <a:schemeClr val="tx1"/>
                </a:solidFill>
              </a:rPr>
              <a:t>Het plan</a:t>
            </a:r>
          </a:p>
        </p:txBody>
      </p:sp>
    </p:spTree>
    <p:extLst>
      <p:ext uri="{BB962C8B-B14F-4D97-AF65-F5344CB8AC3E}">
        <p14:creationId xmlns:p14="http://schemas.microsoft.com/office/powerpoint/2010/main" val="2283593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231394D8-7CAF-4894-89A2-0329D7D148A0}"/>
              </a:ext>
            </a:extLst>
          </p:cNvPr>
          <p:cNvSpPr/>
          <p:nvPr/>
        </p:nvSpPr>
        <p:spPr>
          <a:xfrm>
            <a:off x="9353839" y="5675025"/>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Hoofdstuk 4</a:t>
            </a:r>
            <a:br>
              <a:rPr lang="nl-NL" sz="3200">
                <a:solidFill>
                  <a:srgbClr val="FFC000"/>
                </a:solidFill>
              </a:rPr>
            </a:br>
            <a:r>
              <a:rPr lang="nl-NL" sz="3200">
                <a:solidFill>
                  <a:schemeClr val="tx1"/>
                </a:solidFill>
              </a:rPr>
              <a:t>Het plan voor de motor</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154425"/>
            <a:ext cx="11370968" cy="4655867"/>
          </a:xfrm>
        </p:spPr>
        <p:txBody>
          <a:bodyPr numCol="2" spcCol="720000" anchor="t">
            <a:noAutofit/>
          </a:bodyPr>
          <a:lstStyle/>
          <a:p>
            <a:pPr marL="0" indent="0">
              <a:spcBef>
                <a:spcPts val="0"/>
              </a:spcBef>
              <a:buNone/>
            </a:pPr>
            <a:r>
              <a:rPr lang="nl-NL" sz="1500" cap="none" dirty="0"/>
              <a:t>De voorgaande hoofdstukken schetsen de context en de </a:t>
            </a:r>
            <a:r>
              <a:rPr lang="nl-NL" sz="1500" cap="none" dirty="0">
                <a:hlinkClick r:id="rId4" action="ppaction://hlinksldjump"/>
              </a:rPr>
              <a:t>tandwielen </a:t>
            </a:r>
            <a:r>
              <a:rPr lang="nl-NL" sz="1500" cap="none" dirty="0"/>
              <a:t>van de Motor én welke </a:t>
            </a:r>
            <a:r>
              <a:rPr lang="nl-NL" sz="1500" cap="none" dirty="0">
                <a:hlinkClick r:id="rId5" action="ppaction://hlinksldjump"/>
              </a:rPr>
              <a:t>stakeholders</a:t>
            </a:r>
            <a:r>
              <a:rPr lang="nl-NL" sz="1500" cap="none" dirty="0"/>
              <a:t> een rol vervullen. Hoofdstuk 4 beschrijft het Motorplan.</a:t>
            </a:r>
          </a:p>
          <a:p>
            <a:pPr marL="0" indent="0">
              <a:spcBef>
                <a:spcPts val="0"/>
              </a:spcBef>
              <a:buNone/>
            </a:pPr>
            <a:endParaRPr lang="nl-NL" sz="1500" cap="none" dirty="0"/>
          </a:p>
          <a:p>
            <a:pPr marL="0" indent="0">
              <a:spcBef>
                <a:spcPts val="0"/>
              </a:spcBef>
              <a:buNone/>
            </a:pPr>
            <a:r>
              <a:rPr lang="nl-NL" sz="1500" cap="none" dirty="0"/>
              <a:t>In dit hoofdstuk stellen we de Motor voor als een verzameling </a:t>
            </a:r>
            <a:r>
              <a:rPr lang="nl-NL" sz="1500" b="1" cap="none" dirty="0">
                <a:highlight>
                  <a:srgbClr val="FFC000"/>
                </a:highlight>
              </a:rPr>
              <a:t>Living Labs</a:t>
            </a:r>
            <a:r>
              <a:rPr lang="nl-NL" sz="1500" b="1" cap="none" dirty="0"/>
              <a:t> (voor elk tandwiel één)</a:t>
            </a:r>
            <a:r>
              <a:rPr lang="nl-NL" sz="1500" cap="none" dirty="0"/>
              <a:t>,</a:t>
            </a:r>
            <a:r>
              <a:rPr lang="nl-NL" sz="1500" b="1" cap="none" dirty="0"/>
              <a:t> </a:t>
            </a:r>
            <a:r>
              <a:rPr lang="nl-NL" sz="1500" cap="none" dirty="0"/>
              <a:t>aangejaagd door een Motorteam dat het opzetten van gezamenlijke projecten met haar partners stimuleert. Voor elk onderdeel van de Motor beschrijven we wat de </a:t>
            </a:r>
            <a:r>
              <a:rPr lang="nl-NL" sz="1500" b="1" cap="none" dirty="0">
                <a:highlight>
                  <a:srgbClr val="FFC000"/>
                </a:highlight>
              </a:rPr>
              <a:t>bouwstenen</a:t>
            </a:r>
            <a:r>
              <a:rPr lang="nl-NL" sz="1500" cap="none" dirty="0"/>
              <a:t> voor deze projecten zijn. En we beschrijven welke instrumenten/aanpakken beschikbaar zijn om op aan te sluiten of door te ontwikkelen voor Rotterdam-Zuid. </a:t>
            </a:r>
          </a:p>
          <a:p>
            <a:pPr marL="0" indent="0">
              <a:spcBef>
                <a:spcPts val="0"/>
              </a:spcBef>
              <a:buNone/>
            </a:pPr>
            <a:endParaRPr lang="nl-NL" sz="1500" cap="none" dirty="0"/>
          </a:p>
          <a:p>
            <a:pPr marL="0" indent="0">
              <a:spcBef>
                <a:spcPts val="0"/>
              </a:spcBef>
              <a:buNone/>
            </a:pPr>
            <a:r>
              <a:rPr lang="nl-NL" sz="1500" cap="none" dirty="0"/>
              <a:t>We besluiten met het beschrijven van de organisatie van de Motor. Ook geven we richting aan </a:t>
            </a:r>
            <a:r>
              <a:rPr lang="nl-NL" sz="1500" b="1" cap="none" dirty="0">
                <a:highlight>
                  <a:srgbClr val="FFCD03"/>
                </a:highlight>
              </a:rPr>
              <a:t>projecten</a:t>
            </a:r>
            <a:r>
              <a:rPr lang="nl-NL" sz="1500" b="1" cap="none" dirty="0"/>
              <a:t> </a:t>
            </a:r>
            <a:r>
              <a:rPr lang="nl-NL" sz="1500" cap="none" dirty="0"/>
              <a:t>die binnen de Motor kunnen draaien.</a:t>
            </a:r>
          </a:p>
          <a:p>
            <a:pPr marL="0" indent="0">
              <a:spcBef>
                <a:spcPts val="0"/>
              </a:spcBef>
              <a:buNone/>
            </a:pPr>
            <a:endParaRPr lang="nl-NL" sz="1600" cap="none" dirty="0"/>
          </a:p>
          <a:p>
            <a:pPr marL="0" indent="0">
              <a:buNone/>
            </a:pPr>
            <a:r>
              <a:rPr lang="nl-NL" sz="1800" b="1" cap="none" dirty="0"/>
              <a:t>Inhoud</a:t>
            </a:r>
            <a:endParaRPr lang="nl-NL" sz="1800" b="1" cap="none" dirty="0">
              <a:hlinkClick r:id="rId6" action="ppaction://hlinksldjump"/>
            </a:endParaRPr>
          </a:p>
          <a:p>
            <a:pPr marL="457200" indent="-457200">
              <a:buFont typeface="Arial" panose="020B0604020202020204" pitchFamily="34" charset="0"/>
              <a:buAutoNum type="arabicPeriod"/>
            </a:pPr>
            <a:r>
              <a:rPr lang="nl-NL" sz="1600" cap="none" dirty="0">
                <a:hlinkClick r:id="rId6" action="ppaction://hlinksldjump"/>
              </a:rPr>
              <a:t>Een Living-Lab aanpak</a:t>
            </a:r>
            <a:endParaRPr lang="nl-NL" sz="1600" cap="none" dirty="0"/>
          </a:p>
          <a:p>
            <a:pPr marL="457200" indent="-457200">
              <a:buFont typeface="Arial" panose="020B0604020202020204" pitchFamily="34" charset="0"/>
              <a:buAutoNum type="arabicPeriod"/>
            </a:pPr>
            <a:r>
              <a:rPr lang="nl-NL" sz="1600" cap="none" dirty="0"/>
              <a:t>Bouwstenen voor projecten</a:t>
            </a:r>
          </a:p>
          <a:p>
            <a:pPr lvl="1"/>
            <a:r>
              <a:rPr lang="nl-NL" sz="1400" cap="none" dirty="0">
                <a:hlinkClick r:id="rId7" action="ppaction://hlinksldjump"/>
              </a:rPr>
              <a:t>Ontwikkelperspectief van werk(zoek)enden</a:t>
            </a:r>
            <a:endParaRPr lang="nl-NL" sz="1400" cap="none" dirty="0"/>
          </a:p>
          <a:p>
            <a:pPr lvl="1"/>
            <a:r>
              <a:rPr lang="nl-NL" sz="1400" cap="none" dirty="0">
                <a:hlinkClick r:id="rId7" action="ppaction://hlinksldjump"/>
              </a:rPr>
              <a:t>Ontwikkelingsgericht (bege)leidinggeven</a:t>
            </a:r>
            <a:endParaRPr lang="nl-NL" sz="1400" cap="none" dirty="0"/>
          </a:p>
          <a:p>
            <a:pPr lvl="1"/>
            <a:r>
              <a:rPr lang="nl-NL" sz="1400" cap="none" dirty="0">
                <a:hlinkClick r:id="rId8" action="ppaction://hlinksldjump"/>
              </a:rPr>
              <a:t>Vernieuwend onderwijs en erkenning</a:t>
            </a:r>
            <a:endParaRPr lang="nl-NL" sz="1400" cap="none" dirty="0"/>
          </a:p>
          <a:p>
            <a:pPr lvl="1"/>
            <a:r>
              <a:rPr lang="nl-NL" sz="1400" cap="none" dirty="0">
                <a:hlinkClick r:id="rId9" action="ppaction://hlinksldjump"/>
              </a:rPr>
              <a:t>Matching en regionale mobiliteit</a:t>
            </a:r>
            <a:endParaRPr lang="nl-NL" sz="1400" cap="none" dirty="0"/>
          </a:p>
          <a:p>
            <a:pPr lvl="1"/>
            <a:r>
              <a:rPr lang="nl-NL" sz="1400" cap="none" dirty="0">
                <a:hlinkClick r:id="rId10" action="ppaction://hlinksldjump"/>
              </a:rPr>
              <a:t>Monitoring </a:t>
            </a:r>
            <a:endParaRPr lang="nl-NL" sz="1400" cap="none" dirty="0"/>
          </a:p>
          <a:p>
            <a:pPr marL="457200" indent="-457200">
              <a:buFont typeface="Arial" panose="020B0604020202020204" pitchFamily="34" charset="0"/>
              <a:buAutoNum type="arabicPeriod"/>
            </a:pPr>
            <a:r>
              <a:rPr lang="nl-NL" sz="1600" cap="none" dirty="0"/>
              <a:t>Organisatie van de Motor</a:t>
            </a:r>
          </a:p>
          <a:p>
            <a:pPr lvl="1"/>
            <a:r>
              <a:rPr lang="nl-NL" sz="1400" cap="none" dirty="0">
                <a:hlinkClick r:id="rId11" action="ppaction://hlinksldjump"/>
              </a:rPr>
              <a:t>Organisatie en financiering</a:t>
            </a:r>
            <a:endParaRPr lang="nl-NL" sz="1400" cap="none" dirty="0"/>
          </a:p>
          <a:p>
            <a:pPr lvl="1"/>
            <a:r>
              <a:rPr lang="nl-NL" sz="1400" cap="none" dirty="0">
                <a:hlinkClick r:id="rId12" action="ppaction://hlinksldjump"/>
              </a:rPr>
              <a:t>Projecten</a:t>
            </a:r>
            <a:endParaRPr lang="nl-NL" sz="1400" cap="none" dirty="0"/>
          </a:p>
          <a:p>
            <a:pPr marL="457200" indent="-457200">
              <a:buFont typeface="Arial" panose="020B0604020202020204" pitchFamily="34" charset="0"/>
              <a:buAutoNum type="arabicPeriod"/>
            </a:pPr>
            <a:endParaRPr lang="nl-NL" cap="none" dirty="0">
              <a:highlight>
                <a:srgbClr val="00FFFF"/>
              </a:highlight>
            </a:endParaRPr>
          </a:p>
        </p:txBody>
      </p:sp>
      <p:pic>
        <p:nvPicPr>
          <p:cNvPr id="5" name="Picture 4">
            <a:hlinkClick r:id="rId13"/>
            <a:extLst>
              <a:ext uri="{FF2B5EF4-FFF2-40B4-BE49-F238E27FC236}">
                <a16:creationId xmlns:a16="http://schemas.microsoft.com/office/drawing/2014/main" id="{2C80E15A-FB36-4159-AF39-22B13D07697D}"/>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365308" y="5676258"/>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sp>
        <p:nvSpPr>
          <p:cNvPr id="6" name="TextBox 5">
            <a:extLst>
              <a:ext uri="{FF2B5EF4-FFF2-40B4-BE49-F238E27FC236}">
                <a16:creationId xmlns:a16="http://schemas.microsoft.com/office/drawing/2014/main" id="{0DCF4701-6339-42E4-92D1-AD05D1F812ED}"/>
              </a:ext>
            </a:extLst>
          </p:cNvPr>
          <p:cNvSpPr txBox="1"/>
          <p:nvPr/>
        </p:nvSpPr>
        <p:spPr>
          <a:xfrm>
            <a:off x="10096530" y="5625939"/>
            <a:ext cx="1782326" cy="707886"/>
          </a:xfrm>
          <a:prstGeom prst="rect">
            <a:avLst/>
          </a:prstGeom>
          <a:noFill/>
        </p:spPr>
        <p:txBody>
          <a:bodyPr wrap="square" rtlCol="0">
            <a:spAutoFit/>
          </a:bodyPr>
          <a:lstStyle/>
          <a:p>
            <a:r>
              <a:rPr lang="nl-NL" sz="1000" dirty="0">
                <a:solidFill>
                  <a:schemeClr val="bg1"/>
                </a:solidFill>
              </a:rPr>
              <a:t>Ziet u verbindingskansen voor uw organisaties in de Motor, Klik dan hier om in de Motor </a:t>
            </a:r>
            <a:r>
              <a:rPr lang="nl-NL" sz="1000" dirty="0">
                <a:solidFill>
                  <a:schemeClr val="bg1"/>
                </a:solidFill>
                <a:highlight>
                  <a:srgbClr val="FFCD03"/>
                </a:highlight>
              </a:rPr>
              <a:t>mee te werken </a:t>
            </a:r>
            <a:r>
              <a:rPr lang="nl-NL" sz="1000" dirty="0">
                <a:solidFill>
                  <a:schemeClr val="bg1"/>
                </a:solidFill>
              </a:rPr>
              <a:t>.</a:t>
            </a:r>
          </a:p>
        </p:txBody>
      </p:sp>
      <p:pic>
        <p:nvPicPr>
          <p:cNvPr id="7" name="Graphic 6" descr="Cursor">
            <a:extLst>
              <a:ext uri="{FF2B5EF4-FFF2-40B4-BE49-F238E27FC236}">
                <a16:creationId xmlns:a16="http://schemas.microsoft.com/office/drawing/2014/main" id="{EA0F8E49-835E-4B76-8DE5-B13713D304E5}"/>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9782806" y="6105225"/>
            <a:ext cx="457200" cy="457200"/>
          </a:xfrm>
          <a:prstGeom prst="rect">
            <a:avLst/>
          </a:prstGeom>
        </p:spPr>
      </p:pic>
    </p:spTree>
    <p:extLst>
      <p:ext uri="{BB962C8B-B14F-4D97-AF65-F5344CB8AC3E}">
        <p14:creationId xmlns:p14="http://schemas.microsoft.com/office/powerpoint/2010/main" val="3900110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Het plan</a:t>
            </a:r>
            <a:br>
              <a:rPr lang="nl-NL" sz="3200" dirty="0">
                <a:solidFill>
                  <a:srgbClr val="FFC000"/>
                </a:solidFill>
              </a:rPr>
            </a:br>
            <a:r>
              <a:rPr lang="nl-NL" sz="3200" dirty="0">
                <a:solidFill>
                  <a:schemeClr val="tx1"/>
                </a:solidFill>
              </a:rPr>
              <a:t>De Motor: living lab-aanpak</a:t>
            </a:r>
            <a:endParaRPr lang="nl-NL" sz="3200" dirty="0">
              <a:solidFill>
                <a:schemeClr val="tx1"/>
              </a:solidFill>
              <a:highlight>
                <a:srgbClr val="00FFFF"/>
              </a:highlight>
            </a:endParaRP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240605"/>
            <a:ext cx="5608086" cy="4770093"/>
          </a:xfrm>
        </p:spPr>
        <p:txBody>
          <a:bodyPr numCol="1" spcCol="720000" anchor="t">
            <a:noAutofit/>
          </a:bodyPr>
          <a:lstStyle/>
          <a:p>
            <a:r>
              <a:rPr lang="nl-NL" sz="1600" cap="none" dirty="0"/>
              <a:t>In de Motor buigen de verschillende partners zich in een Living Lab gezamenlijk over de vraag </a:t>
            </a:r>
            <a:r>
              <a:rPr lang="nl-NL" sz="1600" b="1" cap="none" dirty="0">
                <a:highlight>
                  <a:srgbClr val="FFC000"/>
                </a:highlight>
              </a:rPr>
              <a:t>hoe</a:t>
            </a:r>
            <a:r>
              <a:rPr lang="nl-NL" sz="1600" cap="none" dirty="0"/>
              <a:t> hun tandwielen te laten draaien. Dit doen zij op projectbasis. </a:t>
            </a:r>
          </a:p>
          <a:p>
            <a:r>
              <a:rPr lang="nl-NL" sz="1600" cap="none" dirty="0"/>
              <a:t>De Motor gaat daarmee stapsgewijs de Blauwdruk uitvoeren. Met een blijvende (samen)werking als resultaat.</a:t>
            </a:r>
          </a:p>
          <a:p>
            <a:r>
              <a:rPr lang="nl-NL" sz="1600" cap="none" dirty="0"/>
              <a:t>De Motor </a:t>
            </a:r>
            <a:r>
              <a:rPr lang="nl-NL" sz="1600" b="1" cap="none" dirty="0">
                <a:highlight>
                  <a:srgbClr val="FFCD03"/>
                </a:highlight>
              </a:rPr>
              <a:t>jaagt</a:t>
            </a:r>
            <a:r>
              <a:rPr lang="nl-NL" sz="1600" cap="none" dirty="0"/>
              <a:t> dit iteratieve innovatie- en samenwerkingsproces aan vanuit het </a:t>
            </a:r>
            <a:r>
              <a:rPr lang="nl-NL" sz="1600" cap="none" dirty="0">
                <a:highlight>
                  <a:srgbClr val="FFC000"/>
                </a:highlight>
              </a:rPr>
              <a:t>Motorteam</a:t>
            </a:r>
            <a:r>
              <a:rPr lang="nl-NL" sz="1600" cap="none" dirty="0"/>
              <a:t>.</a:t>
            </a:r>
          </a:p>
          <a:p>
            <a:pPr marL="0" indent="0">
              <a:buNone/>
            </a:pPr>
            <a:endParaRPr lang="nl-NL" cap="none" dirty="0"/>
          </a:p>
        </p:txBody>
      </p:sp>
      <p:sp>
        <p:nvSpPr>
          <p:cNvPr id="61" name="Rectangle 60">
            <a:extLst>
              <a:ext uri="{FF2B5EF4-FFF2-40B4-BE49-F238E27FC236}">
                <a16:creationId xmlns:a16="http://schemas.microsoft.com/office/drawing/2014/main" id="{C5493167-B116-4C74-B200-C51876859E8A}"/>
              </a:ext>
            </a:extLst>
          </p:cNvPr>
          <p:cNvSpPr/>
          <p:nvPr/>
        </p:nvSpPr>
        <p:spPr>
          <a:xfrm>
            <a:off x="8128287" y="2883646"/>
            <a:ext cx="1245830" cy="399789"/>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endParaRPr lang="nl-NL" sz="1700" b="1" kern="1200" cap="all">
              <a:solidFill>
                <a:schemeClr val="tx1"/>
              </a:solidFill>
            </a:endParaRPr>
          </a:p>
        </p:txBody>
      </p:sp>
      <p:grpSp>
        <p:nvGrpSpPr>
          <p:cNvPr id="39" name="Group 38">
            <a:extLst>
              <a:ext uri="{FF2B5EF4-FFF2-40B4-BE49-F238E27FC236}">
                <a16:creationId xmlns:a16="http://schemas.microsoft.com/office/drawing/2014/main" id="{3E490C94-5668-456C-B2B9-4C532A562CC7}"/>
              </a:ext>
            </a:extLst>
          </p:cNvPr>
          <p:cNvGrpSpPr/>
          <p:nvPr/>
        </p:nvGrpSpPr>
        <p:grpSpPr>
          <a:xfrm>
            <a:off x="6956171" y="1688946"/>
            <a:ext cx="3586773" cy="3411399"/>
            <a:chOff x="7337205" y="1633042"/>
            <a:chExt cx="3586773" cy="3411399"/>
          </a:xfrm>
        </p:grpSpPr>
        <p:sp>
          <p:nvSpPr>
            <p:cNvPr id="32" name="Oval 31">
              <a:extLst>
                <a:ext uri="{FF2B5EF4-FFF2-40B4-BE49-F238E27FC236}">
                  <a16:creationId xmlns:a16="http://schemas.microsoft.com/office/drawing/2014/main" id="{5CDD1152-21B8-4F02-A5BA-8F835DFF2836}"/>
                </a:ext>
              </a:extLst>
            </p:cNvPr>
            <p:cNvSpPr/>
            <p:nvPr/>
          </p:nvSpPr>
          <p:spPr>
            <a:xfrm>
              <a:off x="7861333" y="1709282"/>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33" name="Oval 32">
              <a:extLst>
                <a:ext uri="{FF2B5EF4-FFF2-40B4-BE49-F238E27FC236}">
                  <a16:creationId xmlns:a16="http://schemas.microsoft.com/office/drawing/2014/main" id="{0B18B7BE-497B-48F9-B10B-A7F9C7DED041}"/>
                </a:ext>
              </a:extLst>
            </p:cNvPr>
            <p:cNvSpPr/>
            <p:nvPr/>
          </p:nvSpPr>
          <p:spPr>
            <a:xfrm>
              <a:off x="7852938" y="3604441"/>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34" name="Oval 33">
              <a:extLst>
                <a:ext uri="{FF2B5EF4-FFF2-40B4-BE49-F238E27FC236}">
                  <a16:creationId xmlns:a16="http://schemas.microsoft.com/office/drawing/2014/main" id="{B18F8CF2-A84C-4B42-9FF0-051687DD738D}"/>
                </a:ext>
              </a:extLst>
            </p:cNvPr>
            <p:cNvSpPr/>
            <p:nvPr/>
          </p:nvSpPr>
          <p:spPr>
            <a:xfrm>
              <a:off x="8983995" y="3588693"/>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35" name="Oval 34">
              <a:extLst>
                <a:ext uri="{FF2B5EF4-FFF2-40B4-BE49-F238E27FC236}">
                  <a16:creationId xmlns:a16="http://schemas.microsoft.com/office/drawing/2014/main" id="{98B972CD-1605-4A3B-ACC0-C0FF06383EDD}"/>
                </a:ext>
              </a:extLst>
            </p:cNvPr>
            <p:cNvSpPr/>
            <p:nvPr/>
          </p:nvSpPr>
          <p:spPr>
            <a:xfrm>
              <a:off x="8983995" y="1633042"/>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36" name="Oval 35">
              <a:extLst>
                <a:ext uri="{FF2B5EF4-FFF2-40B4-BE49-F238E27FC236}">
                  <a16:creationId xmlns:a16="http://schemas.microsoft.com/office/drawing/2014/main" id="{C4309989-1ADD-4279-8056-28E3FDC36EF2}"/>
                </a:ext>
              </a:extLst>
            </p:cNvPr>
            <p:cNvSpPr/>
            <p:nvPr/>
          </p:nvSpPr>
          <p:spPr>
            <a:xfrm>
              <a:off x="7337205" y="2686058"/>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37" name="Oval 36">
              <a:extLst>
                <a:ext uri="{FF2B5EF4-FFF2-40B4-BE49-F238E27FC236}">
                  <a16:creationId xmlns:a16="http://schemas.microsoft.com/office/drawing/2014/main" id="{90B1E5C4-760D-4E08-AE58-6DC5F1AB2E45}"/>
                </a:ext>
              </a:extLst>
            </p:cNvPr>
            <p:cNvSpPr/>
            <p:nvPr/>
          </p:nvSpPr>
          <p:spPr>
            <a:xfrm>
              <a:off x="9483978" y="2589573"/>
              <a:ext cx="1440000" cy="1440000"/>
            </a:xfrm>
            <a:prstGeom prst="ellipse">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400" b="1">
                <a:solidFill>
                  <a:schemeClr val="tx1"/>
                </a:solidFill>
              </a:endParaRPr>
            </a:p>
          </p:txBody>
        </p:sp>
        <p:sp>
          <p:nvSpPr>
            <p:cNvPr id="29" name="Freeform: Shape 28">
              <a:extLst>
                <a:ext uri="{FF2B5EF4-FFF2-40B4-BE49-F238E27FC236}">
                  <a16:creationId xmlns:a16="http://schemas.microsoft.com/office/drawing/2014/main" id="{860696AC-07DC-43AC-A58E-622CAE026FE7}"/>
                </a:ext>
              </a:extLst>
            </p:cNvPr>
            <p:cNvSpPr/>
            <p:nvPr/>
          </p:nvSpPr>
          <p:spPr>
            <a:xfrm>
              <a:off x="8380759" y="2665813"/>
              <a:ext cx="1440000" cy="144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C000"/>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lvl="0" algn="ctr" defTabSz="222250">
                <a:lnSpc>
                  <a:spcPct val="90000"/>
                </a:lnSpc>
                <a:spcBef>
                  <a:spcPct val="0"/>
                </a:spcBef>
                <a:spcAft>
                  <a:spcPct val="35000"/>
                </a:spcAft>
              </a:pPr>
              <a:endParaRPr lang="nl-NL" sz="1600" b="1">
                <a:solidFill>
                  <a:schemeClr val="tx1"/>
                </a:solidFill>
              </a:endParaRPr>
            </a:p>
          </p:txBody>
        </p:sp>
      </p:grpSp>
      <p:pic>
        <p:nvPicPr>
          <p:cNvPr id="27" name="Graphic 26" descr="Classroom">
            <a:extLst>
              <a:ext uri="{FF2B5EF4-FFF2-40B4-BE49-F238E27FC236}">
                <a16:creationId xmlns:a16="http://schemas.microsoft.com/office/drawing/2014/main" id="{CEB241C4-190F-4378-995C-B690B87CCA61}"/>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699131" y="4026204"/>
            <a:ext cx="900227" cy="900227"/>
          </a:xfrm>
          <a:prstGeom prst="rect">
            <a:avLst/>
          </a:prstGeom>
        </p:spPr>
      </p:pic>
      <p:pic>
        <p:nvPicPr>
          <p:cNvPr id="12" name="Graphic 11" descr="Watering pot">
            <a:extLst>
              <a:ext uri="{FF2B5EF4-FFF2-40B4-BE49-F238E27FC236}">
                <a16:creationId xmlns:a16="http://schemas.microsoft.com/office/drawing/2014/main" id="{483EEDC7-A262-42F5-9BA3-DE2BC2CE6C74}"/>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906725" y="1883216"/>
            <a:ext cx="1131259" cy="1131259"/>
          </a:xfrm>
          <a:prstGeom prst="rect">
            <a:avLst/>
          </a:prstGeom>
        </p:spPr>
      </p:pic>
      <p:pic>
        <p:nvPicPr>
          <p:cNvPr id="6" name="Graphic 5" descr="Signpost">
            <a:extLst>
              <a:ext uri="{FF2B5EF4-FFF2-40B4-BE49-F238E27FC236}">
                <a16:creationId xmlns:a16="http://schemas.microsoft.com/office/drawing/2014/main" id="{97AAC9A2-BCEA-4A5E-8400-602382195BA1}"/>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848554" y="3971006"/>
            <a:ext cx="974389" cy="974389"/>
          </a:xfrm>
          <a:prstGeom prst="rect">
            <a:avLst/>
          </a:prstGeom>
        </p:spPr>
      </p:pic>
      <p:pic>
        <p:nvPicPr>
          <p:cNvPr id="8" name="Graphic 7" descr="Construction worker">
            <a:extLst>
              <a:ext uri="{FF2B5EF4-FFF2-40B4-BE49-F238E27FC236}">
                <a16:creationId xmlns:a16="http://schemas.microsoft.com/office/drawing/2014/main" id="{108775E4-DAB5-4D55-92F9-71037332D8FF}"/>
              </a:ext>
            </a:extLst>
          </p:cNvPr>
          <p:cNvPicPr>
            <a:picLocks noChangeAspect="1"/>
          </p:cNvPicPr>
          <p:nvPr/>
        </p:nvPicPr>
        <p:blipFill>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145808" y="2983201"/>
            <a:ext cx="955171" cy="955171"/>
          </a:xfrm>
          <a:prstGeom prst="rect">
            <a:avLst/>
          </a:prstGeom>
        </p:spPr>
      </p:pic>
      <p:pic>
        <p:nvPicPr>
          <p:cNvPr id="10" name="Graphic 9" descr="Confused person">
            <a:extLst>
              <a:ext uri="{FF2B5EF4-FFF2-40B4-BE49-F238E27FC236}">
                <a16:creationId xmlns:a16="http://schemas.microsoft.com/office/drawing/2014/main" id="{FC4335CC-DD93-40BE-A81E-F7EDEFC4BF5D}"/>
              </a:ext>
            </a:extLst>
          </p:cNvPr>
          <p:cNvPicPr>
            <a:picLocks noChangeAspect="1"/>
          </p:cNvPicPr>
          <p:nvPr/>
        </p:nvPicPr>
        <p:blipFill>
          <a:blip r:embed="rId11" cstate="email">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9388775" y="2895369"/>
            <a:ext cx="964503" cy="964503"/>
          </a:xfrm>
          <a:prstGeom prst="rect">
            <a:avLst/>
          </a:prstGeom>
        </p:spPr>
      </p:pic>
      <p:pic>
        <p:nvPicPr>
          <p:cNvPr id="50" name="Picture 2" descr="Business Woman Icons - Download Free Vector Icons | Noun Project">
            <a:extLst>
              <a:ext uri="{FF2B5EF4-FFF2-40B4-BE49-F238E27FC236}">
                <a16:creationId xmlns:a16="http://schemas.microsoft.com/office/drawing/2014/main" id="{703AD5F3-B392-4B02-9751-707E156B702F}"/>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690615" y="1891015"/>
            <a:ext cx="1006278" cy="100627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93944F1-344C-4271-BD77-C29660138BAD}"/>
              </a:ext>
            </a:extLst>
          </p:cNvPr>
          <p:cNvSpPr txBox="1"/>
          <p:nvPr/>
        </p:nvSpPr>
        <p:spPr>
          <a:xfrm rot="20176723">
            <a:off x="6986970" y="1622271"/>
            <a:ext cx="1459563" cy="276999"/>
          </a:xfrm>
          <a:prstGeom prst="rect">
            <a:avLst/>
          </a:prstGeom>
          <a:noFill/>
        </p:spPr>
        <p:txBody>
          <a:bodyPr wrap="square" rtlCol="0">
            <a:spAutoFit/>
          </a:bodyPr>
          <a:lstStyle/>
          <a:p>
            <a:pPr algn="ctr"/>
            <a:r>
              <a:rPr lang="nl-NL" sz="1200" dirty="0"/>
              <a:t>Werkgevers</a:t>
            </a:r>
            <a:endParaRPr lang="nl-NL" dirty="0"/>
          </a:p>
        </p:txBody>
      </p:sp>
      <p:sp>
        <p:nvSpPr>
          <p:cNvPr id="47" name="TextBox 46">
            <a:extLst>
              <a:ext uri="{FF2B5EF4-FFF2-40B4-BE49-F238E27FC236}">
                <a16:creationId xmlns:a16="http://schemas.microsoft.com/office/drawing/2014/main" id="{501D560A-D860-4214-AA76-0B3A2C316A06}"/>
              </a:ext>
            </a:extLst>
          </p:cNvPr>
          <p:cNvSpPr txBox="1"/>
          <p:nvPr/>
        </p:nvSpPr>
        <p:spPr>
          <a:xfrm rot="1420534">
            <a:off x="8783264" y="1414226"/>
            <a:ext cx="2079358" cy="461665"/>
          </a:xfrm>
          <a:prstGeom prst="rect">
            <a:avLst/>
          </a:prstGeom>
          <a:noFill/>
        </p:spPr>
        <p:txBody>
          <a:bodyPr wrap="square" rtlCol="0">
            <a:spAutoFit/>
          </a:bodyPr>
          <a:lstStyle/>
          <a:p>
            <a:pPr algn="ctr"/>
            <a:r>
              <a:rPr lang="nl-NL" sz="1200"/>
              <a:t>Maatschappelijke organisaties</a:t>
            </a:r>
          </a:p>
        </p:txBody>
      </p:sp>
      <p:sp>
        <p:nvSpPr>
          <p:cNvPr id="51" name="TextBox 50">
            <a:extLst>
              <a:ext uri="{FF2B5EF4-FFF2-40B4-BE49-F238E27FC236}">
                <a16:creationId xmlns:a16="http://schemas.microsoft.com/office/drawing/2014/main" id="{545F8AB6-43D7-47C3-A617-C6E90189211A}"/>
              </a:ext>
            </a:extLst>
          </p:cNvPr>
          <p:cNvSpPr txBox="1"/>
          <p:nvPr/>
        </p:nvSpPr>
        <p:spPr>
          <a:xfrm rot="16200000">
            <a:off x="5733847" y="3364213"/>
            <a:ext cx="2079358" cy="276999"/>
          </a:xfrm>
          <a:prstGeom prst="rect">
            <a:avLst/>
          </a:prstGeom>
          <a:noFill/>
        </p:spPr>
        <p:txBody>
          <a:bodyPr wrap="square" rtlCol="0">
            <a:spAutoFit/>
          </a:bodyPr>
          <a:lstStyle/>
          <a:p>
            <a:pPr algn="ctr"/>
            <a:r>
              <a:rPr lang="nl-NL" sz="1200"/>
              <a:t>Werkenden</a:t>
            </a:r>
          </a:p>
        </p:txBody>
      </p:sp>
      <p:sp>
        <p:nvSpPr>
          <p:cNvPr id="52" name="TextBox 51">
            <a:extLst>
              <a:ext uri="{FF2B5EF4-FFF2-40B4-BE49-F238E27FC236}">
                <a16:creationId xmlns:a16="http://schemas.microsoft.com/office/drawing/2014/main" id="{A414CBF6-607B-40A7-A5B1-B52576750D46}"/>
              </a:ext>
            </a:extLst>
          </p:cNvPr>
          <p:cNvSpPr txBox="1"/>
          <p:nvPr/>
        </p:nvSpPr>
        <p:spPr>
          <a:xfrm rot="1420534">
            <a:off x="6698945" y="4928713"/>
            <a:ext cx="2079358" cy="276999"/>
          </a:xfrm>
          <a:prstGeom prst="rect">
            <a:avLst/>
          </a:prstGeom>
          <a:noFill/>
        </p:spPr>
        <p:txBody>
          <a:bodyPr wrap="square" rtlCol="0">
            <a:spAutoFit/>
          </a:bodyPr>
          <a:lstStyle/>
          <a:p>
            <a:pPr algn="ctr"/>
            <a:r>
              <a:rPr lang="nl-NL" sz="1200"/>
              <a:t>Onderwijs</a:t>
            </a:r>
          </a:p>
        </p:txBody>
      </p:sp>
      <p:sp>
        <p:nvSpPr>
          <p:cNvPr id="53" name="TextBox 52">
            <a:extLst>
              <a:ext uri="{FF2B5EF4-FFF2-40B4-BE49-F238E27FC236}">
                <a16:creationId xmlns:a16="http://schemas.microsoft.com/office/drawing/2014/main" id="{AEB46CE2-1123-4BFF-9016-2A370C5557DC}"/>
              </a:ext>
            </a:extLst>
          </p:cNvPr>
          <p:cNvSpPr txBox="1"/>
          <p:nvPr/>
        </p:nvSpPr>
        <p:spPr>
          <a:xfrm rot="20176723">
            <a:off x="9075182" y="4896274"/>
            <a:ext cx="1459563" cy="276999"/>
          </a:xfrm>
          <a:prstGeom prst="rect">
            <a:avLst/>
          </a:prstGeom>
          <a:noFill/>
        </p:spPr>
        <p:txBody>
          <a:bodyPr wrap="square" rtlCol="0">
            <a:spAutoFit/>
          </a:bodyPr>
          <a:lstStyle/>
          <a:p>
            <a:pPr algn="ctr"/>
            <a:r>
              <a:rPr lang="nl-NL" sz="1200"/>
              <a:t>Gemeente</a:t>
            </a:r>
          </a:p>
        </p:txBody>
      </p:sp>
      <p:sp>
        <p:nvSpPr>
          <p:cNvPr id="54" name="TextBox 53">
            <a:extLst>
              <a:ext uri="{FF2B5EF4-FFF2-40B4-BE49-F238E27FC236}">
                <a16:creationId xmlns:a16="http://schemas.microsoft.com/office/drawing/2014/main" id="{CF96E0FA-0D6E-428E-88FF-D221F3BDD987}"/>
              </a:ext>
            </a:extLst>
          </p:cNvPr>
          <p:cNvSpPr txBox="1"/>
          <p:nvPr/>
        </p:nvSpPr>
        <p:spPr>
          <a:xfrm rot="5400000">
            <a:off x="9705077" y="3226978"/>
            <a:ext cx="2079358" cy="276999"/>
          </a:xfrm>
          <a:prstGeom prst="rect">
            <a:avLst/>
          </a:prstGeom>
          <a:noFill/>
        </p:spPr>
        <p:txBody>
          <a:bodyPr wrap="square" rtlCol="0">
            <a:spAutoFit/>
          </a:bodyPr>
          <a:lstStyle/>
          <a:p>
            <a:pPr algn="ctr"/>
            <a:r>
              <a:rPr lang="nl-NL" sz="1200" dirty="0"/>
              <a:t>Werkzoekenden</a:t>
            </a:r>
          </a:p>
        </p:txBody>
      </p:sp>
      <p:sp>
        <p:nvSpPr>
          <p:cNvPr id="62" name="Rectangle 61">
            <a:extLst>
              <a:ext uri="{FF2B5EF4-FFF2-40B4-BE49-F238E27FC236}">
                <a16:creationId xmlns:a16="http://schemas.microsoft.com/office/drawing/2014/main" id="{CEE42D81-4E43-4E30-BBF4-6740AD7ECA03}"/>
              </a:ext>
            </a:extLst>
          </p:cNvPr>
          <p:cNvSpPr/>
          <p:nvPr/>
        </p:nvSpPr>
        <p:spPr>
          <a:xfrm>
            <a:off x="8180784" y="3038384"/>
            <a:ext cx="1131259" cy="222297"/>
          </a:xfrm>
          <a:prstGeom prst="rect">
            <a:avLst/>
          </a:prstGeom>
          <a:solidFill>
            <a:srgbClr val="F2F2F2">
              <a:alpha val="80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b="1" kern="1200" cap="all">
                <a:solidFill>
                  <a:schemeClr val="tx1"/>
                </a:solidFill>
              </a:rPr>
              <a:t>De Motor</a:t>
            </a:r>
          </a:p>
        </p:txBody>
      </p:sp>
      <p:pic>
        <p:nvPicPr>
          <p:cNvPr id="30" name="Picture 4" descr="Oil can free vector icon - Iconbolt">
            <a:extLst>
              <a:ext uri="{FF2B5EF4-FFF2-40B4-BE49-F238E27FC236}">
                <a16:creationId xmlns:a16="http://schemas.microsoft.com/office/drawing/2014/main" id="{10B861E7-E1E1-4B34-9B45-2DF1259F02F4}"/>
              </a:ext>
            </a:extLst>
          </p:cNvPr>
          <p:cNvPicPr>
            <a:picLocks noChangeAspect="1" noChangeArrowheads="1"/>
          </p:cNvPicPr>
          <p:nvPr/>
        </p:nvPicPr>
        <p:blipFill>
          <a:blip r:embed="rId1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372891" y="3301544"/>
            <a:ext cx="781935" cy="626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2352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Het plan</a:t>
            </a:r>
            <a:br>
              <a:rPr lang="nl-NL" sz="3200" dirty="0">
                <a:solidFill>
                  <a:srgbClr val="FFC000"/>
                </a:solidFill>
              </a:rPr>
            </a:br>
            <a:r>
              <a:rPr lang="nl-NL" sz="3200" dirty="0">
                <a:solidFill>
                  <a:schemeClr val="tx1"/>
                </a:solidFill>
              </a:rPr>
              <a:t>Een motorteam als Oliemannetje</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284584" y="1195012"/>
            <a:ext cx="11399417" cy="4796584"/>
          </a:xfrm>
        </p:spPr>
        <p:txBody>
          <a:bodyPr numCol="2" spcCol="720000" anchor="t">
            <a:noAutofit/>
          </a:bodyPr>
          <a:lstStyle/>
          <a:p>
            <a:pPr marL="0" indent="0">
              <a:buNone/>
            </a:pPr>
            <a:r>
              <a:rPr lang="nl-NL" sz="1600" cap="none" dirty="0"/>
              <a:t>Om het Living lab </a:t>
            </a:r>
            <a:r>
              <a:rPr lang="nl-NL" sz="1600" b="1" cap="none" dirty="0">
                <a:highlight>
                  <a:srgbClr val="FFC000"/>
                </a:highlight>
              </a:rPr>
              <a:t>in beweging </a:t>
            </a:r>
            <a:r>
              <a:rPr lang="nl-NL" sz="1600" cap="none" dirty="0"/>
              <a:t>en </a:t>
            </a:r>
            <a:r>
              <a:rPr lang="nl-NL" sz="1600" b="1" cap="none" dirty="0">
                <a:highlight>
                  <a:srgbClr val="FFC000"/>
                </a:highlight>
              </a:rPr>
              <a:t>in verbinding</a:t>
            </a:r>
            <a:r>
              <a:rPr lang="nl-NL" sz="1600" b="1" cap="none" dirty="0"/>
              <a:t> </a:t>
            </a:r>
            <a:r>
              <a:rPr lang="nl-NL" sz="1600" cap="none" dirty="0"/>
              <a:t>te brengen, richten we een </a:t>
            </a:r>
            <a:r>
              <a:rPr lang="nl-NL" sz="1600" b="1" cap="none" dirty="0"/>
              <a:t>Motorteam</a:t>
            </a:r>
            <a:r>
              <a:rPr lang="nl-NL" sz="1600" cap="none" dirty="0"/>
              <a:t> in dat samen met partners de Motor laat draaien.</a:t>
            </a:r>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endParaRPr lang="nl-NL" sz="1400" cap="none" dirty="0"/>
          </a:p>
          <a:p>
            <a:pPr marL="0" indent="0">
              <a:buNone/>
            </a:pPr>
            <a:r>
              <a:rPr lang="nl-NL" sz="1400" cap="none" dirty="0"/>
              <a:t>Het team stelt de partners in staat elkaar onderling  te versterken. En ondersteunt hen om </a:t>
            </a:r>
            <a:r>
              <a:rPr lang="nl-NL" sz="1400" cap="none" dirty="0">
                <a:hlinkClick r:id="rId4" action="ppaction://hlinksldjump"/>
              </a:rPr>
              <a:t>de doelen </a:t>
            </a:r>
            <a:r>
              <a:rPr lang="nl-NL" sz="1400" cap="none" dirty="0"/>
              <a:t>van de Motor te realiseren door: </a:t>
            </a:r>
          </a:p>
          <a:p>
            <a:pPr>
              <a:buFontTx/>
              <a:buChar char="-"/>
            </a:pPr>
            <a:r>
              <a:rPr lang="nl-NL" sz="1400" cap="none" dirty="0"/>
              <a:t>Te zorgen voor </a:t>
            </a:r>
            <a:r>
              <a:rPr lang="nl-NL" sz="1400" b="1" cap="none" dirty="0">
                <a:highlight>
                  <a:srgbClr val="FFC000"/>
                </a:highlight>
              </a:rPr>
              <a:t>kennisdeling, verbinding</a:t>
            </a:r>
            <a:r>
              <a:rPr lang="nl-NL" sz="1400" cap="none" dirty="0"/>
              <a:t>, netwerken, gemeenschappelijke taal, betrokkenheid en blijvende beweging;</a:t>
            </a:r>
          </a:p>
          <a:p>
            <a:pPr>
              <a:buFontTx/>
              <a:buChar char="-"/>
            </a:pPr>
            <a:r>
              <a:rPr lang="nl-NL" sz="1400" cap="none" dirty="0"/>
              <a:t>Binnen de tandwielen innovatieve </a:t>
            </a:r>
            <a:r>
              <a:rPr lang="nl-NL" sz="1400" b="1" cap="none" dirty="0"/>
              <a:t>projecten te formuleren en </a:t>
            </a:r>
            <a:r>
              <a:rPr lang="nl-NL" sz="1400" cap="none" dirty="0"/>
              <a:t>hier mede (externe) </a:t>
            </a:r>
            <a:r>
              <a:rPr lang="nl-NL" sz="1400" b="1" cap="none" dirty="0">
                <a:highlight>
                  <a:srgbClr val="FFC000"/>
                </a:highlight>
              </a:rPr>
              <a:t>financiering</a:t>
            </a:r>
            <a:r>
              <a:rPr lang="nl-NL" sz="1400" b="1" cap="none" dirty="0"/>
              <a:t> </a:t>
            </a:r>
            <a:r>
              <a:rPr lang="nl-NL" sz="1400" cap="none" dirty="0"/>
              <a:t>voor te zoeken en uit te voeren met de partners;</a:t>
            </a:r>
          </a:p>
          <a:p>
            <a:pPr>
              <a:buFontTx/>
              <a:buChar char="-"/>
            </a:pPr>
            <a:r>
              <a:rPr lang="nl-NL" sz="1400" cap="none" dirty="0"/>
              <a:t>Hierbij werkt het team ook aan een </a:t>
            </a:r>
            <a:r>
              <a:rPr lang="nl-NL" sz="1400" b="1" cap="none" dirty="0">
                <a:highlight>
                  <a:srgbClr val="FFC000"/>
                </a:highlight>
              </a:rPr>
              <a:t>integratieve verbinding</a:t>
            </a:r>
            <a:r>
              <a:rPr lang="nl-NL" sz="1400" b="1" cap="none" dirty="0"/>
              <a:t> </a:t>
            </a:r>
            <a:r>
              <a:rPr lang="nl-NL" sz="1400" cap="none" dirty="0"/>
              <a:t>tussen bestaande initiatieven en ontwikkelingen op Zuid;  </a:t>
            </a:r>
          </a:p>
          <a:p>
            <a:pPr>
              <a:buFontTx/>
              <a:buChar char="-"/>
            </a:pPr>
            <a:r>
              <a:rPr lang="nl-NL" sz="1400" cap="none" dirty="0"/>
              <a:t>Stapsgewijs </a:t>
            </a:r>
            <a:r>
              <a:rPr lang="nl-NL" sz="1400" b="1" cap="none" dirty="0">
                <a:highlight>
                  <a:srgbClr val="FFC000"/>
                </a:highlight>
              </a:rPr>
              <a:t>te leren</a:t>
            </a:r>
            <a:r>
              <a:rPr lang="nl-NL" sz="1400" b="1" cap="none" dirty="0"/>
              <a:t> </a:t>
            </a:r>
            <a:r>
              <a:rPr lang="nl-NL" sz="1400" cap="none" dirty="0"/>
              <a:t>van, en over de projecten, in de gehele breedte van de Motor, en deze kennis te </a:t>
            </a:r>
            <a:r>
              <a:rPr lang="nl-NL" sz="1400" b="1" cap="none" dirty="0">
                <a:highlight>
                  <a:srgbClr val="FFC000"/>
                </a:highlight>
              </a:rPr>
              <a:t>dissemineren</a:t>
            </a:r>
            <a:r>
              <a:rPr lang="nl-NL" sz="1400" cap="none" dirty="0"/>
              <a:t>. </a:t>
            </a:r>
          </a:p>
          <a:p>
            <a:pPr marL="0" indent="0">
              <a:buNone/>
            </a:pPr>
            <a:endParaRPr lang="nl-NL" sz="1400" cap="none" dirty="0"/>
          </a:p>
          <a:p>
            <a:pPr marL="0" indent="0">
              <a:spcBef>
                <a:spcPts val="0"/>
              </a:spcBef>
              <a:buNone/>
            </a:pPr>
            <a:endParaRPr lang="nl-NL" sz="1500" cap="none" dirty="0"/>
          </a:p>
          <a:p>
            <a:pPr marL="0" indent="0">
              <a:buNone/>
            </a:pPr>
            <a:endParaRPr lang="nl-NL" sz="1600" cap="none" dirty="0"/>
          </a:p>
        </p:txBody>
      </p:sp>
      <p:grpSp>
        <p:nvGrpSpPr>
          <p:cNvPr id="26" name="Group 25">
            <a:extLst>
              <a:ext uri="{FF2B5EF4-FFF2-40B4-BE49-F238E27FC236}">
                <a16:creationId xmlns:a16="http://schemas.microsoft.com/office/drawing/2014/main" id="{2B333591-3D19-4857-BE77-7A4712F84B0B}"/>
              </a:ext>
            </a:extLst>
          </p:cNvPr>
          <p:cNvGrpSpPr/>
          <p:nvPr/>
        </p:nvGrpSpPr>
        <p:grpSpPr>
          <a:xfrm>
            <a:off x="2620977" y="2346977"/>
            <a:ext cx="1218609" cy="1015368"/>
            <a:chOff x="2327426" y="3603586"/>
            <a:chExt cx="1736473" cy="1439093"/>
          </a:xfrm>
        </p:grpSpPr>
        <p:sp>
          <p:nvSpPr>
            <p:cNvPr id="31" name="Rectangle 30">
              <a:extLst>
                <a:ext uri="{FF2B5EF4-FFF2-40B4-BE49-F238E27FC236}">
                  <a16:creationId xmlns:a16="http://schemas.microsoft.com/office/drawing/2014/main" id="{02D5746A-7170-4558-AA65-8F45EC04060F}"/>
                </a:ext>
              </a:extLst>
            </p:cNvPr>
            <p:cNvSpPr/>
            <p:nvPr/>
          </p:nvSpPr>
          <p:spPr>
            <a:xfrm>
              <a:off x="2327426" y="4642891"/>
              <a:ext cx="1736473" cy="399788"/>
            </a:xfrm>
            <a:prstGeom prst="rect">
              <a:avLst/>
            </a:prstGeom>
            <a:solidFill>
              <a:srgbClr val="F2F2F2">
                <a:alpha val="80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18" tIns="41923" rIns="52718" bIns="41923" numCol="1" spcCol="1270" anchor="ctr" anchorCtr="0">
              <a:noAutofit/>
            </a:bodyPr>
            <a:lstStyle/>
            <a:p>
              <a:pPr marL="0" lvl="0" indent="0" algn="ctr" defTabSz="755650">
                <a:lnSpc>
                  <a:spcPct val="90000"/>
                </a:lnSpc>
                <a:spcBef>
                  <a:spcPct val="0"/>
                </a:spcBef>
                <a:spcAft>
                  <a:spcPct val="35000"/>
                </a:spcAft>
                <a:buNone/>
              </a:pPr>
              <a:r>
                <a:rPr lang="nl-NL" sz="1700" b="1" kern="1200" dirty="0">
                  <a:solidFill>
                    <a:schemeClr val="tx1"/>
                  </a:solidFill>
                </a:rPr>
                <a:t>Motorteam</a:t>
              </a:r>
            </a:p>
          </p:txBody>
        </p:sp>
        <p:pic>
          <p:nvPicPr>
            <p:cNvPr id="32" name="Picture 4" descr="Oil can free vector icon - Iconbolt">
              <a:extLst>
                <a:ext uri="{FF2B5EF4-FFF2-40B4-BE49-F238E27FC236}">
                  <a16:creationId xmlns:a16="http://schemas.microsoft.com/office/drawing/2014/main" id="{98D5EDF8-899C-4044-BF7D-BE419D462A5A}"/>
                </a:ext>
              </a:extLst>
            </p:cNvPr>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42863" y="3603586"/>
              <a:ext cx="1371674" cy="1098432"/>
            </a:xfrm>
            <a:prstGeom prst="rect">
              <a:avLst/>
            </a:prstGeom>
            <a:noFill/>
            <a:extLst>
              <a:ext uri="{909E8E84-426E-40DD-AFC4-6F175D3DCCD1}">
                <a14:hiddenFill xmlns:a14="http://schemas.microsoft.com/office/drawing/2010/main">
                  <a:solidFill>
                    <a:srgbClr val="FFFFFF"/>
                  </a:solidFill>
                </a14:hiddenFill>
              </a:ext>
            </a:extLst>
          </p:spPr>
        </p:pic>
      </p:grpSp>
      <p:pic>
        <p:nvPicPr>
          <p:cNvPr id="42" name="Picture 41">
            <a:extLst>
              <a:ext uri="{FF2B5EF4-FFF2-40B4-BE49-F238E27FC236}">
                <a16:creationId xmlns:a16="http://schemas.microsoft.com/office/drawing/2014/main" id="{C60D53F0-3906-4E7D-8424-34AB6084DB6B}"/>
              </a:ext>
            </a:extLst>
          </p:cNvPr>
          <p:cNvPicPr>
            <a:picLocks noChangeAspect="1"/>
          </p:cNvPicPr>
          <p:nvPr/>
        </p:nvPicPr>
        <p:blipFill>
          <a:blip r:embed="rId6"/>
          <a:stretch>
            <a:fillRect/>
          </a:stretch>
        </p:blipFill>
        <p:spPr>
          <a:xfrm>
            <a:off x="284584" y="3035881"/>
            <a:ext cx="6001056" cy="2531035"/>
          </a:xfrm>
          <a:prstGeom prst="rect">
            <a:avLst/>
          </a:prstGeom>
        </p:spPr>
      </p:pic>
    </p:spTree>
    <p:extLst>
      <p:ext uri="{BB962C8B-B14F-4D97-AF65-F5344CB8AC3E}">
        <p14:creationId xmlns:p14="http://schemas.microsoft.com/office/powerpoint/2010/main" val="26548895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2064" y="146268"/>
            <a:ext cx="10396882" cy="1151965"/>
          </a:xfrm>
        </p:spPr>
        <p:txBody>
          <a:bodyPr anchor="t">
            <a:noAutofit/>
          </a:body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Ontwikkelperspectief van werk(zoek)enden</a:t>
            </a:r>
          </a:p>
        </p:txBody>
      </p:sp>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8"/>
            <a:ext cx="3780000" cy="783446"/>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Werkgevers,</a:t>
            </a:r>
            <a:r>
              <a:rPr lang="nl-NL" sz="1400" cap="none" dirty="0"/>
              <a:t> </a:t>
            </a:r>
            <a:r>
              <a:rPr lang="nl-NL" sz="1400" b="1" cap="none" dirty="0"/>
              <a:t>gemeente</a:t>
            </a:r>
            <a:r>
              <a:rPr lang="nl-NL" sz="1400" cap="none" dirty="0"/>
              <a:t> en </a:t>
            </a:r>
            <a:r>
              <a:rPr lang="nl-NL" sz="1400" b="1" cap="none" dirty="0"/>
              <a:t>maatschappelijke organisaties </a:t>
            </a:r>
            <a:r>
              <a:rPr lang="nl-NL" sz="1400" cap="none" dirty="0"/>
              <a:t>formuleren naar het gedachtengoed van de Motor projecten.</a:t>
            </a:r>
            <a:endParaRPr lang="nl-NL" sz="1600" cap="none" dirty="0"/>
          </a:p>
          <a:p>
            <a:pPr marL="0" indent="0">
              <a:lnSpc>
                <a:spcPct val="100000"/>
              </a:lnSpc>
              <a:buNone/>
            </a:pPr>
            <a:endParaRPr lang="nl-NL" sz="1600" cap="none" dirty="0"/>
          </a:p>
          <a:p>
            <a:pPr marL="0" indent="0">
              <a:lnSpc>
                <a:spcPct val="100000"/>
              </a:lnSpc>
              <a:buNone/>
            </a:pPr>
            <a:endParaRPr lang="nl-NL" sz="1600" b="1"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547444" y="1953878"/>
            <a:ext cx="4749464" cy="3402736"/>
            <a:chOff x="2006482" y="2258108"/>
            <a:chExt cx="4749464" cy="3402736"/>
          </a:xfrm>
        </p:grpSpPr>
        <p:sp>
          <p:nvSpPr>
            <p:cNvPr id="51" name="Oval 50">
              <a:extLst>
                <a:ext uri="{FF2B5EF4-FFF2-40B4-BE49-F238E27FC236}">
                  <a16:creationId xmlns:a16="http://schemas.microsoft.com/office/drawing/2014/main" id="{84BD2F85-46CC-4A8A-9ABC-2474B97DDB3E}"/>
                </a:ext>
              </a:extLst>
            </p:cNvPr>
            <p:cNvSpPr/>
            <p:nvPr/>
          </p:nvSpPr>
          <p:spPr>
            <a:xfrm>
              <a:off x="2006482" y="2258108"/>
              <a:ext cx="720000" cy="720000"/>
            </a:xfrm>
            <a:prstGeom prst="ellipse">
              <a:avLst/>
            </a:prstGeom>
            <a: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t="-8000" b="-8000"/>
              </a:stretch>
            </a:blipFill>
            <a:ln>
              <a:solidFill>
                <a:srgbClr val="FFFFFF"/>
              </a:solidFill>
            </a:ln>
            <a:effectLst/>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txBody>
            <a:bodyPr/>
            <a:lstStyle/>
            <a:p>
              <a:endParaRPr lang="nl-NL" dirty="0"/>
            </a:p>
          </p:txBody>
        </p:sp>
        <p:sp>
          <p:nvSpPr>
            <p:cNvPr id="52" name="Oval 51" descr="Connections">
              <a:extLst>
                <a:ext uri="{FF2B5EF4-FFF2-40B4-BE49-F238E27FC236}">
                  <a16:creationId xmlns:a16="http://schemas.microsoft.com/office/drawing/2014/main" id="{AA53CE56-4B64-4CB8-9914-9A4D52F0486A}"/>
                </a:ext>
              </a:extLst>
            </p:cNvPr>
            <p:cNvSpPr/>
            <p:nvPr/>
          </p:nvSpPr>
          <p:spPr>
            <a:xfrm>
              <a:off x="2006482" y="3708035"/>
              <a:ext cx="720000" cy="720000"/>
            </a:xfrm>
            <a:prstGeom prst="ellipse">
              <a:avLst/>
            </a:prstGeom>
            <a:blipFill>
              <a:blip r:embed="rId6">
                <a:extLst>
                  <a:ext uri="{96DAC541-7B7A-43D3-8B79-37D633B846F1}">
                    <asvg:svgBlip xmlns:asvg="http://schemas.microsoft.com/office/drawing/2016/SVG/main" r:embed="rId7"/>
                  </a:ext>
                </a:extLst>
              </a:blip>
              <a:srcRect/>
              <a:stretch>
                <a:fillRect/>
              </a:stretch>
            </a:blipFill>
            <a:ln>
              <a:solidFill>
                <a:srgbClr val="FFFFFF"/>
              </a:solidFill>
            </a:ln>
            <a:effectLst/>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txBody>
            <a:bodyPr/>
            <a:lstStyle/>
            <a:p>
              <a:endParaRPr lang="nl-NL" dirty="0"/>
            </a:p>
          </p:txBody>
        </p:sp>
        <p:sp>
          <p:nvSpPr>
            <p:cNvPr id="53" name="Oval 52" descr="Lightbulb and gear">
              <a:extLst>
                <a:ext uri="{FF2B5EF4-FFF2-40B4-BE49-F238E27FC236}">
                  <a16:creationId xmlns:a16="http://schemas.microsoft.com/office/drawing/2014/main" id="{730C58FF-92A7-4C06-B713-4937BF952F13}"/>
                </a:ext>
              </a:extLst>
            </p:cNvPr>
            <p:cNvSpPr/>
            <p:nvPr/>
          </p:nvSpPr>
          <p:spPr>
            <a:xfrm>
              <a:off x="2026686" y="4940844"/>
              <a:ext cx="720000" cy="720000"/>
            </a:xfrm>
            <a:prstGeom prst="ellipse">
              <a:avLst/>
            </a:prstGeom>
            <a:blipFill>
              <a:blip r:embed="rId8">
                <a:extLst>
                  <a:ext uri="{96DAC541-7B7A-43D3-8B79-37D633B846F1}">
                    <asvg:svgBlip xmlns:asvg="http://schemas.microsoft.com/office/drawing/2016/SVG/main" r:embed="rId9"/>
                  </a:ext>
                </a:extLst>
              </a:blip>
              <a:srcRect/>
              <a:stretch>
                <a:fillRect/>
              </a:stretch>
            </a:blipFill>
            <a:ln>
              <a:solidFill>
                <a:srgbClr val="FFFFFF"/>
              </a:solidFill>
            </a:ln>
            <a:effectLst/>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54" name="Rectangle: Rounded Corners 53">
              <a:extLst>
                <a:ext uri="{FF2B5EF4-FFF2-40B4-BE49-F238E27FC236}">
                  <a16:creationId xmlns:a16="http://schemas.microsoft.com/office/drawing/2014/main" id="{C7BBC8F8-4772-4742-B29E-8B5DB2AC781B}"/>
                </a:ext>
              </a:extLst>
            </p:cNvPr>
            <p:cNvSpPr/>
            <p:nvPr/>
          </p:nvSpPr>
          <p:spPr>
            <a:xfrm>
              <a:off x="2804058" y="2293935"/>
              <a:ext cx="3942559" cy="624601"/>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Assessment-</a:t>
              </a:r>
              <a:r>
                <a:rPr lang="nl-NL" sz="1200" b="1" u="heavy" dirty="0" err="1">
                  <a:solidFill>
                    <a:schemeClr val="tx1"/>
                  </a:solidFill>
                  <a:uFill>
                    <a:solidFill>
                      <a:srgbClr val="FFC000"/>
                    </a:solidFill>
                  </a:uFill>
                </a:rPr>
                <a:t>tooling</a:t>
              </a:r>
              <a:r>
                <a:rPr lang="nl-NL" sz="1200" b="1" u="heavy" dirty="0">
                  <a:solidFill>
                    <a:schemeClr val="tx1"/>
                  </a:solidFill>
                  <a:uFill>
                    <a:solidFill>
                      <a:srgbClr val="FFC000"/>
                    </a:solidFill>
                  </a:uFill>
                </a:rPr>
                <a:t> </a:t>
              </a:r>
            </a:p>
            <a:p>
              <a:r>
                <a:rPr lang="nl-NL" sz="1200" dirty="0">
                  <a:solidFill>
                    <a:schemeClr val="tx1"/>
                  </a:solidFill>
                </a:rPr>
                <a:t>Voor het in kaart brengen van talent en vaardigheden van werkenden en werkzoekenden.</a:t>
              </a: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04058" y="5005802"/>
              <a:ext cx="3942558" cy="624601"/>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chemeClr val="accent1"/>
                    </a:solidFill>
                  </a:uFill>
                </a:rPr>
                <a:t>Training </a:t>
              </a:r>
              <a:r>
                <a:rPr lang="nl-NL" sz="1200" u="heavy" dirty="0">
                  <a:solidFill>
                    <a:schemeClr val="tx1"/>
                  </a:solidFill>
                  <a:uFill>
                    <a:solidFill>
                      <a:schemeClr val="accent1"/>
                    </a:solidFill>
                  </a:uFill>
                </a:rPr>
                <a:t>en </a:t>
              </a:r>
              <a:r>
                <a:rPr lang="nl-NL" sz="1200" b="1" u="heavy" dirty="0" err="1">
                  <a:solidFill>
                    <a:schemeClr val="tx1"/>
                  </a:solidFill>
                  <a:uFill>
                    <a:solidFill>
                      <a:schemeClr val="accent1"/>
                    </a:solidFill>
                  </a:uFill>
                </a:rPr>
                <a:t>Tooling</a:t>
              </a:r>
              <a:r>
                <a:rPr lang="nl-NL" sz="1200" u="heavy" dirty="0">
                  <a:solidFill>
                    <a:schemeClr val="tx1"/>
                  </a:solidFill>
                  <a:uFill>
                    <a:solidFill>
                      <a:schemeClr val="accent1"/>
                    </a:solidFill>
                  </a:uFill>
                </a:rPr>
                <a:t> </a:t>
              </a:r>
            </a:p>
            <a:p>
              <a:r>
                <a:rPr lang="nl-NL" sz="1200" dirty="0">
                  <a:solidFill>
                    <a:schemeClr val="tx1"/>
                  </a:solidFill>
                </a:rPr>
                <a:t>Bij het zelfsturend leren van werk(zoek)enden.</a:t>
              </a:r>
              <a:endParaRPr lang="nl-NL" sz="1200" b="1" dirty="0">
                <a:solidFill>
                  <a:schemeClr val="tx1"/>
                </a:solidFill>
              </a:endParaRP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13387" y="3665096"/>
              <a:ext cx="3942559" cy="805879"/>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Ontwikkelingsgerichte begeleiding </a:t>
              </a:r>
            </a:p>
            <a:p>
              <a:r>
                <a:rPr lang="nl-NL" sz="1200" dirty="0">
                  <a:solidFill>
                    <a:schemeClr val="tx1"/>
                  </a:solidFill>
                </a:rPr>
                <a:t>Van werk(zoek)enden bij het verkennen van hun talent en baan- en ontwikkelmogelijkheden.</a:t>
              </a:r>
            </a:p>
          </p:txBody>
        </p:sp>
      </p:grpSp>
      <p:sp>
        <p:nvSpPr>
          <p:cNvPr id="57" name="Rectangle 56">
            <a:extLst>
              <a:ext uri="{FF2B5EF4-FFF2-40B4-BE49-F238E27FC236}">
                <a16:creationId xmlns:a16="http://schemas.microsoft.com/office/drawing/2014/main" id="{5B76CED6-2025-4902-AC59-742F8A2A94C1}"/>
              </a:ext>
            </a:extLst>
          </p:cNvPr>
          <p:cNvSpPr/>
          <p:nvPr/>
        </p:nvSpPr>
        <p:spPr>
          <a:xfrm>
            <a:off x="9547601" y="1745103"/>
            <a:ext cx="2156283" cy="1223412"/>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Loopbaan APK (Leerwerk Loket Rijnmond)</a:t>
            </a:r>
          </a:p>
          <a:p>
            <a:pPr marL="171450" indent="-171450">
              <a:buFont typeface="Arial" panose="020B0604020202020204" pitchFamily="34" charset="0"/>
              <a:buChar char="•"/>
            </a:pPr>
            <a:r>
              <a:rPr lang="nl-NL" sz="1050" dirty="0">
                <a:hlinkClick r:id="rId10" action="ppaction://hlinksldjump"/>
              </a:rPr>
              <a:t>Hallo Werk (Rotterdam)</a:t>
            </a:r>
            <a:endParaRPr lang="nl-NL" sz="1050" dirty="0"/>
          </a:p>
          <a:p>
            <a:pPr marL="171450" indent="-171450">
              <a:buFont typeface="Arial" panose="020B0604020202020204" pitchFamily="34" charset="0"/>
              <a:buChar char="•"/>
            </a:pPr>
            <a:r>
              <a:rPr lang="nl-NL" sz="1050" dirty="0"/>
              <a:t>Paskamer (House of Skills)</a:t>
            </a:r>
          </a:p>
          <a:p>
            <a:pPr marL="171450" indent="-171450">
              <a:buFont typeface="Arial" panose="020B0604020202020204" pitchFamily="34" charset="0"/>
              <a:buChar char="•"/>
            </a:pPr>
            <a:r>
              <a:rPr lang="nl-NL" sz="1050" dirty="0">
                <a:hlinkClick r:id="rId10" action="ppaction://hlinksldjump"/>
              </a:rPr>
              <a:t>Skillspaspoort</a:t>
            </a:r>
            <a:endParaRPr lang="nl-NL" sz="1050" dirty="0"/>
          </a:p>
          <a:p>
            <a:pPr marL="171450" indent="-171450">
              <a:buFont typeface="Arial" panose="020B0604020202020204" pitchFamily="34" charset="0"/>
              <a:buChar char="•"/>
            </a:pPr>
            <a:r>
              <a:rPr lang="nl-NL" sz="1050" dirty="0" err="1"/>
              <a:t>CompetentNL</a:t>
            </a:r>
            <a:r>
              <a:rPr lang="nl-NL" sz="1050" dirty="0"/>
              <a:t> als gezamenlijke skills-taal</a:t>
            </a:r>
          </a:p>
        </p:txBody>
      </p:sp>
      <p:sp>
        <p:nvSpPr>
          <p:cNvPr id="58" name="Rectangle 57">
            <a:extLst>
              <a:ext uri="{FF2B5EF4-FFF2-40B4-BE49-F238E27FC236}">
                <a16:creationId xmlns:a16="http://schemas.microsoft.com/office/drawing/2014/main" id="{C04A3DEF-1CDA-4536-B29E-4DEC0B33F0E0}"/>
              </a:ext>
            </a:extLst>
          </p:cNvPr>
          <p:cNvSpPr/>
          <p:nvPr/>
        </p:nvSpPr>
        <p:spPr>
          <a:xfrm>
            <a:off x="9547601" y="3211494"/>
            <a:ext cx="2156283" cy="1384995"/>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Leerwerkloket Rijnmond</a:t>
            </a:r>
          </a:p>
          <a:p>
            <a:pPr marL="171450" indent="-171450">
              <a:buFont typeface="Arial" panose="020B0604020202020204" pitchFamily="34" charset="0"/>
              <a:buChar char="•"/>
            </a:pPr>
            <a:r>
              <a:rPr lang="nl-NL" sz="1050" dirty="0"/>
              <a:t>JINC</a:t>
            </a:r>
          </a:p>
          <a:p>
            <a:pPr marL="171450" indent="-171450">
              <a:buFont typeface="Arial" panose="020B0604020202020204" pitchFamily="34" charset="0"/>
              <a:buChar char="•"/>
            </a:pPr>
            <a:r>
              <a:rPr lang="nl-NL" sz="1050" dirty="0"/>
              <a:t>Talentcoaches / Straatcoaches</a:t>
            </a:r>
          </a:p>
          <a:p>
            <a:pPr marL="171450" indent="-171450">
              <a:buFont typeface="Arial" panose="020B0604020202020204" pitchFamily="34" charset="0"/>
              <a:buChar char="•"/>
            </a:pPr>
            <a:r>
              <a:rPr lang="nl-NL" sz="1050" dirty="0"/>
              <a:t>NL Leert Door </a:t>
            </a:r>
          </a:p>
          <a:p>
            <a:pPr marL="171450" indent="-171450">
              <a:buFont typeface="Arial" panose="020B0604020202020204" pitchFamily="34" charset="0"/>
              <a:buChar char="•"/>
            </a:pPr>
            <a:r>
              <a:rPr lang="nl-NL" sz="1050" dirty="0"/>
              <a:t>De Werkvloer – House of Skills Amsterdam </a:t>
            </a:r>
          </a:p>
          <a:p>
            <a:pPr marL="171450" indent="-171450">
              <a:buFont typeface="Arial" panose="020B0604020202020204" pitchFamily="34" charset="0"/>
              <a:buChar char="•"/>
            </a:pPr>
            <a:r>
              <a:rPr lang="nl-NL" sz="1050" dirty="0"/>
              <a:t>Boris-aanpak</a:t>
            </a:r>
          </a:p>
        </p:txBody>
      </p:sp>
      <p:sp>
        <p:nvSpPr>
          <p:cNvPr id="59" name="Rectangle 58">
            <a:extLst>
              <a:ext uri="{FF2B5EF4-FFF2-40B4-BE49-F238E27FC236}">
                <a16:creationId xmlns:a16="http://schemas.microsoft.com/office/drawing/2014/main" id="{A6957C76-A238-436B-811E-3F7BA96BB7A9}"/>
              </a:ext>
            </a:extLst>
          </p:cNvPr>
          <p:cNvSpPr/>
          <p:nvPr/>
        </p:nvSpPr>
        <p:spPr>
          <a:xfrm>
            <a:off x="9547601" y="4706496"/>
            <a:ext cx="2147190"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Vakmanschap Nieuwe Stijl </a:t>
            </a:r>
          </a:p>
          <a:p>
            <a:pPr marL="171450" indent="-171450">
              <a:buFont typeface="Arial" panose="020B0604020202020204" pitchFamily="34" charset="0"/>
              <a:buChar char="•"/>
            </a:pPr>
            <a:r>
              <a:rPr lang="nl-NL" sz="1050" dirty="0"/>
              <a:t>STAP - Budget</a:t>
            </a:r>
          </a:p>
          <a:p>
            <a:pPr marL="171450" indent="-171450">
              <a:buFont typeface="Arial" panose="020B0604020202020204" pitchFamily="34" charset="0"/>
              <a:buChar char="•"/>
            </a:pPr>
            <a:r>
              <a:rPr lang="nl-NL" sz="1050" dirty="0" err="1"/>
              <a:t>Levenlanglerenkrediet</a:t>
            </a:r>
            <a:endParaRPr lang="nl-NL" sz="1050" dirty="0"/>
          </a:p>
          <a:p>
            <a:pPr marL="171450" indent="-171450">
              <a:buFont typeface="Arial" panose="020B0604020202020204" pitchFamily="34" charset="0"/>
              <a:buChar char="•"/>
            </a:pPr>
            <a:r>
              <a:rPr lang="nl-NL" sz="1050" dirty="0"/>
              <a:t>Werktuig PPO</a:t>
            </a:r>
          </a:p>
        </p:txBody>
      </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5195334" y="1298233"/>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28" name="Rectangle 27">
            <a:extLst>
              <a:ext uri="{FF2B5EF4-FFF2-40B4-BE49-F238E27FC236}">
                <a16:creationId xmlns:a16="http://schemas.microsoft.com/office/drawing/2014/main" id="{EDDC5F33-82F3-4ED1-A62C-5446C80155A1}"/>
              </a:ext>
            </a:extLst>
          </p:cNvPr>
          <p:cNvSpPr/>
          <p:nvPr/>
        </p:nvSpPr>
        <p:spPr>
          <a:xfrm>
            <a:off x="9556694" y="1224145"/>
            <a:ext cx="2037122" cy="461665"/>
          </a:xfrm>
          <a:prstGeom prst="rect">
            <a:avLst/>
          </a:prstGeom>
        </p:spPr>
        <p:txBody>
          <a:bodyPr wrap="square">
            <a:spAutoFit/>
          </a:bodyPr>
          <a:lstStyle/>
          <a:p>
            <a:r>
              <a:rPr lang="nl-NL" sz="1200" b="1" dirty="0"/>
              <a:t>Bestaande (regionale) initiatieven en innovaties:</a:t>
            </a:r>
            <a:endParaRPr lang="nl-NL" sz="1200" dirty="0"/>
          </a:p>
        </p:txBody>
      </p:sp>
      <p:sp>
        <p:nvSpPr>
          <p:cNvPr id="48" name="Oval 47">
            <a:extLst>
              <a:ext uri="{FF2B5EF4-FFF2-40B4-BE49-F238E27FC236}">
                <a16:creationId xmlns:a16="http://schemas.microsoft.com/office/drawing/2014/main" id="{C7E459EE-BAE7-49E4-A474-3317EA3782F3}"/>
              </a:ext>
            </a:extLst>
          </p:cNvPr>
          <p:cNvSpPr/>
          <p:nvPr/>
        </p:nvSpPr>
        <p:spPr>
          <a:xfrm>
            <a:off x="9467523" y="5656886"/>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3" name="Picture 42">
            <a:hlinkClick r:id="rId11"/>
            <a:extLst>
              <a:ext uri="{FF2B5EF4-FFF2-40B4-BE49-F238E27FC236}">
                <a16:creationId xmlns:a16="http://schemas.microsoft.com/office/drawing/2014/main" id="{15ED76FF-2D0A-4D0C-B336-A35A07CA74F9}"/>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467523" y="5648883"/>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sp>
        <p:nvSpPr>
          <p:cNvPr id="44" name="AutoShape 2" descr="klik-hier | Dorpsplein Diepenveen">
            <a:extLst>
              <a:ext uri="{FF2B5EF4-FFF2-40B4-BE49-F238E27FC236}">
                <a16:creationId xmlns:a16="http://schemas.microsoft.com/office/drawing/2014/main" id="{A6D5F1FA-609B-4CC5-A339-406CD228137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5" name="TextBox 44">
            <a:extLst>
              <a:ext uri="{FF2B5EF4-FFF2-40B4-BE49-F238E27FC236}">
                <a16:creationId xmlns:a16="http://schemas.microsoft.com/office/drawing/2014/main" id="{1CB203EE-1E80-41BE-BD9A-833AB292183B}"/>
              </a:ext>
            </a:extLst>
          </p:cNvPr>
          <p:cNvSpPr txBox="1"/>
          <p:nvPr/>
        </p:nvSpPr>
        <p:spPr>
          <a:xfrm>
            <a:off x="10126323" y="5629615"/>
            <a:ext cx="1602898" cy="707886"/>
          </a:xfrm>
          <a:prstGeom prst="rect">
            <a:avLst/>
          </a:prstGeom>
          <a:noFill/>
        </p:spPr>
        <p:txBody>
          <a:bodyPr wrap="square" rtlCol="0">
            <a:spAutoFit/>
          </a:bodyPr>
          <a:lstStyle/>
          <a:p>
            <a:r>
              <a:rPr lang="nl-NL" sz="1000">
                <a:solidFill>
                  <a:schemeClr val="bg1"/>
                </a:solidFill>
              </a:rPr>
              <a:t>Klik hier om in de Motor </a:t>
            </a:r>
            <a:r>
              <a:rPr lang="nl-NL" sz="1000">
                <a:solidFill>
                  <a:schemeClr val="bg1"/>
                </a:solidFill>
                <a:highlight>
                  <a:srgbClr val="FFCD03"/>
                </a:highlight>
              </a:rPr>
              <a:t>mee te werken </a:t>
            </a:r>
            <a:r>
              <a:rPr lang="nl-NL" sz="1000">
                <a:solidFill>
                  <a:schemeClr val="bg1"/>
                </a:solidFill>
              </a:rPr>
              <a:t>aan het ontwikkelperspectief van werk (zoek)enden.</a:t>
            </a:r>
          </a:p>
        </p:txBody>
      </p:sp>
      <p:pic>
        <p:nvPicPr>
          <p:cNvPr id="79" name="Graphic 78" descr="Cursor">
            <a:extLst>
              <a:ext uri="{FF2B5EF4-FFF2-40B4-BE49-F238E27FC236}">
                <a16:creationId xmlns:a16="http://schemas.microsoft.com/office/drawing/2014/main" id="{06F7DC0E-2F7F-45EF-9D11-60B0438AF3A3}"/>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9782806" y="6105225"/>
            <a:ext cx="457200" cy="457200"/>
          </a:xfrm>
          <a:prstGeom prst="rect">
            <a:avLst/>
          </a:prstGeom>
        </p:spPr>
      </p:pic>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grpSp>
        <p:nvGrpSpPr>
          <p:cNvPr id="39" name="Groep 10">
            <a:extLst>
              <a:ext uri="{FF2B5EF4-FFF2-40B4-BE49-F238E27FC236}">
                <a16:creationId xmlns:a16="http://schemas.microsoft.com/office/drawing/2014/main" id="{299DC6E4-1281-49C2-AA9D-7E4DCFF56884}"/>
              </a:ext>
            </a:extLst>
          </p:cNvPr>
          <p:cNvGrpSpPr/>
          <p:nvPr/>
        </p:nvGrpSpPr>
        <p:grpSpPr>
          <a:xfrm>
            <a:off x="747843" y="5749625"/>
            <a:ext cx="5411282" cy="522081"/>
            <a:chOff x="727835" y="5749625"/>
            <a:chExt cx="5411282" cy="522081"/>
          </a:xfrm>
        </p:grpSpPr>
        <p:pic>
          <p:nvPicPr>
            <p:cNvPr id="40" name="Picture 2" descr="Leerwerkloket | LinkedIn">
              <a:extLst>
                <a:ext uri="{FF2B5EF4-FFF2-40B4-BE49-F238E27FC236}">
                  <a16:creationId xmlns:a16="http://schemas.microsoft.com/office/drawing/2014/main" id="{6295DDB5-16F3-4A85-8EFE-BEEE335CBA3B}"/>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727835" y="5795021"/>
              <a:ext cx="476685" cy="47668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Hallo Werk! - Werkgevers en werkzoekenden direct met elkaar in contact.">
              <a:extLst>
                <a:ext uri="{FF2B5EF4-FFF2-40B4-BE49-F238E27FC236}">
                  <a16:creationId xmlns:a16="http://schemas.microsoft.com/office/drawing/2014/main" id="{10729E55-9B3C-4213-811C-D84B7C8321FA}"/>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438109" y="5792481"/>
              <a:ext cx="981618" cy="47789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JINC | LinkedIn">
              <a:extLst>
                <a:ext uri="{FF2B5EF4-FFF2-40B4-BE49-F238E27FC236}">
                  <a16:creationId xmlns:a16="http://schemas.microsoft.com/office/drawing/2014/main" id="{DB973E23-C8E7-42D2-BF3B-14712A92C8D0}"/>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3545706" y="5763216"/>
              <a:ext cx="412738" cy="412738"/>
            </a:xfrm>
            <a:prstGeom prst="rect">
              <a:avLst/>
            </a:prstGeom>
            <a:noFill/>
            <a:extLst>
              <a:ext uri="{909E8E84-426E-40DD-AFC4-6F175D3DCCD1}">
                <a14:hiddenFill xmlns:a14="http://schemas.microsoft.com/office/drawing/2010/main">
                  <a:solidFill>
                    <a:srgbClr val="FFFFFF"/>
                  </a:solidFill>
                </a14:hiddenFill>
              </a:ext>
            </a:extLst>
          </p:spPr>
        </p:pic>
        <p:pic>
          <p:nvPicPr>
            <p:cNvPr id="46" name="Afbeelding 32" descr="Internationalisering van groot belang in het mbo">
              <a:extLst>
                <a:ext uri="{FF2B5EF4-FFF2-40B4-BE49-F238E27FC236}">
                  <a16:creationId xmlns:a16="http://schemas.microsoft.com/office/drawing/2014/main" id="{67C61A7B-3258-472D-A143-8F49EE4A6366}"/>
                </a:ext>
              </a:extLst>
            </p:cNvPr>
            <p:cNvPicPr>
              <a:picLocks noChangeAspect="1" noChangeArrowheads="1"/>
            </p:cNvPicPr>
            <p:nvPr/>
          </p:nvPicPr>
          <p:blipFill>
            <a:blip r:embed="rId18" r:link="rId19" cstate="screen">
              <a:extLst>
                <a:ext uri="{28A0092B-C50C-407E-A947-70E740481C1C}">
                  <a14:useLocalDpi xmlns:a14="http://schemas.microsoft.com/office/drawing/2010/main"/>
                </a:ext>
              </a:extLst>
            </a:blip>
            <a:srcRect/>
            <a:stretch>
              <a:fillRect/>
            </a:stretch>
          </p:blipFill>
          <p:spPr bwMode="auto">
            <a:xfrm>
              <a:off x="4086447" y="5901443"/>
              <a:ext cx="10033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47" name="Afbeelding 36" descr="logo-Zadkine - Leiderschap Ontwikkelhuis">
              <a:extLst>
                <a:ext uri="{FF2B5EF4-FFF2-40B4-BE49-F238E27FC236}">
                  <a16:creationId xmlns:a16="http://schemas.microsoft.com/office/drawing/2014/main" id="{CB5E8E56-8287-46DB-9EE2-0FCEC0B6C2CD}"/>
                </a:ext>
              </a:extLst>
            </p:cNvPr>
            <p:cNvPicPr>
              <a:picLocks noChangeAspect="1" noChangeArrowheads="1"/>
            </p:cNvPicPr>
            <p:nvPr/>
          </p:nvPicPr>
          <p:blipFill>
            <a:blip r:embed="rId20" r:link="rId21" cstate="screen">
              <a:extLst>
                <a:ext uri="{28A0092B-C50C-407E-A947-70E740481C1C}">
                  <a14:useLocalDpi xmlns:a14="http://schemas.microsoft.com/office/drawing/2010/main"/>
                </a:ext>
              </a:extLst>
            </a:blip>
            <a:srcRect/>
            <a:stretch>
              <a:fillRect/>
            </a:stretch>
          </p:blipFill>
          <p:spPr bwMode="auto">
            <a:xfrm>
              <a:off x="5181376" y="5780066"/>
              <a:ext cx="355600" cy="355600"/>
            </a:xfrm>
            <a:prstGeom prst="rect">
              <a:avLst/>
            </a:prstGeom>
            <a:noFill/>
            <a:extLst>
              <a:ext uri="{909E8E84-426E-40DD-AFC4-6F175D3DCCD1}">
                <a14:hiddenFill xmlns:a14="http://schemas.microsoft.com/office/drawing/2010/main">
                  <a:solidFill>
                    <a:srgbClr val="FFFFFF"/>
                  </a:solidFill>
                </a14:hiddenFill>
              </a:ext>
            </a:extLst>
          </p:spPr>
        </p:pic>
        <p:pic>
          <p:nvPicPr>
            <p:cNvPr id="49" name="Afbeelding 34" descr="Stichting Werkshop - De Partner Omtrent Werk">
              <a:extLst>
                <a:ext uri="{FF2B5EF4-FFF2-40B4-BE49-F238E27FC236}">
                  <a16:creationId xmlns:a16="http://schemas.microsoft.com/office/drawing/2014/main" id="{45BEF8B8-15C8-446E-8977-F3341290F609}"/>
                </a:ext>
              </a:extLst>
            </p:cNvPr>
            <p:cNvPicPr>
              <a:picLocks noChangeAspect="1" noChangeArrowheads="1"/>
            </p:cNvPicPr>
            <p:nvPr/>
          </p:nvPicPr>
          <p:blipFill>
            <a:blip r:embed="rId22" r:link="rId23" cstate="screen">
              <a:extLst>
                <a:ext uri="{28A0092B-C50C-407E-A947-70E740481C1C}">
                  <a14:useLocalDpi xmlns:a14="http://schemas.microsoft.com/office/drawing/2010/main"/>
                </a:ext>
              </a:extLst>
            </a:blip>
            <a:srcRect/>
            <a:stretch>
              <a:fillRect/>
            </a:stretch>
          </p:blipFill>
          <p:spPr bwMode="auto">
            <a:xfrm>
              <a:off x="5694617" y="5749625"/>
              <a:ext cx="444500" cy="393700"/>
            </a:xfrm>
            <a:prstGeom prst="rect">
              <a:avLst/>
            </a:prstGeom>
            <a:noFill/>
            <a:extLst>
              <a:ext uri="{909E8E84-426E-40DD-AFC4-6F175D3DCCD1}">
                <a14:hiddenFill xmlns:a14="http://schemas.microsoft.com/office/drawing/2010/main">
                  <a:solidFill>
                    <a:srgbClr val="FFFFFF"/>
                  </a:solidFill>
                </a14:hiddenFill>
              </a:ext>
            </a:extLst>
          </p:spPr>
        </p:pic>
      </p:grpSp>
      <p:pic>
        <p:nvPicPr>
          <p:cNvPr id="50" name="Picture 2" descr="Het TNO-merk | TNO">
            <a:extLst>
              <a:ext uri="{FF2B5EF4-FFF2-40B4-BE49-F238E27FC236}">
                <a16:creationId xmlns:a16="http://schemas.microsoft.com/office/drawing/2014/main" id="{065A8529-0193-4363-BF79-4248420B95B2}"/>
              </a:ext>
            </a:extLst>
          </p:cNvPr>
          <p:cNvPicPr>
            <a:picLocks noChangeAspect="1" noChangeArrowheads="1"/>
          </p:cNvPicPr>
          <p:nvPr/>
        </p:nvPicPr>
        <p:blipFill>
          <a:blip r:embed="rId24"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2507802" y="5780066"/>
            <a:ext cx="949433" cy="47471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ABB1B302-5D43-4FFC-862D-A60B7B582A58}"/>
              </a:ext>
            </a:extLst>
          </p:cNvPr>
          <p:cNvSpPr/>
          <p:nvPr/>
        </p:nvSpPr>
        <p:spPr>
          <a:xfrm>
            <a:off x="388985" y="3567510"/>
            <a:ext cx="3780000" cy="1077218"/>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Werk(zoek)enden op Zuid ontwikkelperspectief bieden door hun talenten en vaardigheden te ontdekken, ontwikkelen en/of versterken.</a:t>
            </a: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339772" y="2811392"/>
            <a:ext cx="1120767" cy="1120767"/>
          </a:xfrm>
          <a:prstGeom prst="rect">
            <a:avLst/>
          </a:prstGeom>
        </p:spPr>
      </p:pic>
    </p:spTree>
    <p:extLst>
      <p:ext uri="{BB962C8B-B14F-4D97-AF65-F5344CB8AC3E}">
        <p14:creationId xmlns:p14="http://schemas.microsoft.com/office/powerpoint/2010/main" val="27746892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FBD5C45-9D31-4934-BDEF-A6CD1DF9C5D3}"/>
              </a:ext>
            </a:extLst>
          </p:cNvPr>
          <p:cNvSpPr txBox="1">
            <a:spLocks/>
          </p:cNvSpPr>
          <p:nvPr/>
        </p:nvSpPr>
        <p:spPr>
          <a:xfrm>
            <a:off x="63659" y="56875"/>
            <a:ext cx="11701621"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2800" dirty="0">
                <a:solidFill>
                  <a:schemeClr val="tx1"/>
                </a:solidFill>
              </a:rPr>
              <a:t>Voorbeeldinstrumenten</a:t>
            </a:r>
          </a:p>
          <a:p>
            <a:r>
              <a:rPr lang="nl-NL" sz="2800" dirty="0"/>
              <a:t>Ontwikkelperspectief van werk(zoek)enden</a:t>
            </a:r>
          </a:p>
          <a:p>
            <a:endParaRPr lang="nl-NL" sz="2400" dirty="0">
              <a:solidFill>
                <a:schemeClr val="tx1"/>
              </a:solidFill>
            </a:endParaRPr>
          </a:p>
        </p:txBody>
      </p:sp>
      <p:pic>
        <p:nvPicPr>
          <p:cNvPr id="1026" name="Picture 2" descr="De Paskamer - House of Skills regio Amsterdam">
            <a:extLst>
              <a:ext uri="{FF2B5EF4-FFF2-40B4-BE49-F238E27FC236}">
                <a16:creationId xmlns:a16="http://schemas.microsoft.com/office/drawing/2014/main" id="{E33B133B-2EE0-405F-8C74-AEEA038BB93A}"/>
              </a:ext>
            </a:extLst>
          </p:cNvPr>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16200000">
            <a:off x="4628655" y="2856831"/>
            <a:ext cx="2741433" cy="76941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FF33442-B655-40E3-85AB-03929E0AF848}"/>
              </a:ext>
            </a:extLst>
          </p:cNvPr>
          <p:cNvSpPr txBox="1"/>
          <p:nvPr/>
        </p:nvSpPr>
        <p:spPr>
          <a:xfrm>
            <a:off x="6368419" y="1039719"/>
            <a:ext cx="5274364" cy="4524315"/>
          </a:xfrm>
          <a:prstGeom prst="rect">
            <a:avLst/>
          </a:prstGeom>
          <a:gradFill>
            <a:gsLst>
              <a:gs pos="0">
                <a:srgbClr val="F7F7F7"/>
              </a:gs>
              <a:gs pos="100000">
                <a:srgbClr val="DEDEDE"/>
              </a:gs>
            </a:gsLst>
            <a:lin ang="5400000" scaled="1"/>
          </a:gradFill>
          <a:ln>
            <a:solidFill>
              <a:schemeClr val="accent1"/>
            </a:solidFill>
          </a:ln>
        </p:spPr>
        <p:txBody>
          <a:bodyPr wrap="square" rtlCol="0">
            <a:spAutoFit/>
          </a:bodyPr>
          <a:lstStyle/>
          <a:p>
            <a:r>
              <a:rPr lang="nl-NL" sz="1400" b="1" u="heavy" dirty="0">
                <a:uFill>
                  <a:solidFill>
                    <a:srgbClr val="FFCD03"/>
                  </a:solidFill>
                </a:uFill>
              </a:rPr>
              <a:t>De Paskamer</a:t>
            </a:r>
            <a:r>
              <a:rPr lang="nl-NL" sz="1200" baseline="30000" dirty="0">
                <a:uFill>
                  <a:solidFill>
                    <a:srgbClr val="FFCD03"/>
                  </a:solidFill>
                </a:uFill>
              </a:rPr>
              <a:t>54</a:t>
            </a:r>
            <a:r>
              <a:rPr lang="nl-NL" sz="1200" dirty="0">
                <a:uFill>
                  <a:solidFill>
                    <a:srgbClr val="FFCD03"/>
                  </a:solidFill>
                </a:uFill>
              </a:rPr>
              <a:t> is </a:t>
            </a:r>
            <a:r>
              <a:rPr lang="nl-NL" sz="1200" dirty="0"/>
              <a:t>door House of Skills in samenwerking met TNO ontwikkeld als assessment en matchingstool op basis van competenties en vaardigheden. De Paskamer bestaat uit een onderdeel voor werk(zoek)kenden en een apart onderdeel voor werkgevers.</a:t>
            </a:r>
          </a:p>
          <a:p>
            <a:endParaRPr lang="nl-NL" sz="1200" dirty="0"/>
          </a:p>
          <a:p>
            <a:r>
              <a:rPr lang="nl-NL" sz="1200" b="1" dirty="0">
                <a:highlight>
                  <a:srgbClr val="FFC000"/>
                </a:highlight>
              </a:rPr>
              <a:t>Werk(zoek)enden </a:t>
            </a:r>
            <a:r>
              <a:rPr lang="nl-NL" sz="1200" dirty="0"/>
              <a:t>kunnen in De Paskamer een eigen skills-profiel samenstellen en krijgen op basis daarvan suggesties  voor beroepen die op hun skills aansluiten en openstaande functies die daarbij passen, zonder dat gekeken wordt naar hun CV of opleidingsrichting.  </a:t>
            </a:r>
          </a:p>
          <a:p>
            <a:endParaRPr lang="nl-NL" sz="1200" dirty="0"/>
          </a:p>
          <a:p>
            <a:r>
              <a:rPr lang="nl-NL" sz="1200" b="1" dirty="0">
                <a:highlight>
                  <a:srgbClr val="FFC000"/>
                </a:highlight>
              </a:rPr>
              <a:t>Werkgevers </a:t>
            </a:r>
            <a:r>
              <a:rPr lang="nl-NL" sz="1200" dirty="0"/>
              <a:t>kunnen in De Paskamer aangeven welke  skills nodig zijn voor het vervullen van de openstaande functies binnen hun organisaties. Door het </a:t>
            </a:r>
            <a:r>
              <a:rPr lang="nl-NL" sz="1200" dirty="0" err="1"/>
              <a:t>skillsaanbod</a:t>
            </a:r>
            <a:r>
              <a:rPr lang="nl-NL" sz="1200" dirty="0"/>
              <a:t> van werkzoekenden en de </a:t>
            </a:r>
            <a:r>
              <a:rPr lang="nl-NL" sz="1200" dirty="0" err="1"/>
              <a:t>skillsvraag</a:t>
            </a:r>
            <a:r>
              <a:rPr lang="nl-NL" sz="1200" dirty="0"/>
              <a:t> van werkgevers samen te brengen is er een match te maken.</a:t>
            </a:r>
          </a:p>
          <a:p>
            <a:endParaRPr lang="nl-NL" sz="1200" dirty="0"/>
          </a:p>
          <a:p>
            <a:r>
              <a:rPr lang="nl-NL" sz="1200" dirty="0"/>
              <a:t>Het Paskamer-profiel is bovendien te gebruiken om de </a:t>
            </a:r>
            <a:r>
              <a:rPr lang="nl-NL" sz="1200" b="1" dirty="0">
                <a:highlight>
                  <a:srgbClr val="FFC000"/>
                </a:highlight>
              </a:rPr>
              <a:t>werk(zoek)enden</a:t>
            </a:r>
            <a:r>
              <a:rPr lang="nl-NL" sz="1200" b="1" dirty="0"/>
              <a:t>, </a:t>
            </a:r>
            <a:r>
              <a:rPr lang="nl-NL" sz="1200" b="1" dirty="0">
                <a:highlight>
                  <a:srgbClr val="FFC000"/>
                </a:highlight>
              </a:rPr>
              <a:t>gemeente</a:t>
            </a:r>
            <a:r>
              <a:rPr lang="nl-NL" sz="1200" b="1" dirty="0"/>
              <a:t> </a:t>
            </a:r>
            <a:r>
              <a:rPr lang="nl-NL" sz="1200" dirty="0"/>
              <a:t>en </a:t>
            </a:r>
            <a:r>
              <a:rPr lang="nl-NL" sz="1200" b="1" dirty="0">
                <a:highlight>
                  <a:srgbClr val="FFC000"/>
                </a:highlight>
              </a:rPr>
              <a:t>maatschappelijke organisaties </a:t>
            </a:r>
            <a:r>
              <a:rPr lang="nl-NL" sz="1200" dirty="0"/>
              <a:t>verder richting te geven in welke competenties en vaardigheden, door middel van (in)formeel onderwijs, </a:t>
            </a:r>
            <a:r>
              <a:rPr lang="nl-NL" sz="1200" b="1" dirty="0"/>
              <a:t>verder ontwikkeld </a:t>
            </a:r>
            <a:r>
              <a:rPr lang="nl-NL" sz="1200" dirty="0"/>
              <a:t>kunnen worden om een betere match te kunnen zijn voor openstaande functies in de regio.</a:t>
            </a:r>
          </a:p>
          <a:p>
            <a:endParaRPr lang="nl-NL" sz="1200" dirty="0"/>
          </a:p>
          <a:p>
            <a:r>
              <a:rPr lang="nl-NL" sz="1200" dirty="0"/>
              <a:t>In de Motor zou de Paskamer ingezet kunnen worden als instrument voor het ontwikkelperspectief bij </a:t>
            </a:r>
            <a:r>
              <a:rPr lang="nl-NL" sz="1200" b="1" dirty="0"/>
              <a:t>doorstroom</a:t>
            </a:r>
            <a:r>
              <a:rPr lang="nl-NL" sz="1200" dirty="0"/>
              <a:t> en matching van werkenden en werkgevers te bevordering van intersectorale mobiliteit. </a:t>
            </a:r>
            <a:endParaRPr lang="nl-NL" sz="1200" b="1" dirty="0"/>
          </a:p>
        </p:txBody>
      </p:sp>
      <p:sp>
        <p:nvSpPr>
          <p:cNvPr id="12" name="TextBox 11">
            <a:extLst>
              <a:ext uri="{FF2B5EF4-FFF2-40B4-BE49-F238E27FC236}">
                <a16:creationId xmlns:a16="http://schemas.microsoft.com/office/drawing/2014/main" id="{CC31A9BE-B067-48EB-97FF-6C28A50212D7}"/>
              </a:ext>
            </a:extLst>
          </p:cNvPr>
          <p:cNvSpPr txBox="1"/>
          <p:nvPr/>
        </p:nvSpPr>
        <p:spPr>
          <a:xfrm>
            <a:off x="730110" y="1039719"/>
            <a:ext cx="4799233" cy="4525200"/>
          </a:xfrm>
          <a:prstGeom prst="rect">
            <a:avLst/>
          </a:prstGeom>
          <a:gradFill>
            <a:gsLst>
              <a:gs pos="0">
                <a:srgbClr val="F3F3F3"/>
              </a:gs>
              <a:gs pos="100000">
                <a:srgbClr val="E3E3E3"/>
              </a:gs>
            </a:gsLst>
            <a:lin ang="5400000" scaled="1"/>
          </a:gradFill>
          <a:ln>
            <a:solidFill>
              <a:schemeClr val="accent1"/>
            </a:solidFill>
          </a:ln>
        </p:spPr>
        <p:txBody>
          <a:bodyPr wrap="square" rtlCol="0">
            <a:spAutoFit/>
          </a:bodyPr>
          <a:lstStyle/>
          <a:p>
            <a:r>
              <a:rPr lang="nl-NL" sz="1400" b="1" u="heavy" dirty="0">
                <a:uFill>
                  <a:solidFill>
                    <a:srgbClr val="FFCD03"/>
                  </a:solidFill>
                </a:uFill>
              </a:rPr>
              <a:t>HalloWerk</a:t>
            </a:r>
            <a:r>
              <a:rPr lang="nl-NL" sz="1200" baseline="30000" dirty="0">
                <a:uFill>
                  <a:solidFill>
                    <a:srgbClr val="FFCD03"/>
                  </a:solidFill>
                </a:uFill>
              </a:rPr>
              <a:t>53</a:t>
            </a:r>
            <a:r>
              <a:rPr lang="nl-NL" sz="1200" b="1" dirty="0">
                <a:uFill>
                  <a:solidFill>
                    <a:srgbClr val="FFCD03"/>
                  </a:solidFill>
                </a:uFill>
              </a:rPr>
              <a:t> </a:t>
            </a:r>
            <a:r>
              <a:rPr lang="nl-NL" sz="1200" dirty="0">
                <a:uFill>
                  <a:solidFill>
                    <a:srgbClr val="FFCD03"/>
                  </a:solidFill>
                </a:uFill>
              </a:rPr>
              <a:t>is het online matchingsplatform van de gemeente Rotterdam en de Gemeente Den Haag dat werkzoekenden van gemeenten en werkgevers direct met elkaar in contact brengt. Zo vinden werkzoekenden sneller werk en zijn vacatures sneller vervuld!</a:t>
            </a:r>
          </a:p>
          <a:p>
            <a:endParaRPr lang="nl-NL" sz="1200" dirty="0">
              <a:uFill>
                <a:solidFill>
                  <a:srgbClr val="FFCD03"/>
                </a:solidFill>
              </a:uFill>
            </a:endParaRPr>
          </a:p>
          <a:p>
            <a:r>
              <a:rPr lang="nl-NL" sz="1200" b="1" dirty="0">
                <a:highlight>
                  <a:srgbClr val="FFC000"/>
                </a:highlight>
                <a:uFill>
                  <a:solidFill>
                    <a:srgbClr val="FFCD03"/>
                  </a:solidFill>
                </a:uFill>
              </a:rPr>
              <a:t>Werkzoekenden</a:t>
            </a:r>
            <a:r>
              <a:rPr lang="nl-NL" sz="1200" dirty="0">
                <a:uFill>
                  <a:solidFill>
                    <a:srgbClr val="FFCD03"/>
                  </a:solidFill>
                </a:uFill>
              </a:rPr>
              <a:t> maken in </a:t>
            </a:r>
            <a:r>
              <a:rPr lang="nl-NL" sz="1200" dirty="0" err="1">
                <a:uFill>
                  <a:solidFill>
                    <a:srgbClr val="FFCD03"/>
                  </a:solidFill>
                </a:uFill>
              </a:rPr>
              <a:t>HalloWerk</a:t>
            </a:r>
            <a:r>
              <a:rPr lang="nl-NL" sz="1200" dirty="0">
                <a:uFill>
                  <a:solidFill>
                    <a:srgbClr val="FFCD03"/>
                  </a:solidFill>
                </a:uFill>
              </a:rPr>
              <a:t> een profiel aan dat omschrijft wat ze kunnen (talenten) en wat ze graag zouden willen (motivatie) waarmee ze zich presenteren aan potentiële werkgevers. Op basis van dit profiel krijgen ze zicht op kansrijke vacatures.</a:t>
            </a:r>
          </a:p>
          <a:p>
            <a:endParaRPr lang="nl-NL" sz="1200" dirty="0">
              <a:uFill>
                <a:solidFill>
                  <a:srgbClr val="FFCD03"/>
                </a:solidFill>
              </a:uFill>
            </a:endParaRPr>
          </a:p>
          <a:p>
            <a:r>
              <a:rPr lang="nl-NL" sz="1200" b="1" dirty="0">
                <a:highlight>
                  <a:srgbClr val="FFC000"/>
                </a:highlight>
                <a:uFill>
                  <a:solidFill>
                    <a:srgbClr val="FFCD03"/>
                  </a:solidFill>
                </a:uFill>
              </a:rPr>
              <a:t>De gemeente</a:t>
            </a:r>
            <a:r>
              <a:rPr lang="nl-NL" sz="1200" b="1" dirty="0">
                <a:uFill>
                  <a:solidFill>
                    <a:srgbClr val="FFCD03"/>
                  </a:solidFill>
                </a:uFill>
              </a:rPr>
              <a:t> </a:t>
            </a:r>
            <a:r>
              <a:rPr lang="nl-NL" sz="1200" dirty="0">
                <a:uFill>
                  <a:solidFill>
                    <a:srgbClr val="FFCD03"/>
                  </a:solidFill>
                </a:uFill>
              </a:rPr>
              <a:t>houdt via </a:t>
            </a:r>
            <a:r>
              <a:rPr lang="nl-NL" sz="1200" dirty="0" err="1">
                <a:uFill>
                  <a:solidFill>
                    <a:srgbClr val="FFCD03"/>
                  </a:solidFill>
                </a:uFill>
              </a:rPr>
              <a:t>HalloWerk</a:t>
            </a:r>
            <a:r>
              <a:rPr lang="nl-NL" sz="1200" dirty="0">
                <a:uFill>
                  <a:solidFill>
                    <a:srgbClr val="FFCD03"/>
                  </a:solidFill>
                </a:uFill>
              </a:rPr>
              <a:t> contact met de werkzoekende, helpt om het profiel te verbeteren en begeleidt hen bij het zoeken van een baan.</a:t>
            </a:r>
          </a:p>
          <a:p>
            <a:endParaRPr lang="nl-NL" sz="1200" dirty="0">
              <a:uFill>
                <a:solidFill>
                  <a:srgbClr val="FFCD03"/>
                </a:solidFill>
              </a:uFill>
            </a:endParaRPr>
          </a:p>
          <a:p>
            <a:r>
              <a:rPr lang="nl-NL" sz="1200" b="1" dirty="0">
                <a:highlight>
                  <a:srgbClr val="FFC000"/>
                </a:highlight>
                <a:uFill>
                  <a:solidFill>
                    <a:srgbClr val="FFCD03"/>
                  </a:solidFill>
                </a:uFill>
              </a:rPr>
              <a:t>Werkgevers </a:t>
            </a:r>
            <a:r>
              <a:rPr lang="nl-NL" sz="1200" dirty="0">
                <a:uFill>
                  <a:solidFill>
                    <a:srgbClr val="FFCD03"/>
                  </a:solidFill>
                </a:uFill>
              </a:rPr>
              <a:t>werken via </a:t>
            </a:r>
            <a:r>
              <a:rPr lang="nl-NL" sz="1200" dirty="0" err="1">
                <a:uFill>
                  <a:solidFill>
                    <a:srgbClr val="FFCD03"/>
                  </a:solidFill>
                </a:uFill>
              </a:rPr>
              <a:t>HalloWerk</a:t>
            </a:r>
            <a:r>
              <a:rPr lang="nl-NL" sz="1200" dirty="0">
                <a:uFill>
                  <a:solidFill>
                    <a:srgbClr val="FFCD03"/>
                  </a:solidFill>
                </a:uFill>
              </a:rPr>
              <a:t> samen met de gemeente en krijgen toegang tot het bestand van werkzoekenden. Door te kijken naar de profielen en motivatie van werkzoekenden kunnen ze kandidaten selecteren met wie ze in gesprek zouden willen gaan. De gemeente kan hen hierin via </a:t>
            </a:r>
            <a:r>
              <a:rPr lang="nl-NL" sz="1200" dirty="0" err="1">
                <a:uFill>
                  <a:solidFill>
                    <a:srgbClr val="FFCD03"/>
                  </a:solidFill>
                </a:uFill>
              </a:rPr>
              <a:t>HalloWerk</a:t>
            </a:r>
            <a:r>
              <a:rPr lang="nl-NL" sz="1200" dirty="0">
                <a:uFill>
                  <a:solidFill>
                    <a:srgbClr val="FFCD03"/>
                  </a:solidFill>
                </a:uFill>
              </a:rPr>
              <a:t> ook ondersteunen. </a:t>
            </a:r>
          </a:p>
          <a:p>
            <a:endParaRPr lang="nl-NL" sz="1200" dirty="0">
              <a:uFill>
                <a:solidFill>
                  <a:srgbClr val="FFCD03"/>
                </a:solidFill>
              </a:uFill>
            </a:endParaRPr>
          </a:p>
          <a:p>
            <a:r>
              <a:rPr lang="nl-NL" sz="1200" dirty="0">
                <a:uFill>
                  <a:solidFill>
                    <a:srgbClr val="FFCD03"/>
                  </a:solidFill>
                </a:uFill>
              </a:rPr>
              <a:t>In de Motor zou </a:t>
            </a:r>
            <a:r>
              <a:rPr lang="nl-NL" sz="1200" dirty="0" err="1">
                <a:uFill>
                  <a:solidFill>
                    <a:srgbClr val="FFCD03"/>
                  </a:solidFill>
                </a:uFill>
              </a:rPr>
              <a:t>HalloWerk</a:t>
            </a:r>
            <a:r>
              <a:rPr lang="nl-NL" sz="1200" dirty="0">
                <a:uFill>
                  <a:solidFill>
                    <a:srgbClr val="FFCD03"/>
                  </a:solidFill>
                </a:uFill>
              </a:rPr>
              <a:t> ingezet kunnen worden als instrument voor matching van werkgevers en werkzoekenden bij </a:t>
            </a:r>
            <a:r>
              <a:rPr lang="nl-NL" sz="1200" b="1" dirty="0">
                <a:uFill>
                  <a:solidFill>
                    <a:srgbClr val="FFCD03"/>
                  </a:solidFill>
                </a:uFill>
              </a:rPr>
              <a:t>instroom.</a:t>
            </a:r>
            <a:endParaRPr lang="nl-NL" sz="1200" b="1" dirty="0"/>
          </a:p>
        </p:txBody>
      </p:sp>
      <p:pic>
        <p:nvPicPr>
          <p:cNvPr id="1028" name="Picture 4" descr="Hallo Werk!">
            <a:extLst>
              <a:ext uri="{FF2B5EF4-FFF2-40B4-BE49-F238E27FC236}">
                <a16:creationId xmlns:a16="http://schemas.microsoft.com/office/drawing/2014/main" id="{072854E6-A691-4FE0-85A6-58E3EF1E851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6200000">
            <a:off x="-195372" y="2117062"/>
            <a:ext cx="1244896" cy="606068"/>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a:extLst>
              <a:ext uri="{FF2B5EF4-FFF2-40B4-BE49-F238E27FC236}">
                <a16:creationId xmlns:a16="http://schemas.microsoft.com/office/drawing/2014/main" id="{167AF298-D2E7-4EB8-A7DC-B5C4446774FE}"/>
              </a:ext>
            </a:extLst>
          </p:cNvPr>
          <p:cNvSpPr/>
          <p:nvPr/>
        </p:nvSpPr>
        <p:spPr>
          <a:xfrm>
            <a:off x="63659" y="1039719"/>
            <a:ext cx="666451" cy="679239"/>
          </a:xfrm>
          <a:prstGeom prst="ellipse">
            <a:avLst/>
          </a:prstGeom>
          <a: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a:fillRect t="-8000" b="-8000"/>
            </a:stretch>
          </a:blipFill>
          <a:ln>
            <a:solidFill>
              <a:srgbClr val="FFFFFF"/>
            </a:solidFill>
          </a:ln>
          <a:effectLst/>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txBody>
          <a:bodyPr/>
          <a:lstStyle/>
          <a:p>
            <a:endParaRPr lang="nl-NL" dirty="0"/>
          </a:p>
        </p:txBody>
      </p:sp>
      <p:sp>
        <p:nvSpPr>
          <p:cNvPr id="16" name="Oval 15">
            <a:extLst>
              <a:ext uri="{FF2B5EF4-FFF2-40B4-BE49-F238E27FC236}">
                <a16:creationId xmlns:a16="http://schemas.microsoft.com/office/drawing/2014/main" id="{9EDAA7C0-C33D-4323-9AAA-3E7F422C188A}"/>
              </a:ext>
            </a:extLst>
          </p:cNvPr>
          <p:cNvSpPr/>
          <p:nvPr/>
        </p:nvSpPr>
        <p:spPr>
          <a:xfrm>
            <a:off x="5616646" y="1019585"/>
            <a:ext cx="666451" cy="679239"/>
          </a:xfrm>
          <a:prstGeom prst="ellipse">
            <a:avLst/>
          </a:prstGeom>
          <a: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a:fillRect t="-8000" b="-8000"/>
            </a:stretch>
          </a:blipFill>
          <a:ln>
            <a:solidFill>
              <a:srgbClr val="FFFFFF"/>
            </a:solidFill>
          </a:ln>
          <a:effectLst/>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txBody>
          <a:bodyPr/>
          <a:lstStyle/>
          <a:p>
            <a:endParaRPr lang="nl-NL"/>
          </a:p>
        </p:txBody>
      </p:sp>
    </p:spTree>
    <p:extLst>
      <p:ext uri="{BB962C8B-B14F-4D97-AF65-F5344CB8AC3E}">
        <p14:creationId xmlns:p14="http://schemas.microsoft.com/office/powerpoint/2010/main" val="5479894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01A9887-9E4B-4C41-AFBF-F3BCF44D1EFD}"/>
              </a:ext>
            </a:extLst>
          </p:cNvPr>
          <p:cNvSpPr/>
          <p:nvPr/>
        </p:nvSpPr>
        <p:spPr>
          <a:xfrm rot="21444152">
            <a:off x="3837587" y="1198729"/>
            <a:ext cx="7120335" cy="2862322"/>
          </a:xfrm>
          <a:prstGeom prst="rect">
            <a:avLst/>
          </a:prstGeom>
        </p:spPr>
        <p:txBody>
          <a:bodyPr wrap="square">
            <a:spAutoFit/>
          </a:bodyPr>
          <a:lstStyle/>
          <a:p>
            <a:pPr>
              <a:spcAft>
                <a:spcPts val="0"/>
              </a:spcAft>
            </a:pPr>
            <a:r>
              <a:rPr lang="nl-NL" dirty="0">
                <a:latin typeface="+mj-lt"/>
                <a:ea typeface="Calibri" panose="020F0502020204030204" pitchFamily="34" charset="0"/>
              </a:rPr>
              <a:t>“Wellicht beschikt niet iedereen over de juiste diploma’s, maar mogelijk beschik je wel over de vaardigheden om jouw plaats in te nemen op de arbeidsmarkt. Het meer denken in vaardigheden is cruciaal om een mogelijk tekort aan personeel in de toekomst op te vangen. Met als win-win: meer potentiele nieuwe collega’s voor de werkgever en een grotere kans op een leuke en uitdagende loopbaan voor de medewerker. Werkgevers, onderwijs en overheid kunnen in de Motor deze beweging faciliteren door in projecten te stappen die de in- en doorstroom van werkzoekenden én werkenden aansporen.“</a:t>
            </a:r>
            <a:endParaRPr lang="nl-NL" sz="2800" dirty="0">
              <a:effectLst/>
              <a:latin typeface="+mj-lt"/>
              <a:ea typeface="Calibri" panose="020F0502020204030204" pitchFamily="34" charset="0"/>
            </a:endParaRPr>
          </a:p>
        </p:txBody>
      </p:sp>
      <p:sp>
        <p:nvSpPr>
          <p:cNvPr id="8" name="Rectangle 7">
            <a:extLst>
              <a:ext uri="{FF2B5EF4-FFF2-40B4-BE49-F238E27FC236}">
                <a16:creationId xmlns:a16="http://schemas.microsoft.com/office/drawing/2014/main" id="{64CB4720-39A6-476F-9FB7-5A8F01A96E1A}"/>
              </a:ext>
            </a:extLst>
          </p:cNvPr>
          <p:cNvSpPr/>
          <p:nvPr/>
        </p:nvSpPr>
        <p:spPr>
          <a:xfrm rot="21413807">
            <a:off x="628725" y="4710026"/>
            <a:ext cx="6096000" cy="1200329"/>
          </a:xfrm>
          <a:prstGeom prst="rect">
            <a:avLst/>
          </a:prstGeom>
        </p:spPr>
        <p:txBody>
          <a:bodyPr>
            <a:spAutoFit/>
          </a:bodyPr>
          <a:lstStyle/>
          <a:p>
            <a:r>
              <a:rPr lang="nl-NL" b="1" dirty="0">
                <a:solidFill>
                  <a:srgbClr val="000000"/>
                </a:solidFill>
                <a:highlight>
                  <a:srgbClr val="FFC000"/>
                </a:highlight>
                <a:latin typeface="Arial" panose="020B0604020202020204" pitchFamily="34" charset="0"/>
                <a:ea typeface="Calibri" panose="020F0502020204030204" pitchFamily="34" charset="0"/>
              </a:rPr>
              <a:t>Jelle van Elk </a:t>
            </a:r>
            <a:br>
              <a:rPr lang="nl-NL" dirty="0">
                <a:solidFill>
                  <a:srgbClr val="000000"/>
                </a:solidFill>
                <a:latin typeface="Arial" panose="020B0604020202020204" pitchFamily="34" charset="0"/>
                <a:ea typeface="Calibri" panose="020F0502020204030204" pitchFamily="34" charset="0"/>
              </a:rPr>
            </a:br>
            <a:r>
              <a:rPr lang="nl-NL" dirty="0">
                <a:solidFill>
                  <a:srgbClr val="000000"/>
                </a:solidFill>
                <a:latin typeface="Arial" panose="020B0604020202020204" pitchFamily="34" charset="0"/>
                <a:ea typeface="Calibri" panose="020F0502020204030204" pitchFamily="34" charset="0"/>
              </a:rPr>
              <a:t>SROI- &amp; opleidingscoördinator </a:t>
            </a:r>
            <a:br>
              <a:rPr lang="nl-NL" dirty="0">
                <a:solidFill>
                  <a:srgbClr val="000000"/>
                </a:solidFill>
                <a:latin typeface="Arial" panose="020B0604020202020204" pitchFamily="34" charset="0"/>
                <a:ea typeface="Calibri" panose="020F0502020204030204" pitchFamily="34" charset="0"/>
              </a:rPr>
            </a:br>
            <a:r>
              <a:rPr lang="nl-NL" dirty="0">
                <a:solidFill>
                  <a:srgbClr val="000000"/>
                </a:solidFill>
                <a:latin typeface="Arial" panose="020B0604020202020204" pitchFamily="34" charset="0"/>
                <a:ea typeface="Calibri" panose="020F0502020204030204" pitchFamily="34" charset="0"/>
              </a:rPr>
              <a:t>Heijmans</a:t>
            </a:r>
            <a:br>
              <a:rPr lang="nl-NL" dirty="0">
                <a:solidFill>
                  <a:srgbClr val="000000"/>
                </a:solidFill>
                <a:latin typeface="Arial" panose="020B0604020202020204" pitchFamily="34" charset="0"/>
                <a:ea typeface="Calibri" panose="020F0502020204030204" pitchFamily="34" charset="0"/>
              </a:rPr>
            </a:br>
            <a:endParaRPr lang="nl-NL" dirty="0"/>
          </a:p>
        </p:txBody>
      </p:sp>
      <p:pic>
        <p:nvPicPr>
          <p:cNvPr id="10" name="Picture 9">
            <a:extLst>
              <a:ext uri="{FF2B5EF4-FFF2-40B4-BE49-F238E27FC236}">
                <a16:creationId xmlns:a16="http://schemas.microsoft.com/office/drawing/2014/main" id="{7D9BCA11-03A8-4FB0-BA2D-8E520F94F48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21431004">
            <a:off x="496107" y="1267946"/>
            <a:ext cx="3101572" cy="32934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331729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8"/>
            <a:ext cx="3780000" cy="783446"/>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Werkgevers </a:t>
            </a:r>
            <a:r>
              <a:rPr lang="nl-NL" sz="1400" cap="none" dirty="0"/>
              <a:t>en </a:t>
            </a:r>
            <a:r>
              <a:rPr lang="nl-NL" sz="1400" b="1" cap="none" dirty="0"/>
              <a:t>gemeente</a:t>
            </a:r>
            <a:r>
              <a:rPr lang="nl-NL" sz="1400" cap="none" dirty="0"/>
              <a:t> formuleren, in samenwerking met maatschappelijke organisaties gezamenlijke projecten.</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759786" y="1704371"/>
            <a:ext cx="3965785" cy="2720413"/>
            <a:chOff x="2838484" y="2293935"/>
            <a:chExt cx="3965785" cy="2720413"/>
          </a:xfrm>
        </p:grpSpPr>
        <p:sp>
          <p:nvSpPr>
            <p:cNvPr id="54" name="Rectangle: Rounded Corners 53">
              <a:extLst>
                <a:ext uri="{FF2B5EF4-FFF2-40B4-BE49-F238E27FC236}">
                  <a16:creationId xmlns:a16="http://schemas.microsoft.com/office/drawing/2014/main" id="{C7BBC8F8-4772-4742-B29E-8B5DB2AC781B}"/>
                </a:ext>
              </a:extLst>
            </p:cNvPr>
            <p:cNvSpPr/>
            <p:nvPr/>
          </p:nvSpPr>
          <p:spPr>
            <a:xfrm>
              <a:off x="2838484" y="2293935"/>
              <a:ext cx="3942557" cy="752068"/>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Training Ontwikkelingsgericht (bege)leidinggeven en Skills-denken</a:t>
              </a:r>
            </a:p>
            <a:p>
              <a:r>
                <a:rPr lang="nl-NL" sz="1200" dirty="0">
                  <a:solidFill>
                    <a:schemeClr val="tx1"/>
                  </a:solidFill>
                  <a:uFill>
                    <a:solidFill>
                      <a:srgbClr val="FFC000"/>
                    </a:solidFill>
                  </a:uFill>
                </a:rPr>
                <a:t>Voor leidinggevenden, HR, klantmanagers en leerbegeleiders.</a:t>
              </a:r>
              <a:endParaRPr lang="nl-NL" sz="1200" dirty="0">
                <a:solidFill>
                  <a:schemeClr val="tx1"/>
                </a:solidFill>
              </a:endParaRP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61711" y="4389747"/>
              <a:ext cx="3942558" cy="624601"/>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Toekomstgerichte instrumenten en ondersteuning </a:t>
              </a:r>
            </a:p>
            <a:p>
              <a:r>
                <a:rPr lang="nl-NL" sz="1200" dirty="0">
                  <a:solidFill>
                    <a:schemeClr val="tx1"/>
                  </a:solidFill>
                </a:rPr>
                <a:t>Voor werkgevers om de blik op toekomstige vaardigheden te richten.</a:t>
              </a: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38485" y="3249825"/>
              <a:ext cx="3942559" cy="805879"/>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Ontwikkelingsgerichte begeleiding </a:t>
              </a:r>
            </a:p>
            <a:p>
              <a:r>
                <a:rPr lang="nl-NL" sz="1200" dirty="0">
                  <a:solidFill>
                    <a:schemeClr val="tx1"/>
                  </a:solidFill>
                </a:rPr>
                <a:t>Van werkgevers tijdens </a:t>
              </a:r>
              <a:r>
                <a:rPr lang="nl-NL" sz="1200" dirty="0" err="1">
                  <a:solidFill>
                    <a:schemeClr val="tx1"/>
                  </a:solidFill>
                </a:rPr>
                <a:t>inleren</a:t>
              </a:r>
              <a:r>
                <a:rPr lang="nl-NL" sz="1200" dirty="0">
                  <a:solidFill>
                    <a:schemeClr val="tx1"/>
                  </a:solidFill>
                </a:rPr>
                <a:t>, omscholen en inwerken van werk(zoek)enden.</a:t>
              </a:r>
            </a:p>
          </p:txBody>
        </p:sp>
      </p:gr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4728101" y="1180235"/>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28" name="Rectangle 27">
            <a:extLst>
              <a:ext uri="{FF2B5EF4-FFF2-40B4-BE49-F238E27FC236}">
                <a16:creationId xmlns:a16="http://schemas.microsoft.com/office/drawing/2014/main" id="{EDDC5F33-82F3-4ED1-A62C-5446C80155A1}"/>
              </a:ext>
            </a:extLst>
          </p:cNvPr>
          <p:cNvSpPr/>
          <p:nvPr/>
        </p:nvSpPr>
        <p:spPr>
          <a:xfrm>
            <a:off x="9373814" y="1087840"/>
            <a:ext cx="2037122" cy="461665"/>
          </a:xfrm>
          <a:prstGeom prst="rect">
            <a:avLst/>
          </a:prstGeom>
        </p:spPr>
        <p:txBody>
          <a:bodyPr wrap="square">
            <a:spAutoFit/>
          </a:bodyPr>
          <a:lstStyle/>
          <a:p>
            <a:r>
              <a:rPr lang="nl-NL" sz="1200" b="1" dirty="0"/>
              <a:t>Bestaande (regionale) initiatieven en innovaties:</a:t>
            </a:r>
            <a:endParaRPr lang="nl-NL" sz="1200" dirty="0"/>
          </a:p>
        </p:txBody>
      </p:sp>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10">
            <a:extLst>
              <a:ext uri="{FF2B5EF4-FFF2-40B4-BE49-F238E27FC236}">
                <a16:creationId xmlns:a16="http://schemas.microsoft.com/office/drawing/2014/main" id="{ABB1B302-5D43-4FFC-862D-A60B7B582A58}"/>
              </a:ext>
            </a:extLst>
          </p:cNvPr>
          <p:cNvSpPr/>
          <p:nvPr/>
        </p:nvSpPr>
        <p:spPr>
          <a:xfrm>
            <a:off x="331544" y="3568545"/>
            <a:ext cx="3780000" cy="830997"/>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Zorgen dat (bege)leidinggevenden meer Richting, Ruimte en Ruggensteun (leren) geven aan werk(zoek)enden</a:t>
            </a:r>
            <a:r>
              <a:rPr lang="nl-NL" sz="1600" b="1" u="sng" dirty="0">
                <a:uFill>
                  <a:solidFill>
                    <a:srgbClr val="FFC000"/>
                  </a:solidFill>
                </a:uFill>
              </a:rPr>
              <a:t>.</a:t>
            </a: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39772" y="2811392"/>
            <a:ext cx="1120767" cy="1120767"/>
          </a:xfrm>
          <a:prstGeom prst="rect">
            <a:avLst/>
          </a:prstGeom>
        </p:spPr>
      </p:pic>
      <p:sp>
        <p:nvSpPr>
          <p:cNvPr id="37" name="Title 1">
            <a:extLst>
              <a:ext uri="{FF2B5EF4-FFF2-40B4-BE49-F238E27FC236}">
                <a16:creationId xmlns:a16="http://schemas.microsoft.com/office/drawing/2014/main" id="{6380839E-CA52-46A4-AEFF-5DE138868616}"/>
              </a:ext>
            </a:extLst>
          </p:cNvPr>
          <p:cNvSpPr txBox="1">
            <a:spLocks/>
          </p:cNvSpPr>
          <p:nvPr/>
        </p:nvSpPr>
        <p:spPr>
          <a:xfrm>
            <a:off x="250059" y="89468"/>
            <a:ext cx="10840616"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Ontwikkelingsgericht (bege)leidinggeven</a:t>
            </a:r>
          </a:p>
        </p:txBody>
      </p:sp>
      <p:sp>
        <p:nvSpPr>
          <p:cNvPr id="60" name="Oval 59">
            <a:extLst>
              <a:ext uri="{FF2B5EF4-FFF2-40B4-BE49-F238E27FC236}">
                <a16:creationId xmlns:a16="http://schemas.microsoft.com/office/drawing/2014/main" id="{38A1A66C-7B3C-4C12-978B-36848D4DC559}"/>
              </a:ext>
            </a:extLst>
          </p:cNvPr>
          <p:cNvSpPr/>
          <p:nvPr/>
        </p:nvSpPr>
        <p:spPr>
          <a:xfrm>
            <a:off x="9531752" y="5668754"/>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1" name="Picture 60">
            <a:hlinkClick r:id="rId6"/>
            <a:extLst>
              <a:ext uri="{FF2B5EF4-FFF2-40B4-BE49-F238E27FC236}">
                <a16:creationId xmlns:a16="http://schemas.microsoft.com/office/drawing/2014/main" id="{B41A699D-4123-4B66-9E6A-0002376DEE7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28645" y="5672385"/>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sp>
        <p:nvSpPr>
          <p:cNvPr id="62" name="TextBox 61">
            <a:extLst>
              <a:ext uri="{FF2B5EF4-FFF2-40B4-BE49-F238E27FC236}">
                <a16:creationId xmlns:a16="http://schemas.microsoft.com/office/drawing/2014/main" id="{E001F18D-0309-4521-8187-BC7CB174BB94}"/>
              </a:ext>
            </a:extLst>
          </p:cNvPr>
          <p:cNvSpPr txBox="1"/>
          <p:nvPr/>
        </p:nvSpPr>
        <p:spPr>
          <a:xfrm>
            <a:off x="10181740" y="5612486"/>
            <a:ext cx="1602898" cy="707886"/>
          </a:xfrm>
          <a:prstGeom prst="rect">
            <a:avLst/>
          </a:prstGeom>
          <a:noFill/>
        </p:spPr>
        <p:txBody>
          <a:bodyPr wrap="square" rtlCol="0">
            <a:spAutoFit/>
          </a:bodyPr>
          <a:lstStyle/>
          <a:p>
            <a:r>
              <a:rPr lang="nl-NL" sz="1000" dirty="0">
                <a:solidFill>
                  <a:schemeClr val="bg1"/>
                </a:solidFill>
              </a:rPr>
              <a:t>Klik hier om in de Motor </a:t>
            </a:r>
            <a:r>
              <a:rPr lang="nl-NL" sz="1000" dirty="0">
                <a:solidFill>
                  <a:schemeClr val="bg1"/>
                </a:solidFill>
                <a:highlight>
                  <a:srgbClr val="FFCD03"/>
                </a:highlight>
              </a:rPr>
              <a:t>mee te werken </a:t>
            </a:r>
            <a:r>
              <a:rPr lang="nl-NL" sz="1000" dirty="0">
                <a:solidFill>
                  <a:schemeClr val="bg1"/>
                </a:solidFill>
              </a:rPr>
              <a:t>aan ontwikkelingsgericht (bege)leidinggeven </a:t>
            </a:r>
          </a:p>
        </p:txBody>
      </p:sp>
      <p:pic>
        <p:nvPicPr>
          <p:cNvPr id="64" name="Graphic 63" descr="Cursor">
            <a:extLst>
              <a:ext uri="{FF2B5EF4-FFF2-40B4-BE49-F238E27FC236}">
                <a16:creationId xmlns:a16="http://schemas.microsoft.com/office/drawing/2014/main" id="{6E324D20-B5EE-4E73-9CFF-BE3EF18AC191}"/>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838223" y="6088096"/>
            <a:ext cx="457200" cy="457200"/>
          </a:xfrm>
          <a:prstGeom prst="rect">
            <a:avLst/>
          </a:prstGeom>
          <a:effectLst>
            <a:outerShdw blurRad="50800" dist="38100" dir="2700000" algn="tl" rotWithShape="0">
              <a:prstClr val="black">
                <a:alpha val="40000"/>
              </a:prstClr>
            </a:outerShdw>
          </a:effectLst>
        </p:spPr>
      </p:pic>
      <p:grpSp>
        <p:nvGrpSpPr>
          <p:cNvPr id="65" name="Groep 2">
            <a:extLst>
              <a:ext uri="{FF2B5EF4-FFF2-40B4-BE49-F238E27FC236}">
                <a16:creationId xmlns:a16="http://schemas.microsoft.com/office/drawing/2014/main" id="{8B264E12-2D0E-41B1-8A2D-9B5B2C81B87F}"/>
              </a:ext>
            </a:extLst>
          </p:cNvPr>
          <p:cNvGrpSpPr/>
          <p:nvPr/>
        </p:nvGrpSpPr>
        <p:grpSpPr>
          <a:xfrm>
            <a:off x="393017" y="5749625"/>
            <a:ext cx="6115663" cy="565904"/>
            <a:chOff x="1971130" y="5699269"/>
            <a:chExt cx="6115663" cy="565904"/>
          </a:xfrm>
        </p:grpSpPr>
        <p:grpSp>
          <p:nvGrpSpPr>
            <p:cNvPr id="66" name="Groep 33">
              <a:extLst>
                <a:ext uri="{FF2B5EF4-FFF2-40B4-BE49-F238E27FC236}">
                  <a16:creationId xmlns:a16="http://schemas.microsoft.com/office/drawing/2014/main" id="{A05BDB08-CA9D-44E7-A3D4-7574636CE6A1}"/>
                </a:ext>
              </a:extLst>
            </p:cNvPr>
            <p:cNvGrpSpPr/>
            <p:nvPr/>
          </p:nvGrpSpPr>
          <p:grpSpPr>
            <a:xfrm>
              <a:off x="1971130" y="5709839"/>
              <a:ext cx="4180947" cy="493038"/>
              <a:chOff x="1971130" y="5709839"/>
              <a:chExt cx="4180947" cy="493038"/>
            </a:xfrm>
          </p:grpSpPr>
          <p:pic>
            <p:nvPicPr>
              <p:cNvPr id="69" name="Picture 2" descr="Leerwerkloket | LinkedIn">
                <a:extLst>
                  <a:ext uri="{FF2B5EF4-FFF2-40B4-BE49-F238E27FC236}">
                    <a16:creationId xmlns:a16="http://schemas.microsoft.com/office/drawing/2014/main" id="{C82E0B4A-6AC0-4832-A34C-D29364A91744}"/>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971130" y="5709839"/>
                <a:ext cx="476685" cy="476685"/>
              </a:xfrm>
              <a:prstGeom prst="rect">
                <a:avLst/>
              </a:prstGeom>
              <a:noFill/>
              <a:extLst>
                <a:ext uri="{909E8E84-426E-40DD-AFC4-6F175D3DCCD1}">
                  <a14:hiddenFill xmlns:a14="http://schemas.microsoft.com/office/drawing/2010/main">
                    <a:solidFill>
                      <a:srgbClr val="FFFFFF"/>
                    </a:solidFill>
                  </a14:hiddenFill>
                </a:ext>
              </a:extLst>
            </p:spPr>
          </p:pic>
          <p:pic>
            <p:nvPicPr>
              <p:cNvPr id="70" name="Afbeelding 32" descr="Internationalisering van groot belang in het mbo">
                <a:extLst>
                  <a:ext uri="{FF2B5EF4-FFF2-40B4-BE49-F238E27FC236}">
                    <a16:creationId xmlns:a16="http://schemas.microsoft.com/office/drawing/2014/main" id="{F1183EDD-A298-456D-B45B-1DDE5AAB9658}"/>
                  </a:ext>
                </a:extLst>
              </p:cNvPr>
              <p:cNvPicPr>
                <a:picLocks noChangeAspect="1" noChangeArrowheads="1"/>
              </p:cNvPicPr>
              <p:nvPr/>
            </p:nvPicPr>
            <p:blipFill>
              <a:blip r:embed="rId11" r:link="rId12" cstate="screen">
                <a:extLst>
                  <a:ext uri="{28A0092B-C50C-407E-A947-70E740481C1C}">
                    <a14:useLocalDpi xmlns:a14="http://schemas.microsoft.com/office/drawing/2010/main"/>
                  </a:ext>
                </a:extLst>
              </a:blip>
              <a:srcRect/>
              <a:stretch>
                <a:fillRect/>
              </a:stretch>
            </p:blipFill>
            <p:spPr bwMode="auto">
              <a:xfrm>
                <a:off x="4075135" y="5859977"/>
                <a:ext cx="10033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71" name="Afbeelding 36" descr="logo-Zadkine - Leiderschap Ontwikkelhuis">
                <a:extLst>
                  <a:ext uri="{FF2B5EF4-FFF2-40B4-BE49-F238E27FC236}">
                    <a16:creationId xmlns:a16="http://schemas.microsoft.com/office/drawing/2014/main" id="{56EB0901-9FC8-4461-93D5-C77ED1D2BF8F}"/>
                  </a:ext>
                </a:extLst>
              </p:cNvPr>
              <p:cNvPicPr>
                <a:picLocks noChangeAspect="1" noChangeArrowheads="1"/>
              </p:cNvPicPr>
              <p:nvPr/>
            </p:nvPicPr>
            <p:blipFill>
              <a:blip r:embed="rId13" r:link="rId14" cstate="screen">
                <a:extLst>
                  <a:ext uri="{28A0092B-C50C-407E-A947-70E740481C1C}">
                    <a14:useLocalDpi xmlns:a14="http://schemas.microsoft.com/office/drawing/2010/main"/>
                  </a:ext>
                </a:extLst>
              </a:blip>
              <a:srcRect/>
              <a:stretch>
                <a:fillRect/>
              </a:stretch>
            </p:blipFill>
            <p:spPr bwMode="auto">
              <a:xfrm>
                <a:off x="5217278" y="5820354"/>
                <a:ext cx="355600" cy="355600"/>
              </a:xfrm>
              <a:prstGeom prst="rect">
                <a:avLst/>
              </a:prstGeom>
              <a:noFill/>
              <a:extLst>
                <a:ext uri="{909E8E84-426E-40DD-AFC4-6F175D3DCCD1}">
                  <a14:hiddenFill xmlns:a14="http://schemas.microsoft.com/office/drawing/2010/main">
                    <a:solidFill>
                      <a:srgbClr val="FFFFFF"/>
                    </a:solidFill>
                  </a14:hiddenFill>
                </a:ext>
              </a:extLst>
            </p:spPr>
          </p:pic>
          <p:pic>
            <p:nvPicPr>
              <p:cNvPr id="72" name="Afbeelding 34" descr="Stichting Werkshop - De Partner Omtrent Werk">
                <a:extLst>
                  <a:ext uri="{FF2B5EF4-FFF2-40B4-BE49-F238E27FC236}">
                    <a16:creationId xmlns:a16="http://schemas.microsoft.com/office/drawing/2014/main" id="{3E5A081C-1F4C-4568-BCE4-B6F568BF0531}"/>
                  </a:ext>
                </a:extLst>
              </p:cNvPr>
              <p:cNvPicPr>
                <a:picLocks noChangeAspect="1" noChangeArrowheads="1"/>
              </p:cNvPicPr>
              <p:nvPr/>
            </p:nvPicPr>
            <p:blipFill>
              <a:blip r:embed="rId15" r:link="rId16" cstate="screen">
                <a:extLst>
                  <a:ext uri="{28A0092B-C50C-407E-A947-70E740481C1C}">
                    <a14:useLocalDpi xmlns:a14="http://schemas.microsoft.com/office/drawing/2010/main"/>
                  </a:ext>
                </a:extLst>
              </a:blip>
              <a:srcRect/>
              <a:stretch>
                <a:fillRect/>
              </a:stretch>
            </p:blipFill>
            <p:spPr bwMode="auto">
              <a:xfrm>
                <a:off x="5707577" y="5807972"/>
                <a:ext cx="444500" cy="393700"/>
              </a:xfrm>
              <a:prstGeom prst="rect">
                <a:avLst/>
              </a:prstGeom>
              <a:noFill/>
              <a:extLst>
                <a:ext uri="{909E8E84-426E-40DD-AFC4-6F175D3DCCD1}">
                  <a14:hiddenFill xmlns:a14="http://schemas.microsoft.com/office/drawing/2010/main">
                    <a:solidFill>
                      <a:srgbClr val="FFFFFF"/>
                    </a:solidFill>
                  </a14:hiddenFill>
                </a:ext>
              </a:extLst>
            </p:spPr>
          </p:pic>
        </p:grpSp>
        <p:pic>
          <p:nvPicPr>
            <p:cNvPr id="67" name="Afbeelding 37" descr="Circular Minds Conference - HOUSING EDITION — THRIVE INSTITUTE">
              <a:extLst>
                <a:ext uri="{FF2B5EF4-FFF2-40B4-BE49-F238E27FC236}">
                  <a16:creationId xmlns:a16="http://schemas.microsoft.com/office/drawing/2014/main" id="{5DCF6C87-A083-4F5B-88E8-FFA2CD966BEF}"/>
                </a:ext>
              </a:extLst>
            </p:cNvPr>
            <p:cNvPicPr>
              <a:picLocks noChangeAspect="1" noChangeArrowheads="1"/>
            </p:cNvPicPr>
            <p:nvPr/>
          </p:nvPicPr>
          <p:blipFill>
            <a:blip r:embed="rId17" r:link="rId18" cstate="screen">
              <a:extLst>
                <a:ext uri="{28A0092B-C50C-407E-A947-70E740481C1C}">
                  <a14:useLocalDpi xmlns:a14="http://schemas.microsoft.com/office/drawing/2010/main"/>
                </a:ext>
              </a:extLst>
            </a:blip>
            <a:srcRect/>
            <a:stretch>
              <a:fillRect/>
            </a:stretch>
          </p:blipFill>
          <p:spPr bwMode="auto">
            <a:xfrm>
              <a:off x="3471857" y="5699269"/>
              <a:ext cx="476685" cy="476685"/>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4" descr="Connecting innovators to make things happen | Venture Café">
              <a:extLst>
                <a:ext uri="{FF2B5EF4-FFF2-40B4-BE49-F238E27FC236}">
                  <a16:creationId xmlns:a16="http://schemas.microsoft.com/office/drawing/2014/main" id="{8621B08E-67C6-4780-AC9C-F9AEF2573CC6}"/>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6306214" y="5807972"/>
              <a:ext cx="1780579" cy="457201"/>
            </a:xfrm>
            <a:prstGeom prst="rect">
              <a:avLst/>
            </a:prstGeom>
            <a:noFill/>
            <a:extLst>
              <a:ext uri="{909E8E84-426E-40DD-AFC4-6F175D3DCCD1}">
                <a14:hiddenFill xmlns:a14="http://schemas.microsoft.com/office/drawing/2010/main">
                  <a:solidFill>
                    <a:srgbClr val="FFFFFF"/>
                  </a:solidFill>
                </a14:hiddenFill>
              </a:ext>
            </a:extLst>
          </p:spPr>
        </p:pic>
      </p:grpSp>
      <p:pic>
        <p:nvPicPr>
          <p:cNvPr id="73" name="Picture 2" descr="Het TNO-merk | TNO">
            <a:extLst>
              <a:ext uri="{FF2B5EF4-FFF2-40B4-BE49-F238E27FC236}">
                <a16:creationId xmlns:a16="http://schemas.microsoft.com/office/drawing/2014/main" id="{D6842821-6946-404B-A1C9-C878C70447B8}"/>
              </a:ext>
            </a:extLst>
          </p:cNvPr>
          <p:cNvPicPr>
            <a:picLocks noChangeAspect="1" noChangeArrowheads="1"/>
          </p:cNvPicPr>
          <p:nvPr/>
        </p:nvPicPr>
        <p:blipFill>
          <a:blip r:embed="rId20"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933699" y="5792715"/>
            <a:ext cx="949433" cy="474717"/>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Rounded Corners 76">
            <a:extLst>
              <a:ext uri="{FF2B5EF4-FFF2-40B4-BE49-F238E27FC236}">
                <a16:creationId xmlns:a16="http://schemas.microsoft.com/office/drawing/2014/main" id="{DEFC5E02-0CF3-4C4A-AA10-8D6DED05B650}"/>
              </a:ext>
            </a:extLst>
          </p:cNvPr>
          <p:cNvSpPr/>
          <p:nvPr/>
        </p:nvSpPr>
        <p:spPr>
          <a:xfrm>
            <a:off x="4783013" y="4756395"/>
            <a:ext cx="3907562" cy="624601"/>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Ontwikkelingsgericht werkgeven</a:t>
            </a:r>
          </a:p>
          <a:p>
            <a:r>
              <a:rPr lang="nl-NL" sz="1200" dirty="0">
                <a:solidFill>
                  <a:schemeClr val="tx1"/>
                </a:solidFill>
              </a:rPr>
              <a:t>Borgen van leven lang ontwikkelen in het DNA en de bedrijfsvoering van een organisatie.</a:t>
            </a:r>
          </a:p>
        </p:txBody>
      </p:sp>
      <p:sp>
        <p:nvSpPr>
          <p:cNvPr id="80" name="Rectangle 79">
            <a:extLst>
              <a:ext uri="{FF2B5EF4-FFF2-40B4-BE49-F238E27FC236}">
                <a16:creationId xmlns:a16="http://schemas.microsoft.com/office/drawing/2014/main" id="{FD18C8C1-3462-4168-9950-26D119FBA9AA}"/>
              </a:ext>
            </a:extLst>
          </p:cNvPr>
          <p:cNvSpPr/>
          <p:nvPr/>
        </p:nvSpPr>
        <p:spPr>
          <a:xfrm>
            <a:off x="9373814" y="3766655"/>
            <a:ext cx="2064134" cy="415498"/>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hlinkClick r:id="rId21" action="ppaction://hlinksldjump"/>
              </a:rPr>
              <a:t>Taken van de Toekomst </a:t>
            </a:r>
            <a:endParaRPr lang="nl-NL" sz="1050" dirty="0"/>
          </a:p>
          <a:p>
            <a:pPr marL="171450" indent="-171450">
              <a:buFont typeface="Arial" panose="020B0604020202020204" pitchFamily="34" charset="0"/>
              <a:buChar char="•"/>
            </a:pPr>
            <a:r>
              <a:rPr lang="nl-NL" sz="1050" dirty="0"/>
              <a:t>Nieuwe Banen (Lelystad)</a:t>
            </a:r>
          </a:p>
        </p:txBody>
      </p:sp>
      <p:sp>
        <p:nvSpPr>
          <p:cNvPr id="81" name="Rectangle 80">
            <a:extLst>
              <a:ext uri="{FF2B5EF4-FFF2-40B4-BE49-F238E27FC236}">
                <a16:creationId xmlns:a16="http://schemas.microsoft.com/office/drawing/2014/main" id="{879CFB73-4471-410B-AF70-0886572A4FCB}"/>
              </a:ext>
            </a:extLst>
          </p:cNvPr>
          <p:cNvSpPr/>
          <p:nvPr/>
        </p:nvSpPr>
        <p:spPr>
          <a:xfrm>
            <a:off x="9373814" y="2660261"/>
            <a:ext cx="2064134" cy="415498"/>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err="1">
                <a:hlinkClick r:id="rId22" action="ppaction://hlinksldjump"/>
              </a:rPr>
              <a:t>Leer-Werk</a:t>
            </a:r>
            <a:r>
              <a:rPr lang="nl-NL" sz="1050" dirty="0">
                <a:hlinkClick r:id="rId22" action="ppaction://hlinksldjump"/>
              </a:rPr>
              <a:t> loket</a:t>
            </a:r>
            <a:endParaRPr lang="nl-NL" sz="1050" dirty="0"/>
          </a:p>
          <a:p>
            <a:pPr marL="171450" indent="-171450">
              <a:buFont typeface="Arial" panose="020B0604020202020204" pitchFamily="34" charset="0"/>
              <a:buChar char="•"/>
            </a:pPr>
            <a:r>
              <a:rPr lang="nl-NL" sz="1050" dirty="0"/>
              <a:t>SLIM-regeling</a:t>
            </a:r>
          </a:p>
        </p:txBody>
      </p:sp>
      <p:sp>
        <p:nvSpPr>
          <p:cNvPr id="82" name="Rectangle 81">
            <a:extLst>
              <a:ext uri="{FF2B5EF4-FFF2-40B4-BE49-F238E27FC236}">
                <a16:creationId xmlns:a16="http://schemas.microsoft.com/office/drawing/2014/main" id="{2084194C-AD5A-4232-90C3-57C79D82B29C}"/>
              </a:ext>
            </a:extLst>
          </p:cNvPr>
          <p:cNvSpPr/>
          <p:nvPr/>
        </p:nvSpPr>
        <p:spPr>
          <a:xfrm>
            <a:off x="9373814" y="4532640"/>
            <a:ext cx="2322706" cy="1061829"/>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hlinkClick r:id="rId23"/>
              </a:rPr>
              <a:t>Aanpak</a:t>
            </a:r>
            <a:r>
              <a:rPr lang="nl-NL" sz="1050" dirty="0"/>
              <a:t> voor het creëren van lerende en innovatieve organisaties </a:t>
            </a:r>
          </a:p>
          <a:p>
            <a:pPr marL="171450" indent="-171450">
              <a:buFont typeface="Arial" panose="020B0604020202020204" pitchFamily="34" charset="0"/>
              <a:buChar char="•"/>
            </a:pPr>
            <a:r>
              <a:rPr lang="nl-NL" sz="1050" dirty="0"/>
              <a:t>Anders meten en waarderen van resultaten</a:t>
            </a:r>
          </a:p>
          <a:p>
            <a:pPr marL="171450" indent="-171450">
              <a:buFont typeface="Arial" panose="020B0604020202020204" pitchFamily="34" charset="0"/>
              <a:buChar char="•"/>
            </a:pPr>
            <a:r>
              <a:rPr lang="nl-NL" sz="1050" dirty="0"/>
              <a:t>Campagne Slim Werkgeven</a:t>
            </a:r>
          </a:p>
        </p:txBody>
      </p:sp>
      <p:sp>
        <p:nvSpPr>
          <p:cNvPr id="83" name="Rectangle 82">
            <a:extLst>
              <a:ext uri="{FF2B5EF4-FFF2-40B4-BE49-F238E27FC236}">
                <a16:creationId xmlns:a16="http://schemas.microsoft.com/office/drawing/2014/main" id="{77D688C6-F7C9-46BD-8E21-39B6AB3D4A4D}"/>
              </a:ext>
            </a:extLst>
          </p:cNvPr>
          <p:cNvSpPr/>
          <p:nvPr/>
        </p:nvSpPr>
        <p:spPr>
          <a:xfrm>
            <a:off x="9373814" y="1687650"/>
            <a:ext cx="2064134" cy="415498"/>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hlinkClick r:id="rId21" action="ppaction://hlinksldjump"/>
              </a:rPr>
              <a:t>SKILLS methodiek</a:t>
            </a:r>
            <a:endParaRPr lang="nl-NL" sz="1050" dirty="0"/>
          </a:p>
          <a:p>
            <a:pPr marL="171450" indent="-171450">
              <a:buFont typeface="Arial" panose="020B0604020202020204" pitchFamily="34" charset="0"/>
              <a:buChar char="•"/>
            </a:pPr>
            <a:r>
              <a:rPr lang="nl-NL" sz="1050" dirty="0" err="1"/>
              <a:t>MKB!dee</a:t>
            </a:r>
            <a:endParaRPr lang="nl-NL" sz="1050" dirty="0"/>
          </a:p>
        </p:txBody>
      </p:sp>
    </p:spTree>
    <p:extLst>
      <p:ext uri="{BB962C8B-B14F-4D97-AF65-F5344CB8AC3E}">
        <p14:creationId xmlns:p14="http://schemas.microsoft.com/office/powerpoint/2010/main" val="5221968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FBD5C45-9D31-4934-BDEF-A6CD1DF9C5D3}"/>
              </a:ext>
            </a:extLst>
          </p:cNvPr>
          <p:cNvSpPr txBox="1">
            <a:spLocks/>
          </p:cNvSpPr>
          <p:nvPr/>
        </p:nvSpPr>
        <p:spPr>
          <a:xfrm>
            <a:off x="77246" y="37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2800" dirty="0">
                <a:solidFill>
                  <a:schemeClr val="tx1"/>
                </a:solidFill>
              </a:rPr>
              <a:t>voorbeeldinstrumenten</a:t>
            </a:r>
          </a:p>
          <a:p>
            <a:r>
              <a:rPr lang="nl-NL" sz="2800" dirty="0"/>
              <a:t>Ontwikkelingsgericht (bege)leidinggeven</a:t>
            </a:r>
          </a:p>
        </p:txBody>
      </p:sp>
      <p:sp>
        <p:nvSpPr>
          <p:cNvPr id="11" name="Rectangle 10">
            <a:extLst>
              <a:ext uri="{FF2B5EF4-FFF2-40B4-BE49-F238E27FC236}">
                <a16:creationId xmlns:a16="http://schemas.microsoft.com/office/drawing/2014/main" id="{7BCCBB76-9B9C-46EC-95E0-6A1D80BAC0D3}"/>
              </a:ext>
            </a:extLst>
          </p:cNvPr>
          <p:cNvSpPr/>
          <p:nvPr/>
        </p:nvSpPr>
        <p:spPr>
          <a:xfrm>
            <a:off x="6096000" y="1069978"/>
            <a:ext cx="5040000" cy="4339650"/>
          </a:xfrm>
          <a:prstGeom prst="rect">
            <a:avLst/>
          </a:prstGeom>
          <a:gradFill>
            <a:gsLst>
              <a:gs pos="0">
                <a:srgbClr val="F7F7F7"/>
              </a:gs>
              <a:gs pos="100000">
                <a:srgbClr val="DEDEDE"/>
              </a:gs>
            </a:gsLst>
            <a:lin ang="5400000" scaled="1"/>
          </a:gradFill>
          <a:ln>
            <a:solidFill>
              <a:schemeClr val="accent1"/>
            </a:solidFill>
          </a:ln>
        </p:spPr>
        <p:txBody>
          <a:bodyPr wrap="square">
            <a:spAutoFit/>
          </a:bodyPr>
          <a:lstStyle/>
          <a:p>
            <a:r>
              <a:rPr lang="nl-NL" sz="1400" b="1" u="heavy" dirty="0">
                <a:uFill>
                  <a:solidFill>
                    <a:srgbClr val="FFC000"/>
                  </a:solidFill>
                </a:uFill>
              </a:rPr>
              <a:t>Taken van de toekomst</a:t>
            </a:r>
            <a:r>
              <a:rPr lang="nl-NL" sz="1200" baseline="30000" dirty="0">
                <a:uFill>
                  <a:solidFill>
                    <a:srgbClr val="FFC000"/>
                  </a:solidFill>
                </a:uFill>
              </a:rPr>
              <a:t>56</a:t>
            </a:r>
            <a:r>
              <a:rPr lang="nl-NL" sz="1200" b="1" dirty="0">
                <a:uFill>
                  <a:solidFill>
                    <a:srgbClr val="FFC000"/>
                  </a:solidFill>
                </a:uFill>
              </a:rPr>
              <a:t> </a:t>
            </a:r>
            <a:r>
              <a:rPr lang="nl-NL" sz="1200" dirty="0"/>
              <a:t>is een aanpak ondersteund door een online platform waarmee werkenden en werkgevers inzicht krijgen in:</a:t>
            </a:r>
          </a:p>
          <a:p>
            <a:pPr marL="171450" indent="-171450">
              <a:buClr>
                <a:schemeClr val="accent1"/>
              </a:buClr>
              <a:buFont typeface="Wingdings" panose="05000000000000000000" pitchFamily="2" charset="2"/>
              <a:buChar char="§"/>
            </a:pPr>
            <a:r>
              <a:rPr lang="nl-NL" sz="1200" dirty="0"/>
              <a:t>Wat de</a:t>
            </a:r>
            <a:r>
              <a:rPr lang="nl-NL" sz="1200" b="1" dirty="0"/>
              <a:t> </a:t>
            </a:r>
            <a:r>
              <a:rPr lang="nl-NL" sz="1200" b="1" dirty="0">
                <a:highlight>
                  <a:srgbClr val="FFC000"/>
                </a:highlight>
              </a:rPr>
              <a:t>taken</a:t>
            </a:r>
            <a:r>
              <a:rPr lang="nl-NL" sz="1200" b="1" dirty="0"/>
              <a:t> </a:t>
            </a:r>
            <a:r>
              <a:rPr lang="nl-NL" sz="1200" dirty="0"/>
              <a:t>van de toekomst zijn: welke taken worden belangrijker, welke krimpen of blijven stabiel? Welke nieuwe werktaken zullen erbij komen en welke taken zullen binnen 5 jaar verdwijnen?</a:t>
            </a:r>
          </a:p>
          <a:p>
            <a:pPr marL="171450" indent="-171450">
              <a:buClr>
                <a:schemeClr val="accent1"/>
              </a:buClr>
              <a:buFont typeface="Wingdings" panose="05000000000000000000" pitchFamily="2" charset="2"/>
              <a:buChar char="§"/>
            </a:pPr>
            <a:r>
              <a:rPr lang="nl-NL" sz="1200" dirty="0"/>
              <a:t>De mate waarin huidige medewerkers al dan niet </a:t>
            </a:r>
            <a:r>
              <a:rPr lang="nl-NL" sz="1200" b="1" dirty="0">
                <a:highlight>
                  <a:srgbClr val="FFC000"/>
                </a:highlight>
              </a:rPr>
              <a:t>inzetbaar</a:t>
            </a:r>
            <a:r>
              <a:rPr lang="nl-NL" sz="1200" dirty="0"/>
              <a:t> zijn voor deze taken, nu en in de toekomst.</a:t>
            </a:r>
          </a:p>
          <a:p>
            <a:pPr marL="171450" indent="-171450">
              <a:buClr>
                <a:schemeClr val="accent1"/>
              </a:buClr>
              <a:buFont typeface="Wingdings" panose="05000000000000000000" pitchFamily="2" charset="2"/>
              <a:buChar char="§"/>
            </a:pPr>
            <a:r>
              <a:rPr lang="nl-NL" sz="1200" dirty="0"/>
              <a:t>Wat er </a:t>
            </a:r>
            <a:r>
              <a:rPr lang="nl-NL" sz="1200" b="1" dirty="0">
                <a:highlight>
                  <a:srgbClr val="FFC000"/>
                </a:highlight>
              </a:rPr>
              <a:t>nodig</a:t>
            </a:r>
            <a:r>
              <a:rPr lang="nl-NL" sz="1200" dirty="0"/>
              <a:t> is om kwalificatie en motivatiedrempels te verlagen en/of de snelheid en richting van baanveranderingen aan te passen aan de motivatie en kwalificaties van het huidige personeelsbestand.</a:t>
            </a:r>
          </a:p>
          <a:p>
            <a:endParaRPr lang="nl-NL" sz="1200" dirty="0"/>
          </a:p>
          <a:p>
            <a:r>
              <a:rPr lang="nl-NL" sz="1200" dirty="0"/>
              <a:t>Taken van de Toekomst kan een belangrijke rol spelen om beweging op de arbeidsmarkt te relateren aan verandering in het werk. Het helpt </a:t>
            </a:r>
            <a:r>
              <a:rPr lang="nl-NL" sz="1200" b="1" dirty="0"/>
              <a:t>werkgevers</a:t>
            </a:r>
            <a:r>
              <a:rPr lang="nl-NL" sz="1200" dirty="0"/>
              <a:t> om grip te krijgen op het werk van morgen, het ondersteunt HR-managers om tijdig aan de slag te gaan met het ontwikkelen en opleiden van het huidige personeel en om </a:t>
            </a:r>
            <a:r>
              <a:rPr lang="nl-NL" sz="1200" b="1" dirty="0"/>
              <a:t>nieuwe werknemers </a:t>
            </a:r>
            <a:r>
              <a:rPr lang="nl-NL" sz="1200" dirty="0"/>
              <a:t>aan te trekken voor nieuwe functies. </a:t>
            </a:r>
          </a:p>
          <a:p>
            <a:r>
              <a:rPr lang="nl-NL" sz="1200" dirty="0"/>
              <a:t>Ook het </a:t>
            </a:r>
            <a:r>
              <a:rPr lang="nl-NL" sz="1200" b="1" dirty="0"/>
              <a:t>onderwijs</a:t>
            </a:r>
            <a:r>
              <a:rPr lang="nl-NL" sz="1200" dirty="0"/>
              <a:t> profiteert van deze toekomstverkenning: zij kunnen hun onderwijsaanbod en curriculum eerder aanpassen op de dynamiek van de arbeidsmarkt.</a:t>
            </a:r>
          </a:p>
          <a:p>
            <a:endParaRPr lang="nl-NL" sz="1200" dirty="0"/>
          </a:p>
          <a:p>
            <a:r>
              <a:rPr lang="nl-NL" sz="1200" dirty="0"/>
              <a:t> </a:t>
            </a:r>
          </a:p>
        </p:txBody>
      </p:sp>
      <p:sp>
        <p:nvSpPr>
          <p:cNvPr id="12" name="Rectangle 11">
            <a:extLst>
              <a:ext uri="{FF2B5EF4-FFF2-40B4-BE49-F238E27FC236}">
                <a16:creationId xmlns:a16="http://schemas.microsoft.com/office/drawing/2014/main" id="{28F564D7-4266-445E-BCD5-903ACBA439CD}"/>
              </a:ext>
            </a:extLst>
          </p:cNvPr>
          <p:cNvSpPr/>
          <p:nvPr/>
        </p:nvSpPr>
        <p:spPr>
          <a:xfrm>
            <a:off x="160151" y="1069978"/>
            <a:ext cx="5040000" cy="4339650"/>
          </a:xfrm>
          <a:prstGeom prst="rect">
            <a:avLst/>
          </a:prstGeom>
          <a:gradFill>
            <a:gsLst>
              <a:gs pos="0">
                <a:srgbClr val="F7F7F7"/>
              </a:gs>
              <a:gs pos="100000">
                <a:srgbClr val="DEDEDE"/>
              </a:gs>
            </a:gsLst>
            <a:lin ang="5400000" scaled="1"/>
          </a:gradFill>
          <a:ln>
            <a:solidFill>
              <a:schemeClr val="accent1"/>
            </a:solidFill>
          </a:ln>
        </p:spPr>
        <p:txBody>
          <a:bodyPr wrap="square">
            <a:spAutoFit/>
          </a:bodyPr>
          <a:lstStyle/>
          <a:p>
            <a:r>
              <a:rPr lang="nl-NL" sz="1400" b="1" u="heavy" dirty="0">
                <a:uFill>
                  <a:solidFill>
                    <a:srgbClr val="FFC000"/>
                  </a:solidFill>
                </a:uFill>
              </a:rPr>
              <a:t>SKILLS</a:t>
            </a:r>
            <a:r>
              <a:rPr lang="nl-NL" sz="1100" b="1" u="sng" dirty="0">
                <a:uFill>
                  <a:solidFill>
                    <a:srgbClr val="FFC000"/>
                  </a:solidFill>
                </a:uFill>
              </a:rPr>
              <a:t> </a:t>
            </a:r>
            <a:r>
              <a:rPr lang="nl-NL" sz="1200" dirty="0">
                <a:uFill>
                  <a:solidFill>
                    <a:srgbClr val="FFC000"/>
                  </a:solidFill>
                </a:uFill>
              </a:rPr>
              <a:t>is een wetenschappelijk onderbouwd (</a:t>
            </a:r>
            <a:r>
              <a:rPr lang="nl-NL" sz="1200" dirty="0" err="1">
                <a:uFill>
                  <a:solidFill>
                    <a:srgbClr val="FFC000"/>
                  </a:solidFill>
                </a:uFill>
              </a:rPr>
              <a:t>groeps</a:t>
            </a:r>
            <a:r>
              <a:rPr lang="nl-NL" sz="1200" dirty="0">
                <a:uFill>
                  <a:solidFill>
                    <a:srgbClr val="FFC000"/>
                  </a:solidFill>
                </a:uFill>
              </a:rPr>
              <a:t>) trainingsprogramma voor zowel </a:t>
            </a:r>
            <a:r>
              <a:rPr lang="nl-NL" sz="1200" b="1" dirty="0">
                <a:uFill>
                  <a:solidFill>
                    <a:srgbClr val="FFC000"/>
                  </a:solidFill>
                </a:uFill>
              </a:rPr>
              <a:t>werkzoekende,</a:t>
            </a:r>
            <a:r>
              <a:rPr lang="nl-NL" sz="1200" dirty="0">
                <a:uFill>
                  <a:solidFill>
                    <a:srgbClr val="FFC000"/>
                  </a:solidFill>
                </a:uFill>
              </a:rPr>
              <a:t> als voor </a:t>
            </a:r>
            <a:r>
              <a:rPr lang="nl-NL" sz="1200" b="1" dirty="0">
                <a:uFill>
                  <a:solidFill>
                    <a:srgbClr val="FFC000"/>
                  </a:solidFill>
                </a:uFill>
              </a:rPr>
              <a:t>werkenden</a:t>
            </a:r>
            <a:r>
              <a:rPr lang="nl-NL" sz="1200" dirty="0">
                <a:uFill>
                  <a:solidFill>
                    <a:srgbClr val="FFC000"/>
                  </a:solidFill>
                </a:uFill>
              </a:rPr>
              <a:t> die een volgende loopbaanstap moeten/ willen nemen. In dit trainingsprogramma staan de pijlers </a:t>
            </a:r>
            <a:r>
              <a:rPr lang="nl-NL" sz="1200" dirty="0">
                <a:highlight>
                  <a:srgbClr val="FFC000"/>
                </a:highlight>
              </a:rPr>
              <a:t>willen</a:t>
            </a:r>
            <a:r>
              <a:rPr lang="nl-NL" sz="1200" dirty="0"/>
              <a:t> (motivatie) en </a:t>
            </a:r>
            <a:r>
              <a:rPr lang="nl-NL" sz="1200" dirty="0">
                <a:highlight>
                  <a:srgbClr val="FFC000"/>
                </a:highlight>
              </a:rPr>
              <a:t>kunnen</a:t>
            </a:r>
            <a:r>
              <a:rPr lang="nl-NL" sz="1200" dirty="0"/>
              <a:t> (vaardigheden) centraal.</a:t>
            </a:r>
            <a:r>
              <a:rPr lang="nl-NL" sz="1200" baseline="30000" dirty="0"/>
              <a:t>(55)</a:t>
            </a:r>
          </a:p>
          <a:p>
            <a:r>
              <a:rPr lang="nl-NL" sz="1200" dirty="0"/>
              <a:t>In dit trainingsprogramma ontwikkelen zij:</a:t>
            </a:r>
          </a:p>
          <a:p>
            <a:pPr marL="171450" indent="-171450">
              <a:buClr>
                <a:schemeClr val="accent1"/>
              </a:buClr>
              <a:buFont typeface="Arial" panose="020B0604020202020204" pitchFamily="34" charset="0"/>
              <a:buChar char="•"/>
            </a:pPr>
            <a:r>
              <a:rPr lang="nl-NL" sz="1200" b="1" dirty="0">
                <a:highlight>
                  <a:srgbClr val="FFC000"/>
                </a:highlight>
              </a:rPr>
              <a:t>Zelfvertrouwen</a:t>
            </a:r>
            <a:r>
              <a:rPr lang="nl-NL" sz="1200" dirty="0"/>
              <a:t> ten aanzien van werken, werk zoeken, ontwikkelen en het succesvol volbrengen van een in-, doorstroom of ontwikkeltraject.</a:t>
            </a:r>
          </a:p>
          <a:p>
            <a:pPr marL="171450" indent="-171450">
              <a:buClr>
                <a:schemeClr val="accent1"/>
              </a:buClr>
              <a:buFont typeface="Arial" panose="020B0604020202020204" pitchFamily="34" charset="0"/>
              <a:buChar char="•"/>
            </a:pPr>
            <a:r>
              <a:rPr lang="nl-NL" sz="1200" b="1" dirty="0">
                <a:highlight>
                  <a:srgbClr val="FFC000"/>
                </a:highlight>
              </a:rPr>
              <a:t>Probleemoplossend vermog</a:t>
            </a:r>
            <a:r>
              <a:rPr lang="nl-NL" sz="1200" b="1" dirty="0"/>
              <a:t>en</a:t>
            </a:r>
            <a:r>
              <a:rPr lang="nl-NL" sz="1200" dirty="0"/>
              <a:t>: de kunst om met obstakels om te gaan.</a:t>
            </a:r>
          </a:p>
          <a:p>
            <a:pPr marL="171450" indent="-171450">
              <a:buClr>
                <a:schemeClr val="accent1"/>
              </a:buClr>
              <a:buFont typeface="Arial" panose="020B0604020202020204" pitchFamily="34" charset="0"/>
              <a:buChar char="•"/>
            </a:pPr>
            <a:r>
              <a:rPr lang="nl-NL" sz="1200" b="1" dirty="0">
                <a:highlight>
                  <a:srgbClr val="FFC000"/>
                </a:highlight>
              </a:rPr>
              <a:t>Zelfsturende vaardigheden</a:t>
            </a:r>
            <a:r>
              <a:rPr lang="nl-NL" sz="1200" b="1" dirty="0"/>
              <a:t> </a:t>
            </a:r>
            <a:r>
              <a:rPr lang="nl-NL" sz="1200" dirty="0"/>
              <a:t>inzake in- en doorstroom en ontwikkeling, zoals zelfreflectie, keuzes en plannen maken, doelen &amp; prioriteiten (bij)stellen op basis van kwaliteiten, passies en waarden. </a:t>
            </a:r>
          </a:p>
          <a:p>
            <a:pPr marL="171450" indent="-171450">
              <a:buClr>
                <a:schemeClr val="accent1"/>
              </a:buClr>
              <a:buFont typeface="Arial" panose="020B0604020202020204" pitchFamily="34" charset="0"/>
              <a:buChar char="•"/>
            </a:pPr>
            <a:r>
              <a:rPr lang="nl-NL" sz="1200" dirty="0"/>
              <a:t>Concrete </a:t>
            </a:r>
            <a:r>
              <a:rPr lang="nl-NL" sz="1200" b="1" dirty="0">
                <a:highlight>
                  <a:srgbClr val="FFC000"/>
                </a:highlight>
              </a:rPr>
              <a:t>zoekvaardigheden</a:t>
            </a:r>
            <a:r>
              <a:rPr lang="nl-NL" sz="1200" dirty="0"/>
              <a:t> voor (nieuw) werk en ontwikkelkansen, zoals netwerken en solliciteren.</a:t>
            </a:r>
            <a:endParaRPr lang="nl-NL" sz="1200" dirty="0">
              <a:uFill>
                <a:solidFill>
                  <a:srgbClr val="FFC000"/>
                </a:solidFill>
              </a:uFill>
            </a:endParaRPr>
          </a:p>
          <a:p>
            <a:endParaRPr lang="nl-NL" sz="1200" dirty="0"/>
          </a:p>
          <a:p>
            <a:r>
              <a:rPr lang="nl-NL" sz="1200" dirty="0"/>
              <a:t>In de Motor is (een deel van) deze methode aan (bege)leidinggevenden aan te leren om zélf toe te passen in het dagelijks werk. In deze training leren (bege)leidinggevenden te reflecteren op hun eigen motivatie en vaardigheden. Dit verdiept hun kennis waardoor ze de laagopgeleide werk(zoek)enden beter kunnen begeleiden. </a:t>
            </a:r>
            <a:endParaRPr lang="nl-NL" sz="1200" dirty="0">
              <a:highlight>
                <a:srgbClr val="00FF00"/>
              </a:highlight>
            </a:endParaRPr>
          </a:p>
        </p:txBody>
      </p:sp>
    </p:spTree>
    <p:extLst>
      <p:ext uri="{BB962C8B-B14F-4D97-AF65-F5344CB8AC3E}">
        <p14:creationId xmlns:p14="http://schemas.microsoft.com/office/powerpoint/2010/main" val="40808734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8"/>
            <a:ext cx="3780000" cy="783446"/>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Onderwijspartijen</a:t>
            </a:r>
            <a:r>
              <a:rPr lang="nl-NL" sz="1400" cap="none" dirty="0"/>
              <a:t> formuleren in de Motor samen met </a:t>
            </a:r>
            <a:r>
              <a:rPr lang="nl-NL" sz="1400" b="1" cap="none" dirty="0"/>
              <a:t>gemeente</a:t>
            </a:r>
            <a:r>
              <a:rPr lang="nl-NL" sz="1400" cap="none" dirty="0"/>
              <a:t> en </a:t>
            </a:r>
            <a:r>
              <a:rPr lang="nl-NL" sz="1400" b="1" cap="none" dirty="0"/>
              <a:t>werkgevers </a:t>
            </a:r>
            <a:r>
              <a:rPr lang="nl-NL" sz="1400" cap="none" dirty="0"/>
              <a:t>gezamenlijke projecten.</a:t>
            </a:r>
            <a:endParaRPr lang="nl-NL" sz="1600" cap="none" dirty="0"/>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881964" y="1706290"/>
            <a:ext cx="3942559" cy="2596530"/>
            <a:chOff x="2838482" y="2293935"/>
            <a:chExt cx="3942559" cy="2596530"/>
          </a:xfrm>
        </p:grpSpPr>
        <p:sp>
          <p:nvSpPr>
            <p:cNvPr id="54" name="Rectangle: Rounded Corners 53">
              <a:extLst>
                <a:ext uri="{FF2B5EF4-FFF2-40B4-BE49-F238E27FC236}">
                  <a16:creationId xmlns:a16="http://schemas.microsoft.com/office/drawing/2014/main" id="{C7BBC8F8-4772-4742-B29E-8B5DB2AC781B}"/>
                </a:ext>
              </a:extLst>
            </p:cNvPr>
            <p:cNvSpPr/>
            <p:nvPr/>
          </p:nvSpPr>
          <p:spPr>
            <a:xfrm>
              <a:off x="2838484" y="2293935"/>
              <a:ext cx="3942557" cy="463493"/>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Toegankelijke vormen van volwasseneducatie </a:t>
              </a:r>
            </a:p>
            <a:p>
              <a:r>
                <a:rPr lang="nl-NL" sz="1200" dirty="0">
                  <a:solidFill>
                    <a:schemeClr val="tx1"/>
                  </a:solidFill>
                </a:rPr>
                <a:t>Voor praktisch geschoolde werk(zoek)enden.</a:t>
              </a: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38482" y="4426971"/>
              <a:ext cx="3942558" cy="463494"/>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Deelkwalificaties</a:t>
              </a:r>
            </a:p>
            <a:p>
              <a:r>
                <a:rPr lang="nl-NL" sz="1200" dirty="0">
                  <a:solidFill>
                    <a:schemeClr val="tx1"/>
                  </a:solidFill>
                </a:rPr>
                <a:t>Voor behaalde competenties en vakkennis. </a:t>
              </a: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38482" y="3217027"/>
              <a:ext cx="3942559" cy="693006"/>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Vakonderwijs </a:t>
              </a:r>
            </a:p>
            <a:p>
              <a:r>
                <a:rPr lang="nl-NL" sz="1200" dirty="0">
                  <a:solidFill>
                    <a:schemeClr val="tx1"/>
                  </a:solidFill>
                </a:rPr>
                <a:t>Gezamenlijke praktijkscholen voor werk(zoek)enden.</a:t>
              </a:r>
            </a:p>
          </p:txBody>
        </p:sp>
      </p:gr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4768348" y="1276023"/>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28" name="Rectangle 27">
            <a:extLst>
              <a:ext uri="{FF2B5EF4-FFF2-40B4-BE49-F238E27FC236}">
                <a16:creationId xmlns:a16="http://schemas.microsoft.com/office/drawing/2014/main" id="{EDDC5F33-82F3-4ED1-A62C-5446C80155A1}"/>
              </a:ext>
            </a:extLst>
          </p:cNvPr>
          <p:cNvSpPr/>
          <p:nvPr/>
        </p:nvSpPr>
        <p:spPr>
          <a:xfrm>
            <a:off x="9276862" y="1162126"/>
            <a:ext cx="2037122" cy="461665"/>
          </a:xfrm>
          <a:prstGeom prst="rect">
            <a:avLst/>
          </a:prstGeom>
        </p:spPr>
        <p:txBody>
          <a:bodyPr wrap="square">
            <a:spAutoFit/>
          </a:bodyPr>
          <a:lstStyle/>
          <a:p>
            <a:r>
              <a:rPr lang="nl-NL" sz="1200" b="1" dirty="0"/>
              <a:t>Bestaande (regionale) initiatieven en innovaties:</a:t>
            </a:r>
            <a:endParaRPr lang="nl-NL" sz="1200" dirty="0"/>
          </a:p>
        </p:txBody>
      </p:sp>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10">
            <a:extLst>
              <a:ext uri="{FF2B5EF4-FFF2-40B4-BE49-F238E27FC236}">
                <a16:creationId xmlns:a16="http://schemas.microsoft.com/office/drawing/2014/main" id="{ABB1B302-5D43-4FFC-862D-A60B7B582A58}"/>
              </a:ext>
            </a:extLst>
          </p:cNvPr>
          <p:cNvSpPr/>
          <p:nvPr/>
        </p:nvSpPr>
        <p:spPr>
          <a:xfrm>
            <a:off x="331544" y="3566683"/>
            <a:ext cx="3780000" cy="1077218"/>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Zorgen dat volwassenenonderwijs toegankelijker wordt voor werk(zoeken)enden en beter aansluit bij praktisch geschoolden.</a:t>
            </a: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39772" y="2811392"/>
            <a:ext cx="1120767" cy="1120767"/>
          </a:xfrm>
          <a:prstGeom prst="rect">
            <a:avLst/>
          </a:prstGeom>
        </p:spPr>
      </p:pic>
      <p:sp>
        <p:nvSpPr>
          <p:cNvPr id="37" name="Title 1">
            <a:extLst>
              <a:ext uri="{FF2B5EF4-FFF2-40B4-BE49-F238E27FC236}">
                <a16:creationId xmlns:a16="http://schemas.microsoft.com/office/drawing/2014/main" id="{6380839E-CA52-46A4-AEFF-5DE138868616}"/>
              </a:ext>
            </a:extLst>
          </p:cNvPr>
          <p:cNvSpPr txBox="1">
            <a:spLocks/>
          </p:cNvSpPr>
          <p:nvPr/>
        </p:nvSpPr>
        <p:spPr>
          <a:xfrm>
            <a:off x="250059" y="89468"/>
            <a:ext cx="10840616"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Vernieuwend onderwijs en erkenning</a:t>
            </a:r>
          </a:p>
        </p:txBody>
      </p:sp>
      <p:sp>
        <p:nvSpPr>
          <p:cNvPr id="77" name="Rectangle: Rounded Corners 76">
            <a:extLst>
              <a:ext uri="{FF2B5EF4-FFF2-40B4-BE49-F238E27FC236}">
                <a16:creationId xmlns:a16="http://schemas.microsoft.com/office/drawing/2014/main" id="{DEFC5E02-0CF3-4C4A-AA10-8D6DED05B650}"/>
              </a:ext>
            </a:extLst>
          </p:cNvPr>
          <p:cNvSpPr/>
          <p:nvPr/>
        </p:nvSpPr>
        <p:spPr>
          <a:xfrm>
            <a:off x="4891278" y="4884164"/>
            <a:ext cx="3942558" cy="492316"/>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Financiering van onderwijs</a:t>
            </a:r>
          </a:p>
          <a:p>
            <a:r>
              <a:rPr lang="nl-NL" sz="1200" dirty="0">
                <a:solidFill>
                  <a:schemeClr val="tx1"/>
                </a:solidFill>
              </a:rPr>
              <a:t>Van onderwijs voor werk(zoek)enden.</a:t>
            </a:r>
          </a:p>
        </p:txBody>
      </p:sp>
      <p:sp>
        <p:nvSpPr>
          <p:cNvPr id="38" name="TextBox 37">
            <a:extLst>
              <a:ext uri="{FF2B5EF4-FFF2-40B4-BE49-F238E27FC236}">
                <a16:creationId xmlns:a16="http://schemas.microsoft.com/office/drawing/2014/main" id="{A44BB082-7812-4ED8-926D-96C310E12512}"/>
              </a:ext>
            </a:extLst>
          </p:cNvPr>
          <p:cNvSpPr txBox="1"/>
          <p:nvPr/>
        </p:nvSpPr>
        <p:spPr>
          <a:xfrm rot="21058934">
            <a:off x="7951239" y="861631"/>
            <a:ext cx="1211661" cy="276999"/>
          </a:xfrm>
          <a:prstGeom prst="rect">
            <a:avLst/>
          </a:prstGeom>
          <a:solidFill>
            <a:schemeClr val="bg1"/>
          </a:solidFill>
          <a:ln>
            <a:solidFill>
              <a:schemeClr val="accent1"/>
            </a:solidFill>
          </a:ln>
        </p:spPr>
        <p:txBody>
          <a:bodyPr wrap="square" rtlCol="0">
            <a:spAutoFit/>
          </a:bodyPr>
          <a:lstStyle/>
          <a:p>
            <a:pPr algn="ctr"/>
            <a:r>
              <a:rPr lang="nl-NL" sz="1200" dirty="0"/>
              <a:t>Formeel leren </a:t>
            </a:r>
          </a:p>
        </p:txBody>
      </p:sp>
      <p:grpSp>
        <p:nvGrpSpPr>
          <p:cNvPr id="39" name="Group 38">
            <a:extLst>
              <a:ext uri="{FF2B5EF4-FFF2-40B4-BE49-F238E27FC236}">
                <a16:creationId xmlns:a16="http://schemas.microsoft.com/office/drawing/2014/main" id="{8C2722B5-2DEB-43BD-BD97-F9264C334B44}"/>
              </a:ext>
            </a:extLst>
          </p:cNvPr>
          <p:cNvGrpSpPr/>
          <p:nvPr/>
        </p:nvGrpSpPr>
        <p:grpSpPr>
          <a:xfrm>
            <a:off x="9509598" y="5663846"/>
            <a:ext cx="659705" cy="665096"/>
            <a:chOff x="9522035" y="5612486"/>
            <a:chExt cx="659705" cy="665096"/>
          </a:xfrm>
        </p:grpSpPr>
        <p:sp>
          <p:nvSpPr>
            <p:cNvPr id="40" name="Oval 39">
              <a:extLst>
                <a:ext uri="{FF2B5EF4-FFF2-40B4-BE49-F238E27FC236}">
                  <a16:creationId xmlns:a16="http://schemas.microsoft.com/office/drawing/2014/main" id="{01790FC9-3637-4685-B19E-0CF7A25E4B2A}"/>
                </a:ext>
              </a:extLst>
            </p:cNvPr>
            <p:cNvSpPr/>
            <p:nvPr/>
          </p:nvSpPr>
          <p:spPr>
            <a:xfrm>
              <a:off x="9522940" y="5618782"/>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1" name="Picture 40">
              <a:hlinkClick r:id="rId6"/>
              <a:extLst>
                <a:ext uri="{FF2B5EF4-FFF2-40B4-BE49-F238E27FC236}">
                  <a16:creationId xmlns:a16="http://schemas.microsoft.com/office/drawing/2014/main" id="{AF3D8549-5F8C-41E7-8488-D0979412A22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22035" y="5612486"/>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grpSp>
      <p:sp>
        <p:nvSpPr>
          <p:cNvPr id="42" name="TextBox 41">
            <a:extLst>
              <a:ext uri="{FF2B5EF4-FFF2-40B4-BE49-F238E27FC236}">
                <a16:creationId xmlns:a16="http://schemas.microsoft.com/office/drawing/2014/main" id="{2DEB38FE-5E23-4AE6-8048-6C76CDAD1BCB}"/>
              </a:ext>
            </a:extLst>
          </p:cNvPr>
          <p:cNvSpPr txBox="1"/>
          <p:nvPr/>
        </p:nvSpPr>
        <p:spPr>
          <a:xfrm>
            <a:off x="10181740" y="5612486"/>
            <a:ext cx="1602898" cy="707886"/>
          </a:xfrm>
          <a:prstGeom prst="rect">
            <a:avLst/>
          </a:prstGeom>
          <a:noFill/>
        </p:spPr>
        <p:txBody>
          <a:bodyPr wrap="square" rtlCol="0">
            <a:spAutoFit/>
          </a:bodyPr>
          <a:lstStyle/>
          <a:p>
            <a:r>
              <a:rPr lang="nl-NL" sz="1000" dirty="0">
                <a:solidFill>
                  <a:schemeClr val="bg1"/>
                </a:solidFill>
              </a:rPr>
              <a:t>Klik hier om in de Motor </a:t>
            </a:r>
            <a:r>
              <a:rPr lang="nl-NL" sz="1000" dirty="0">
                <a:solidFill>
                  <a:schemeClr val="bg1"/>
                </a:solidFill>
                <a:highlight>
                  <a:srgbClr val="FFCD03"/>
                </a:highlight>
              </a:rPr>
              <a:t>mee te werken </a:t>
            </a:r>
            <a:r>
              <a:rPr lang="nl-NL" sz="1000" dirty="0">
                <a:solidFill>
                  <a:schemeClr val="bg1"/>
                </a:solidFill>
              </a:rPr>
              <a:t> vernieuwend (formeel) onderwijs en erkenning</a:t>
            </a:r>
          </a:p>
        </p:txBody>
      </p:sp>
      <p:pic>
        <p:nvPicPr>
          <p:cNvPr id="43" name="Graphic 42" descr="Cursor">
            <a:extLst>
              <a:ext uri="{FF2B5EF4-FFF2-40B4-BE49-F238E27FC236}">
                <a16:creationId xmlns:a16="http://schemas.microsoft.com/office/drawing/2014/main" id="{E57A54E0-7820-4A58-A6D3-7ACA2B4FFAD3}"/>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838223" y="6088096"/>
            <a:ext cx="457200" cy="457200"/>
          </a:xfrm>
          <a:prstGeom prst="rect">
            <a:avLst/>
          </a:prstGeom>
          <a:effectLst>
            <a:outerShdw blurRad="50800" dist="38100" dir="2700000" algn="tl" rotWithShape="0">
              <a:prstClr val="black">
                <a:alpha val="40000"/>
              </a:prstClr>
            </a:outerShdw>
          </a:effectLst>
        </p:spPr>
      </p:pic>
      <p:pic>
        <p:nvPicPr>
          <p:cNvPr id="44" name="Afbeelding 32" descr="Internationalisering van groot belang in het mbo">
            <a:extLst>
              <a:ext uri="{FF2B5EF4-FFF2-40B4-BE49-F238E27FC236}">
                <a16:creationId xmlns:a16="http://schemas.microsoft.com/office/drawing/2014/main" id="{D293A9CD-C2BA-4857-ACC0-B9061971D271}"/>
              </a:ext>
            </a:extLst>
          </p:cNvPr>
          <p:cNvPicPr>
            <a:picLocks noChangeAspect="1" noChangeArrowheads="1"/>
          </p:cNvPicPr>
          <p:nvPr/>
        </p:nvPicPr>
        <p:blipFill>
          <a:blip r:embed="rId10" r:link="rId11" cstate="screen">
            <a:extLst>
              <a:ext uri="{28A0092B-C50C-407E-A947-70E740481C1C}">
                <a14:useLocalDpi xmlns:a14="http://schemas.microsoft.com/office/drawing/2010/main"/>
              </a:ext>
            </a:extLst>
          </a:blip>
          <a:srcRect/>
          <a:stretch>
            <a:fillRect/>
          </a:stretch>
        </p:blipFill>
        <p:spPr bwMode="auto">
          <a:xfrm>
            <a:off x="1854029" y="5964982"/>
            <a:ext cx="10033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edubadges: issuing digital certificates to students | SURF.nl">
            <a:extLst>
              <a:ext uri="{FF2B5EF4-FFF2-40B4-BE49-F238E27FC236}">
                <a16:creationId xmlns:a16="http://schemas.microsoft.com/office/drawing/2014/main" id="{0E9FD431-DCA4-4AC3-B396-72C0F99C8F46}"/>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02493" y="5902366"/>
            <a:ext cx="659462" cy="393846"/>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et TNO-merk | TNO">
            <a:extLst>
              <a:ext uri="{FF2B5EF4-FFF2-40B4-BE49-F238E27FC236}">
                <a16:creationId xmlns:a16="http://schemas.microsoft.com/office/drawing/2014/main" id="{5AB62B19-0AE8-4EF8-A7B6-0680D1BCFA6C}"/>
              </a:ext>
            </a:extLst>
          </p:cNvPr>
          <p:cNvPicPr>
            <a:picLocks noChangeAspect="1" noChangeArrowheads="1"/>
          </p:cNvPicPr>
          <p:nvPr/>
        </p:nvPicPr>
        <p:blipFill>
          <a:blip r:embed="rId1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859294" y="5862617"/>
            <a:ext cx="949433" cy="474717"/>
          </a:xfrm>
          <a:prstGeom prst="rect">
            <a:avLst/>
          </a:prstGeom>
          <a:noFill/>
          <a:extLst>
            <a:ext uri="{909E8E84-426E-40DD-AFC4-6F175D3DCCD1}">
              <a14:hiddenFill xmlns:a14="http://schemas.microsoft.com/office/drawing/2010/main">
                <a:solidFill>
                  <a:srgbClr val="FFFFFF"/>
                </a:solidFill>
              </a14:hiddenFill>
            </a:ext>
          </a:extLst>
        </p:spPr>
      </p:pic>
      <p:sp>
        <p:nvSpPr>
          <p:cNvPr id="51" name="Rectangle 50">
            <a:extLst>
              <a:ext uri="{FF2B5EF4-FFF2-40B4-BE49-F238E27FC236}">
                <a16:creationId xmlns:a16="http://schemas.microsoft.com/office/drawing/2014/main" id="{225F51BF-AC18-44F8-8A97-ABC0B62F463D}"/>
              </a:ext>
            </a:extLst>
          </p:cNvPr>
          <p:cNvSpPr/>
          <p:nvPr/>
        </p:nvSpPr>
        <p:spPr>
          <a:xfrm>
            <a:off x="9355757" y="3763405"/>
            <a:ext cx="2308290"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Modulair onderwijs</a:t>
            </a:r>
          </a:p>
          <a:p>
            <a:pPr marL="171450" indent="-171450">
              <a:buFont typeface="Arial" panose="020B0604020202020204" pitchFamily="34" charset="0"/>
              <a:buChar char="•"/>
            </a:pPr>
            <a:r>
              <a:rPr lang="nl-NL" sz="1050" dirty="0">
                <a:hlinkClick r:id="rId14" action="ppaction://hlinksldjump"/>
              </a:rPr>
              <a:t>EDU-badges</a:t>
            </a:r>
            <a:endParaRPr lang="nl-NL" sz="1050" dirty="0"/>
          </a:p>
          <a:p>
            <a:pPr marL="171450" indent="-171450">
              <a:buFont typeface="Arial" panose="020B0604020202020204" pitchFamily="34" charset="0"/>
              <a:buChar char="•"/>
            </a:pPr>
            <a:r>
              <a:rPr lang="nl-NL" sz="1050" dirty="0"/>
              <a:t>Open Badges</a:t>
            </a:r>
          </a:p>
          <a:p>
            <a:pPr marL="171450" indent="-171450">
              <a:buFont typeface="Arial" panose="020B0604020202020204" pitchFamily="34" charset="0"/>
              <a:buChar char="•"/>
            </a:pPr>
            <a:r>
              <a:rPr lang="nl-NL" sz="1050" dirty="0"/>
              <a:t>Boris-aanpak</a:t>
            </a:r>
          </a:p>
        </p:txBody>
      </p:sp>
      <p:sp>
        <p:nvSpPr>
          <p:cNvPr id="52" name="Rectangle 51">
            <a:extLst>
              <a:ext uri="{FF2B5EF4-FFF2-40B4-BE49-F238E27FC236}">
                <a16:creationId xmlns:a16="http://schemas.microsoft.com/office/drawing/2014/main" id="{69267AF4-01A2-452E-81EF-2D74D8B5A647}"/>
              </a:ext>
            </a:extLst>
          </p:cNvPr>
          <p:cNvSpPr/>
          <p:nvPr/>
        </p:nvSpPr>
        <p:spPr>
          <a:xfrm>
            <a:off x="9355756" y="2677052"/>
            <a:ext cx="2308290" cy="577081"/>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Methodiek van Integrale Beroepsopdrachten </a:t>
            </a:r>
          </a:p>
          <a:p>
            <a:pPr marL="171450" indent="-171450">
              <a:buFont typeface="Arial" panose="020B0604020202020204" pitchFamily="34" charset="0"/>
              <a:buChar char="•"/>
            </a:pPr>
            <a:r>
              <a:rPr lang="nl-NL" sz="1050" dirty="0"/>
              <a:t>Praktijkleren op maat</a:t>
            </a:r>
          </a:p>
        </p:txBody>
      </p:sp>
      <p:sp>
        <p:nvSpPr>
          <p:cNvPr id="53" name="Rectangle 52">
            <a:extLst>
              <a:ext uri="{FF2B5EF4-FFF2-40B4-BE49-F238E27FC236}">
                <a16:creationId xmlns:a16="http://schemas.microsoft.com/office/drawing/2014/main" id="{8448625B-70A9-476C-9264-0A16C59BC242}"/>
              </a:ext>
            </a:extLst>
          </p:cNvPr>
          <p:cNvSpPr/>
          <p:nvPr/>
        </p:nvSpPr>
        <p:spPr>
          <a:xfrm>
            <a:off x="9355756" y="4918098"/>
            <a:ext cx="2308291" cy="415498"/>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Rotterdamse Scholingsfonds</a:t>
            </a:r>
          </a:p>
          <a:p>
            <a:pPr marL="171450" indent="-171450">
              <a:buFont typeface="Arial" panose="020B0604020202020204" pitchFamily="34" charset="0"/>
              <a:buChar char="•"/>
            </a:pPr>
            <a:r>
              <a:rPr lang="nl-NL" sz="1050" dirty="0"/>
              <a:t>Leerwerkloket Rotterdam,</a:t>
            </a:r>
          </a:p>
        </p:txBody>
      </p:sp>
      <p:sp>
        <p:nvSpPr>
          <p:cNvPr id="57" name="Rectangle 56">
            <a:extLst>
              <a:ext uri="{FF2B5EF4-FFF2-40B4-BE49-F238E27FC236}">
                <a16:creationId xmlns:a16="http://schemas.microsoft.com/office/drawing/2014/main" id="{18644A1D-CF78-410B-AFF6-F7229DB14790}"/>
              </a:ext>
            </a:extLst>
          </p:cNvPr>
          <p:cNvSpPr/>
          <p:nvPr/>
        </p:nvSpPr>
        <p:spPr>
          <a:xfrm>
            <a:off x="9355756" y="1705021"/>
            <a:ext cx="2308290"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Avondscholing</a:t>
            </a:r>
          </a:p>
          <a:p>
            <a:pPr marL="171450" indent="-171450">
              <a:buFont typeface="Arial" panose="020B0604020202020204" pitchFamily="34" charset="0"/>
              <a:buChar char="•"/>
            </a:pPr>
            <a:r>
              <a:rPr lang="nl-NL" sz="1050" dirty="0"/>
              <a:t>Modulair onderwijs</a:t>
            </a:r>
          </a:p>
          <a:p>
            <a:pPr marL="171450" indent="-171450">
              <a:buFont typeface="Arial" panose="020B0604020202020204" pitchFamily="34" charset="0"/>
              <a:buChar char="•"/>
            </a:pPr>
            <a:r>
              <a:rPr lang="nl-NL" sz="1050" dirty="0"/>
              <a:t>BBL</a:t>
            </a:r>
          </a:p>
          <a:p>
            <a:pPr marL="171450" indent="-171450">
              <a:buFont typeface="Arial" panose="020B0604020202020204" pitchFamily="34" charset="0"/>
              <a:buChar char="•"/>
            </a:pPr>
            <a:r>
              <a:rPr lang="nl-NL" sz="1050" dirty="0"/>
              <a:t>MBO-certificaten</a:t>
            </a:r>
          </a:p>
        </p:txBody>
      </p:sp>
    </p:spTree>
    <p:extLst>
      <p:ext uri="{BB962C8B-B14F-4D97-AF65-F5344CB8AC3E}">
        <p14:creationId xmlns:p14="http://schemas.microsoft.com/office/powerpoint/2010/main" val="87940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Hoofdstuk 1</a:t>
            </a:r>
            <a:br>
              <a:rPr lang="nl-NL" sz="3200">
                <a:solidFill>
                  <a:schemeClr val="tx1"/>
                </a:solidFill>
              </a:rPr>
            </a:br>
            <a:r>
              <a:rPr lang="nl-NL" sz="3200">
                <a:solidFill>
                  <a:schemeClr val="tx1"/>
                </a:solidFill>
              </a:rPr>
              <a:t>Rotterdam-Zuid in ontwikkeling</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286760" y="1307617"/>
            <a:ext cx="4723780" cy="4512158"/>
          </a:xfrm>
        </p:spPr>
        <p:txBody>
          <a:bodyPr anchor="t">
            <a:normAutofit/>
          </a:bodyPr>
          <a:lstStyle/>
          <a:p>
            <a:pPr marL="0" indent="0">
              <a:buNone/>
            </a:pPr>
            <a:r>
              <a:rPr lang="nl-NL" sz="1600" cap="none" dirty="0"/>
              <a:t>In dit hoofdstuk presenteren we de huidige </a:t>
            </a:r>
            <a:r>
              <a:rPr lang="nl-NL" sz="1600" b="1" cap="none" dirty="0">
                <a:highlight>
                  <a:srgbClr val="FFC000"/>
                </a:highlight>
              </a:rPr>
              <a:t>stand van zaken</a:t>
            </a:r>
            <a:r>
              <a:rPr lang="nl-NL" sz="1600" b="1" cap="none" dirty="0"/>
              <a:t> </a:t>
            </a:r>
            <a:r>
              <a:rPr lang="nl-NL" sz="1600" cap="none" dirty="0"/>
              <a:t>in Rotterdam-Zuid .</a:t>
            </a:r>
          </a:p>
          <a:p>
            <a:pPr marL="0" indent="0">
              <a:buNone/>
            </a:pPr>
            <a:r>
              <a:rPr lang="nl-NL" sz="1600" cap="none" dirty="0"/>
              <a:t>We laten de </a:t>
            </a:r>
            <a:r>
              <a:rPr lang="nl-NL" sz="1600" b="1" cap="none" dirty="0">
                <a:highlight>
                  <a:srgbClr val="FFC000"/>
                </a:highlight>
              </a:rPr>
              <a:t>mismatch</a:t>
            </a:r>
            <a:r>
              <a:rPr lang="nl-NL" sz="1600" cap="none" dirty="0"/>
              <a:t> op de arbeidsmarkt zien, waardoor veel werkzoekenden langs de zijlijn staan. Én dat er tegelijkertijd een kans ligt voor </a:t>
            </a:r>
            <a:r>
              <a:rPr lang="nl-NL" sz="1600" b="1" cap="none" dirty="0">
                <a:highlight>
                  <a:srgbClr val="FFC000"/>
                </a:highlight>
              </a:rPr>
              <a:t>praktisch geschoolde</a:t>
            </a:r>
            <a:r>
              <a:rPr lang="nl-NL" sz="1600" b="1" cap="none" dirty="0"/>
              <a:t> </a:t>
            </a:r>
            <a:r>
              <a:rPr lang="nl-NL" sz="1600" cap="none" dirty="0"/>
              <a:t>werknemers die zich willen en kunnen ontwikkelen, zodat werkzoekenden kunnen instromen.</a:t>
            </a:r>
          </a:p>
          <a:p>
            <a:pPr marL="0" indent="0">
              <a:buNone/>
            </a:pPr>
            <a:r>
              <a:rPr lang="nl-NL" sz="1600" cap="none" dirty="0"/>
              <a:t>Ook beschrijven we wat onze </a:t>
            </a:r>
            <a:r>
              <a:rPr lang="nl-NL" sz="1600" b="1" cap="none" dirty="0">
                <a:highlight>
                  <a:srgbClr val="FFC000"/>
                </a:highlight>
              </a:rPr>
              <a:t>ambitie</a:t>
            </a:r>
            <a:r>
              <a:rPr lang="nl-NL" sz="1600" cap="none" dirty="0"/>
              <a:t> met de Motor is, wat we willen bereiken en waarom juist nu </a:t>
            </a:r>
            <a:r>
              <a:rPr lang="nl-NL" sz="1600" b="1" cap="none" dirty="0">
                <a:highlight>
                  <a:srgbClr val="FFC000"/>
                </a:highlight>
              </a:rPr>
              <a:t>hét moment</a:t>
            </a:r>
            <a:r>
              <a:rPr lang="nl-NL" sz="1600" b="1" cap="none" dirty="0"/>
              <a:t> </a:t>
            </a:r>
            <a:r>
              <a:rPr lang="nl-NL" sz="1600" cap="none" dirty="0"/>
              <a:t>is om arbeidsmarkt anders in te richten. </a:t>
            </a:r>
          </a:p>
          <a:p>
            <a:pPr marL="0" indent="0">
              <a:buNone/>
            </a:pPr>
            <a:endParaRPr lang="nl-NL" sz="1800" cap="none" dirty="0"/>
          </a:p>
        </p:txBody>
      </p:sp>
      <p:sp>
        <p:nvSpPr>
          <p:cNvPr id="6" name="Content Placeholder 2">
            <a:extLst>
              <a:ext uri="{FF2B5EF4-FFF2-40B4-BE49-F238E27FC236}">
                <a16:creationId xmlns:a16="http://schemas.microsoft.com/office/drawing/2014/main" id="{2CB635E1-7F45-4EF8-82B1-6BD467E1098B}"/>
              </a:ext>
            </a:extLst>
          </p:cNvPr>
          <p:cNvSpPr txBox="1">
            <a:spLocks/>
          </p:cNvSpPr>
          <p:nvPr/>
        </p:nvSpPr>
        <p:spPr>
          <a:xfrm>
            <a:off x="6331960" y="1307617"/>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800" b="1" cap="none"/>
              <a:t>Inhoud:</a:t>
            </a:r>
            <a:endParaRPr lang="nl-NL" sz="1800" b="1" cap="none">
              <a:hlinkClick r:id="rId4" action="ppaction://hlinksldjump"/>
            </a:endParaRPr>
          </a:p>
          <a:p>
            <a:pPr marL="457200" indent="-457200">
              <a:buFont typeface="Arial" panose="020B0604020202020204" pitchFamily="34" charset="0"/>
              <a:buAutoNum type="arabicPeriod"/>
            </a:pPr>
            <a:r>
              <a:rPr lang="nl-NL" sz="1800" cap="none">
                <a:hlinkClick r:id="rId4" action="ppaction://hlinksldjump"/>
              </a:rPr>
              <a:t>Hart van Zuid</a:t>
            </a:r>
            <a:endParaRPr lang="nl-NL" sz="1800" cap="none"/>
          </a:p>
          <a:p>
            <a:pPr marL="457200" indent="-457200">
              <a:buFont typeface="Arial" panose="020B0604020202020204" pitchFamily="34" charset="0"/>
              <a:buAutoNum type="arabicPeriod"/>
            </a:pPr>
            <a:r>
              <a:rPr lang="nl-NL" sz="1800" cap="none">
                <a:hlinkClick r:id="rId5" action="ppaction://hlinksldjump"/>
              </a:rPr>
              <a:t>De context van Rotterdam-Zuid</a:t>
            </a:r>
            <a:endParaRPr lang="nl-NL" sz="1800" cap="none"/>
          </a:p>
          <a:p>
            <a:pPr marL="457200" indent="-457200">
              <a:buFont typeface="Arial" panose="020B0604020202020204" pitchFamily="34" charset="0"/>
              <a:buAutoNum type="arabicPeriod"/>
            </a:pPr>
            <a:r>
              <a:rPr lang="nl-NL" sz="1800" cap="none">
                <a:hlinkClick r:id="rId6" action="ppaction://hlinksldjump"/>
              </a:rPr>
              <a:t>Het ontwikkelperspectief van praktisch geschoolde mensen</a:t>
            </a:r>
            <a:endParaRPr lang="nl-NL" sz="1800" cap="none"/>
          </a:p>
          <a:p>
            <a:pPr marL="457200" indent="-457200">
              <a:buFont typeface="Arial" panose="020B0604020202020204" pitchFamily="34" charset="0"/>
              <a:buAutoNum type="arabicPeriod"/>
            </a:pPr>
            <a:r>
              <a:rPr lang="nl-NL" sz="1800" cap="none">
                <a:hlinkClick r:id="rId7" action="ppaction://hlinksldjump"/>
              </a:rPr>
              <a:t>Ambitie van de Motor</a:t>
            </a:r>
            <a:endParaRPr lang="nl-NL" sz="1800" cap="none"/>
          </a:p>
          <a:p>
            <a:pPr marL="457200" indent="-457200">
              <a:buFont typeface="Arial" panose="020B0604020202020204" pitchFamily="34" charset="0"/>
              <a:buAutoNum type="arabicPeriod"/>
            </a:pPr>
            <a:r>
              <a:rPr lang="nl-NL" sz="1800" cap="none">
                <a:hlinkClick r:id="rId8" action="ppaction://hlinksldjump"/>
              </a:rPr>
              <a:t>Talent krijgt in Rotterdam een kans</a:t>
            </a:r>
            <a:endParaRPr lang="nl-NL" sz="1800" cap="none"/>
          </a:p>
        </p:txBody>
      </p:sp>
    </p:spTree>
    <p:extLst>
      <p:ext uri="{BB962C8B-B14F-4D97-AF65-F5344CB8AC3E}">
        <p14:creationId xmlns:p14="http://schemas.microsoft.com/office/powerpoint/2010/main" val="17342577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7"/>
            <a:ext cx="3780000" cy="997841"/>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Onderwijspartijen </a:t>
            </a:r>
            <a:r>
              <a:rPr lang="nl-NL" sz="1400" cap="none" dirty="0"/>
              <a:t>en </a:t>
            </a:r>
            <a:r>
              <a:rPr lang="nl-NL" sz="1400" b="1" cap="none" dirty="0"/>
              <a:t>maatschappelijke organisaties</a:t>
            </a:r>
            <a:r>
              <a:rPr lang="nl-NL" sz="1400" cap="none" dirty="0"/>
              <a:t> formuleren in de Motor samen met </a:t>
            </a:r>
            <a:r>
              <a:rPr lang="nl-NL" sz="1400" b="1" cap="none" dirty="0"/>
              <a:t>gemeente</a:t>
            </a:r>
            <a:r>
              <a:rPr lang="nl-NL" sz="1400" cap="none" dirty="0"/>
              <a:t> en </a:t>
            </a:r>
            <a:r>
              <a:rPr lang="nl-NL" sz="1400" b="1" cap="none" dirty="0"/>
              <a:t>werkgevers </a:t>
            </a:r>
            <a:r>
              <a:rPr lang="nl-NL" sz="1400" cap="none" dirty="0"/>
              <a:t>gezamenlijke projecten.</a:t>
            </a:r>
            <a:endParaRPr lang="nl-NL" sz="1600" cap="none" dirty="0"/>
          </a:p>
          <a:p>
            <a:pPr marL="0" indent="0">
              <a:lnSpc>
                <a:spcPct val="100000"/>
              </a:lnSpc>
              <a:buNone/>
            </a:pPr>
            <a:endParaRPr lang="nl-NL" sz="2400"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570221" y="1753128"/>
            <a:ext cx="3943410" cy="2823573"/>
            <a:chOff x="2837631" y="2293935"/>
            <a:chExt cx="3943410" cy="2823573"/>
          </a:xfrm>
        </p:grpSpPr>
        <p:sp>
          <p:nvSpPr>
            <p:cNvPr id="54" name="Rectangle: Rounded Corners 53">
              <a:extLst>
                <a:ext uri="{FF2B5EF4-FFF2-40B4-BE49-F238E27FC236}">
                  <a16:creationId xmlns:a16="http://schemas.microsoft.com/office/drawing/2014/main" id="{C7BBC8F8-4772-4742-B29E-8B5DB2AC781B}"/>
                </a:ext>
              </a:extLst>
            </p:cNvPr>
            <p:cNvSpPr/>
            <p:nvPr/>
          </p:nvSpPr>
          <p:spPr>
            <a:xfrm>
              <a:off x="2838484" y="2293935"/>
              <a:ext cx="3942557" cy="772158"/>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De Stad als Leeromgeving:</a:t>
              </a:r>
            </a:p>
            <a:p>
              <a:r>
                <a:rPr lang="nl-NL" sz="1200" dirty="0">
                  <a:solidFill>
                    <a:schemeClr val="tx1"/>
                  </a:solidFill>
                </a:rPr>
                <a:t>Uitbreiding van, en inzicht in het bestaand aanbod van </a:t>
              </a:r>
              <a:r>
                <a:rPr lang="nl-NL" sz="1200" b="1" dirty="0">
                  <a:solidFill>
                    <a:schemeClr val="tx1"/>
                  </a:solidFill>
                </a:rPr>
                <a:t>non-formeel leren </a:t>
              </a:r>
              <a:r>
                <a:rPr lang="nl-NL" sz="1200" dirty="0">
                  <a:solidFill>
                    <a:schemeClr val="tx1"/>
                  </a:solidFill>
                </a:rPr>
                <a:t>in de regio voor werknemers en werkzoekenden.</a:t>
              </a: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37631" y="4315500"/>
              <a:ext cx="3942558" cy="802008"/>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Ondersteuning van basisvaardigheden</a:t>
              </a:r>
            </a:p>
            <a:p>
              <a:r>
                <a:rPr lang="nl-NL" sz="1200" dirty="0">
                  <a:solidFill>
                    <a:schemeClr val="tx1"/>
                  </a:solidFill>
                </a:rPr>
                <a:t>Zoals Nederlands, taal, rekenen en (21</a:t>
              </a:r>
              <a:r>
                <a:rPr lang="nl-NL" sz="1200" baseline="30000" dirty="0">
                  <a:solidFill>
                    <a:schemeClr val="tx1"/>
                  </a:solidFill>
                </a:rPr>
                <a:t>e</a:t>
              </a:r>
              <a:r>
                <a:rPr lang="nl-NL" sz="1200" dirty="0">
                  <a:solidFill>
                    <a:schemeClr val="tx1"/>
                  </a:solidFill>
                </a:rPr>
                <a:t> eeuw) werknemersvaardigheden voor werknemers en werkzoekenden.</a:t>
              </a: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37631" y="3309867"/>
              <a:ext cx="3942559" cy="805879"/>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err="1">
                  <a:solidFill>
                    <a:schemeClr val="tx1"/>
                  </a:solidFill>
                  <a:uFill>
                    <a:solidFill>
                      <a:srgbClr val="FFC000"/>
                    </a:solidFill>
                  </a:uFill>
                </a:rPr>
                <a:t>Inleer</a:t>
              </a:r>
              <a:r>
                <a:rPr lang="nl-NL" sz="1200" b="1" u="heavy" dirty="0">
                  <a:solidFill>
                    <a:schemeClr val="tx1"/>
                  </a:solidFill>
                  <a:uFill>
                    <a:solidFill>
                      <a:srgbClr val="FFC000"/>
                    </a:solidFill>
                  </a:uFill>
                </a:rPr>
                <a:t> mogelijkheden aanbieden</a:t>
              </a:r>
            </a:p>
            <a:p>
              <a:r>
                <a:rPr lang="nl-NL" sz="1200" dirty="0">
                  <a:solidFill>
                    <a:schemeClr val="tx1"/>
                  </a:solidFill>
                </a:rPr>
                <a:t>Voor werknemers en werkzoekenden in de praktijk om ervaring op te doen en gaandeweg aan de functie-eisen te voldoen.</a:t>
              </a:r>
            </a:p>
          </p:txBody>
        </p:sp>
      </p:gr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4460539" y="1296199"/>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10">
            <a:extLst>
              <a:ext uri="{FF2B5EF4-FFF2-40B4-BE49-F238E27FC236}">
                <a16:creationId xmlns:a16="http://schemas.microsoft.com/office/drawing/2014/main" id="{ABB1B302-5D43-4FFC-862D-A60B7B582A58}"/>
              </a:ext>
            </a:extLst>
          </p:cNvPr>
          <p:cNvSpPr/>
          <p:nvPr/>
        </p:nvSpPr>
        <p:spPr>
          <a:xfrm>
            <a:off x="331544" y="3566683"/>
            <a:ext cx="3780000" cy="830997"/>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Zorgen dat werk(zoek)enden in- en non-formeel kunnen leren en dat dit gewaardeerd wordt door werkgevers. </a:t>
            </a: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39772" y="2811392"/>
            <a:ext cx="1120767" cy="1120767"/>
          </a:xfrm>
          <a:prstGeom prst="rect">
            <a:avLst/>
          </a:prstGeom>
        </p:spPr>
      </p:pic>
      <p:sp>
        <p:nvSpPr>
          <p:cNvPr id="37" name="Title 1">
            <a:extLst>
              <a:ext uri="{FF2B5EF4-FFF2-40B4-BE49-F238E27FC236}">
                <a16:creationId xmlns:a16="http://schemas.microsoft.com/office/drawing/2014/main" id="{6380839E-CA52-46A4-AEFF-5DE138868616}"/>
              </a:ext>
            </a:extLst>
          </p:cNvPr>
          <p:cNvSpPr txBox="1">
            <a:spLocks/>
          </p:cNvSpPr>
          <p:nvPr/>
        </p:nvSpPr>
        <p:spPr>
          <a:xfrm>
            <a:off x="286635" y="113852"/>
            <a:ext cx="10840616"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Vernieuwend onderwijs en erkenning</a:t>
            </a:r>
          </a:p>
        </p:txBody>
      </p:sp>
      <p:sp>
        <p:nvSpPr>
          <p:cNvPr id="77" name="Rectangle: Rounded Corners 76">
            <a:extLst>
              <a:ext uri="{FF2B5EF4-FFF2-40B4-BE49-F238E27FC236}">
                <a16:creationId xmlns:a16="http://schemas.microsoft.com/office/drawing/2014/main" id="{DEFC5E02-0CF3-4C4A-AA10-8D6DED05B650}"/>
              </a:ext>
            </a:extLst>
          </p:cNvPr>
          <p:cNvSpPr/>
          <p:nvPr/>
        </p:nvSpPr>
        <p:spPr>
          <a:xfrm>
            <a:off x="4570221" y="4821247"/>
            <a:ext cx="3942558" cy="611084"/>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dirty="0">
                <a:solidFill>
                  <a:schemeClr val="tx1"/>
                </a:solidFill>
              </a:rPr>
              <a:t>Manier voor het </a:t>
            </a:r>
            <a:r>
              <a:rPr lang="nl-NL" sz="1200" b="1" u="heavy" dirty="0">
                <a:solidFill>
                  <a:schemeClr val="tx1"/>
                </a:solidFill>
                <a:uFill>
                  <a:solidFill>
                    <a:srgbClr val="FFC000"/>
                  </a:solidFill>
                </a:uFill>
              </a:rPr>
              <a:t>erkennen van non- en informeel leren</a:t>
            </a:r>
            <a:r>
              <a:rPr lang="nl-NL" sz="1200" b="1" u="sng" dirty="0">
                <a:solidFill>
                  <a:schemeClr val="tx1"/>
                </a:solidFill>
                <a:uFill>
                  <a:solidFill>
                    <a:srgbClr val="FFC000"/>
                  </a:solidFill>
                </a:uFill>
              </a:rPr>
              <a:t> </a:t>
            </a:r>
            <a:r>
              <a:rPr lang="nl-NL" sz="1200" dirty="0">
                <a:solidFill>
                  <a:schemeClr val="tx1"/>
                </a:solidFill>
              </a:rPr>
              <a:t>voor werknemers en werkzoekenden.</a:t>
            </a:r>
          </a:p>
        </p:txBody>
      </p:sp>
      <p:sp>
        <p:nvSpPr>
          <p:cNvPr id="34" name="TextBox 33">
            <a:extLst>
              <a:ext uri="{FF2B5EF4-FFF2-40B4-BE49-F238E27FC236}">
                <a16:creationId xmlns:a16="http://schemas.microsoft.com/office/drawing/2014/main" id="{D49C6360-336A-4E85-9857-A007C07EE28B}"/>
              </a:ext>
            </a:extLst>
          </p:cNvPr>
          <p:cNvSpPr txBox="1"/>
          <p:nvPr/>
        </p:nvSpPr>
        <p:spPr>
          <a:xfrm rot="21058934">
            <a:off x="7725041" y="837064"/>
            <a:ext cx="1864322" cy="276999"/>
          </a:xfrm>
          <a:prstGeom prst="rect">
            <a:avLst/>
          </a:prstGeom>
          <a:solidFill>
            <a:schemeClr val="bg1"/>
          </a:solidFill>
          <a:ln>
            <a:solidFill>
              <a:schemeClr val="accent1"/>
            </a:solidFill>
          </a:ln>
        </p:spPr>
        <p:txBody>
          <a:bodyPr wrap="square" rtlCol="0">
            <a:spAutoFit/>
          </a:bodyPr>
          <a:lstStyle/>
          <a:p>
            <a:pPr algn="ctr"/>
            <a:r>
              <a:rPr lang="nl-NL" sz="1200"/>
              <a:t>Non- en informeel leren </a:t>
            </a:r>
          </a:p>
        </p:txBody>
      </p:sp>
      <p:sp>
        <p:nvSpPr>
          <p:cNvPr id="35" name="TextBox 34">
            <a:extLst>
              <a:ext uri="{FF2B5EF4-FFF2-40B4-BE49-F238E27FC236}">
                <a16:creationId xmlns:a16="http://schemas.microsoft.com/office/drawing/2014/main" id="{9BBE3474-7955-49C2-A1AE-F5B678F7280A}"/>
              </a:ext>
            </a:extLst>
          </p:cNvPr>
          <p:cNvSpPr txBox="1"/>
          <p:nvPr/>
        </p:nvSpPr>
        <p:spPr>
          <a:xfrm>
            <a:off x="10038642" y="5672032"/>
            <a:ext cx="1680002" cy="707886"/>
          </a:xfrm>
          <a:prstGeom prst="rect">
            <a:avLst/>
          </a:prstGeom>
          <a:noFill/>
        </p:spPr>
        <p:txBody>
          <a:bodyPr wrap="square" rtlCol="0">
            <a:spAutoFit/>
          </a:bodyPr>
          <a:lstStyle/>
          <a:p>
            <a:r>
              <a:rPr lang="nl-NL" sz="1000">
                <a:solidFill>
                  <a:schemeClr val="bg1"/>
                </a:solidFill>
              </a:rPr>
              <a:t>Klik hier om in de Motor </a:t>
            </a:r>
            <a:r>
              <a:rPr lang="nl-NL" sz="1000">
                <a:solidFill>
                  <a:schemeClr val="bg1"/>
                </a:solidFill>
                <a:highlight>
                  <a:srgbClr val="FFCD03"/>
                </a:highlight>
              </a:rPr>
              <a:t>mee te werken </a:t>
            </a:r>
            <a:r>
              <a:rPr lang="nl-NL" sz="1000">
                <a:solidFill>
                  <a:schemeClr val="bg1"/>
                </a:solidFill>
              </a:rPr>
              <a:t> vernieuwend (</a:t>
            </a:r>
            <a:r>
              <a:rPr lang="nl-NL" sz="1000" err="1">
                <a:solidFill>
                  <a:schemeClr val="bg1"/>
                </a:solidFill>
              </a:rPr>
              <a:t>in-formeel</a:t>
            </a:r>
            <a:r>
              <a:rPr lang="nl-NL" sz="1000">
                <a:solidFill>
                  <a:schemeClr val="bg1"/>
                </a:solidFill>
              </a:rPr>
              <a:t>) onderwijs en erkenning</a:t>
            </a:r>
          </a:p>
        </p:txBody>
      </p:sp>
      <p:grpSp>
        <p:nvGrpSpPr>
          <p:cNvPr id="58" name="Groep 8">
            <a:extLst>
              <a:ext uri="{FF2B5EF4-FFF2-40B4-BE49-F238E27FC236}">
                <a16:creationId xmlns:a16="http://schemas.microsoft.com/office/drawing/2014/main" id="{44C7EABA-910A-4AFC-A070-9D9379D3614F}"/>
              </a:ext>
            </a:extLst>
          </p:cNvPr>
          <p:cNvGrpSpPr/>
          <p:nvPr/>
        </p:nvGrpSpPr>
        <p:grpSpPr>
          <a:xfrm>
            <a:off x="183478" y="5703207"/>
            <a:ext cx="6687347" cy="582363"/>
            <a:chOff x="1049555" y="5691823"/>
            <a:chExt cx="6687347" cy="582363"/>
          </a:xfrm>
        </p:grpSpPr>
        <p:grpSp>
          <p:nvGrpSpPr>
            <p:cNvPr id="59" name="Groep 48">
              <a:extLst>
                <a:ext uri="{FF2B5EF4-FFF2-40B4-BE49-F238E27FC236}">
                  <a16:creationId xmlns:a16="http://schemas.microsoft.com/office/drawing/2014/main" id="{80D67082-87FE-4580-8D43-02394D7B04E9}"/>
                </a:ext>
              </a:extLst>
            </p:cNvPr>
            <p:cNvGrpSpPr/>
            <p:nvPr/>
          </p:nvGrpSpPr>
          <p:grpSpPr>
            <a:xfrm>
              <a:off x="4075135" y="5807972"/>
              <a:ext cx="2076942" cy="394905"/>
              <a:chOff x="4075135" y="5807972"/>
              <a:chExt cx="2076942" cy="394905"/>
            </a:xfrm>
          </p:grpSpPr>
          <p:pic>
            <p:nvPicPr>
              <p:cNvPr id="66" name="Afbeelding 32" descr="Internationalisering van groot belang in het mbo">
                <a:extLst>
                  <a:ext uri="{FF2B5EF4-FFF2-40B4-BE49-F238E27FC236}">
                    <a16:creationId xmlns:a16="http://schemas.microsoft.com/office/drawing/2014/main" id="{A6237256-6C51-49B1-B8EB-1E533B197C92}"/>
                  </a:ext>
                </a:extLst>
              </p:cNvPr>
              <p:cNvPicPr>
                <a:picLocks noChangeAspect="1" noChangeArrowheads="1"/>
              </p:cNvPicPr>
              <p:nvPr/>
            </p:nvPicPr>
            <p:blipFill>
              <a:blip r:embed="rId6" r:link="rId7" cstate="email">
                <a:extLst>
                  <a:ext uri="{28A0092B-C50C-407E-A947-70E740481C1C}">
                    <a14:useLocalDpi xmlns:a14="http://schemas.microsoft.com/office/drawing/2010/main"/>
                  </a:ext>
                </a:extLst>
              </a:blip>
              <a:srcRect/>
              <a:stretch>
                <a:fillRect/>
              </a:stretch>
            </p:blipFill>
            <p:spPr bwMode="auto">
              <a:xfrm>
                <a:off x="4075135" y="5859977"/>
                <a:ext cx="10033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67" name="Afbeelding 36" descr="logo-Zadkine - Leiderschap Ontwikkelhuis">
                <a:extLst>
                  <a:ext uri="{FF2B5EF4-FFF2-40B4-BE49-F238E27FC236}">
                    <a16:creationId xmlns:a16="http://schemas.microsoft.com/office/drawing/2014/main" id="{70A3C7EE-DDB0-4ACA-931E-73DD4412B006}"/>
                  </a:ext>
                </a:extLst>
              </p:cNvPr>
              <p:cNvPicPr>
                <a:picLocks noChangeAspect="1" noChangeArrowheads="1"/>
              </p:cNvPicPr>
              <p:nvPr/>
            </p:nvPicPr>
            <p:blipFill>
              <a:blip r:embed="rId8" r:link="rId9" cstate="email">
                <a:extLst>
                  <a:ext uri="{28A0092B-C50C-407E-A947-70E740481C1C}">
                    <a14:useLocalDpi xmlns:a14="http://schemas.microsoft.com/office/drawing/2010/main"/>
                  </a:ext>
                </a:extLst>
              </a:blip>
              <a:srcRect/>
              <a:stretch>
                <a:fillRect/>
              </a:stretch>
            </p:blipFill>
            <p:spPr bwMode="auto">
              <a:xfrm>
                <a:off x="5217278" y="5820354"/>
                <a:ext cx="355600" cy="355600"/>
              </a:xfrm>
              <a:prstGeom prst="rect">
                <a:avLst/>
              </a:prstGeom>
              <a:noFill/>
              <a:extLst>
                <a:ext uri="{909E8E84-426E-40DD-AFC4-6F175D3DCCD1}">
                  <a14:hiddenFill xmlns:a14="http://schemas.microsoft.com/office/drawing/2010/main">
                    <a:solidFill>
                      <a:srgbClr val="FFFFFF"/>
                    </a:solidFill>
                  </a14:hiddenFill>
                </a:ext>
              </a:extLst>
            </p:spPr>
          </p:pic>
          <p:pic>
            <p:nvPicPr>
              <p:cNvPr id="68" name="Afbeelding 34" descr="Stichting Werkshop - De Partner Omtrent Werk">
                <a:extLst>
                  <a:ext uri="{FF2B5EF4-FFF2-40B4-BE49-F238E27FC236}">
                    <a16:creationId xmlns:a16="http://schemas.microsoft.com/office/drawing/2014/main" id="{E7C0901B-D85E-4198-9497-A7BFCEF74BDF}"/>
                  </a:ext>
                </a:extLst>
              </p:cNvPr>
              <p:cNvPicPr>
                <a:picLocks noChangeAspect="1" noChangeArrowheads="1"/>
              </p:cNvPicPr>
              <p:nvPr/>
            </p:nvPicPr>
            <p:blipFill>
              <a:blip r:embed="rId10" r:link="rId11" cstate="email">
                <a:extLst>
                  <a:ext uri="{28A0092B-C50C-407E-A947-70E740481C1C}">
                    <a14:useLocalDpi xmlns:a14="http://schemas.microsoft.com/office/drawing/2010/main"/>
                  </a:ext>
                </a:extLst>
              </a:blip>
              <a:srcRect/>
              <a:stretch>
                <a:fillRect/>
              </a:stretch>
            </p:blipFill>
            <p:spPr bwMode="auto">
              <a:xfrm>
                <a:off x="5707577" y="5807972"/>
                <a:ext cx="444500" cy="393700"/>
              </a:xfrm>
              <a:prstGeom prst="rect">
                <a:avLst/>
              </a:prstGeom>
              <a:noFill/>
              <a:extLst>
                <a:ext uri="{909E8E84-426E-40DD-AFC4-6F175D3DCCD1}">
                  <a14:hiddenFill xmlns:a14="http://schemas.microsoft.com/office/drawing/2010/main">
                    <a:solidFill>
                      <a:srgbClr val="FFFFFF"/>
                    </a:solidFill>
                  </a14:hiddenFill>
                </a:ext>
              </a:extLst>
            </p:spPr>
          </p:pic>
        </p:grpSp>
        <p:pic>
          <p:nvPicPr>
            <p:cNvPr id="60" name="Afbeelding 33" descr="VOLKSUNIVERSITEIT BIEDT LESSEN BIJ DONNER | De Oud-RotterdammerDe ...">
              <a:extLst>
                <a:ext uri="{FF2B5EF4-FFF2-40B4-BE49-F238E27FC236}">
                  <a16:creationId xmlns:a16="http://schemas.microsoft.com/office/drawing/2014/main" id="{464C258B-80FD-4ADE-8292-F29DD936A06B}"/>
                </a:ext>
              </a:extLst>
            </p:cNvPr>
            <p:cNvPicPr>
              <a:picLocks noChangeAspect="1" noChangeArrowheads="1"/>
            </p:cNvPicPr>
            <p:nvPr/>
          </p:nvPicPr>
          <p:blipFill>
            <a:blip r:embed="rId12" r:link="rId13" cstate="email">
              <a:extLst>
                <a:ext uri="{28A0092B-C50C-407E-A947-70E740481C1C}">
                  <a14:useLocalDpi xmlns:a14="http://schemas.microsoft.com/office/drawing/2010/main"/>
                </a:ext>
              </a:extLst>
            </a:blip>
            <a:srcRect/>
            <a:stretch>
              <a:fillRect/>
            </a:stretch>
          </p:blipFill>
          <p:spPr bwMode="auto">
            <a:xfrm>
              <a:off x="3182676" y="5769032"/>
              <a:ext cx="749300" cy="36830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Stichting Citysteward Rotterdam | LinkedIn">
              <a:extLst>
                <a:ext uri="{FF2B5EF4-FFF2-40B4-BE49-F238E27FC236}">
                  <a16:creationId xmlns:a16="http://schemas.microsoft.com/office/drawing/2014/main" id="{12CF3352-6668-42B8-ADC8-A7086491F3A9}"/>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2692655" y="5821540"/>
              <a:ext cx="355322" cy="355322"/>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ome - BadgeCollect">
              <a:extLst>
                <a:ext uri="{FF2B5EF4-FFF2-40B4-BE49-F238E27FC236}">
                  <a16:creationId xmlns:a16="http://schemas.microsoft.com/office/drawing/2014/main" id="{FF6C6A7C-92CF-4CC4-AB12-9CD1DFE342A8}"/>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049555" y="5791339"/>
              <a:ext cx="1499941" cy="399984"/>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8" descr="Jeugdwerkloosheid bij Gemeente Rotterdam | Kickstart your Social Impact">
              <a:extLst>
                <a:ext uri="{FF2B5EF4-FFF2-40B4-BE49-F238E27FC236}">
                  <a16:creationId xmlns:a16="http://schemas.microsoft.com/office/drawing/2014/main" id="{DE3D1F99-02CB-4D46-AC0D-F11ADC4061E0}"/>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6096000" y="5691823"/>
              <a:ext cx="1252479" cy="58236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4" descr="Leerwerkakkoord - Leer Werk Akkoord">
              <a:extLst>
                <a:ext uri="{FF2B5EF4-FFF2-40B4-BE49-F238E27FC236}">
                  <a16:creationId xmlns:a16="http://schemas.microsoft.com/office/drawing/2014/main" id="{3DCFE8E5-9EB8-49CB-B71C-72D77BE67BB9}"/>
                </a:ext>
              </a:extLst>
            </p:cNvPr>
            <p:cNvPicPr>
              <a:picLocks noChangeAspect="1" noChangeArrowheads="1"/>
            </p:cNvPicPr>
            <p:nvPr/>
          </p:nvPicPr>
          <p:blipFill>
            <a:blip r:embed="rId1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351875" y="5770350"/>
              <a:ext cx="385027" cy="37654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Group 68">
            <a:extLst>
              <a:ext uri="{FF2B5EF4-FFF2-40B4-BE49-F238E27FC236}">
                <a16:creationId xmlns:a16="http://schemas.microsoft.com/office/drawing/2014/main" id="{7C95C5B0-CE1C-437C-B2E6-80A35FBB6E34}"/>
              </a:ext>
            </a:extLst>
          </p:cNvPr>
          <p:cNvGrpSpPr/>
          <p:nvPr/>
        </p:nvGrpSpPr>
        <p:grpSpPr>
          <a:xfrm>
            <a:off x="9378937" y="5665606"/>
            <a:ext cx="659705" cy="665096"/>
            <a:chOff x="9522035" y="5612486"/>
            <a:chExt cx="659705" cy="665096"/>
          </a:xfrm>
        </p:grpSpPr>
        <p:sp>
          <p:nvSpPr>
            <p:cNvPr id="70" name="Oval 69">
              <a:extLst>
                <a:ext uri="{FF2B5EF4-FFF2-40B4-BE49-F238E27FC236}">
                  <a16:creationId xmlns:a16="http://schemas.microsoft.com/office/drawing/2014/main" id="{839B6C8E-FDBA-442F-A48C-7CFD19C2D369}"/>
                </a:ext>
              </a:extLst>
            </p:cNvPr>
            <p:cNvSpPr/>
            <p:nvPr/>
          </p:nvSpPr>
          <p:spPr>
            <a:xfrm>
              <a:off x="9522940" y="5618782"/>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1" name="Picture 70">
              <a:hlinkClick r:id="rId18"/>
              <a:extLst>
                <a:ext uri="{FF2B5EF4-FFF2-40B4-BE49-F238E27FC236}">
                  <a16:creationId xmlns:a16="http://schemas.microsoft.com/office/drawing/2014/main" id="{FBCDF7C8-4D8A-4CA7-8FD5-1A5941491FC5}"/>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9522035" y="5612486"/>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grpSp>
      <p:sp>
        <p:nvSpPr>
          <p:cNvPr id="76" name="Rectangle 75">
            <a:extLst>
              <a:ext uri="{FF2B5EF4-FFF2-40B4-BE49-F238E27FC236}">
                <a16:creationId xmlns:a16="http://schemas.microsoft.com/office/drawing/2014/main" id="{7CDAF3F9-F1E3-46E6-9665-349B71FE6417}"/>
              </a:ext>
            </a:extLst>
          </p:cNvPr>
          <p:cNvSpPr/>
          <p:nvPr/>
        </p:nvSpPr>
        <p:spPr>
          <a:xfrm>
            <a:off x="8829420" y="4800729"/>
            <a:ext cx="2790336"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Open Badges</a:t>
            </a:r>
          </a:p>
          <a:p>
            <a:pPr marL="171450" indent="-171450">
              <a:buFont typeface="Arial" panose="020B0604020202020204" pitchFamily="34" charset="0"/>
              <a:buChar char="•"/>
            </a:pPr>
            <a:r>
              <a:rPr lang="nl-NL" sz="1050" dirty="0"/>
              <a:t>Skillspaspoort</a:t>
            </a:r>
          </a:p>
          <a:p>
            <a:pPr marL="171450" indent="-171450">
              <a:buFont typeface="Arial" panose="020B0604020202020204" pitchFamily="34" charset="0"/>
              <a:buChar char="•"/>
            </a:pPr>
            <a:r>
              <a:rPr lang="nl-NL" sz="1050" dirty="0"/>
              <a:t>EVC</a:t>
            </a:r>
          </a:p>
          <a:p>
            <a:pPr marL="171450" indent="-171450">
              <a:buFont typeface="Arial" panose="020B0604020202020204" pitchFamily="34" charset="0"/>
              <a:buChar char="•"/>
            </a:pPr>
            <a:r>
              <a:rPr lang="nl-NL" sz="1050" dirty="0"/>
              <a:t>Praktijkverklaring</a:t>
            </a:r>
          </a:p>
        </p:txBody>
      </p:sp>
      <p:sp>
        <p:nvSpPr>
          <p:cNvPr id="78" name="Rectangle 77">
            <a:extLst>
              <a:ext uri="{FF2B5EF4-FFF2-40B4-BE49-F238E27FC236}">
                <a16:creationId xmlns:a16="http://schemas.microsoft.com/office/drawing/2014/main" id="{2AFF90D9-E733-4CE3-9E32-8A132856237F}"/>
              </a:ext>
            </a:extLst>
          </p:cNvPr>
          <p:cNvSpPr/>
          <p:nvPr/>
        </p:nvSpPr>
        <p:spPr>
          <a:xfrm>
            <a:off x="8810280" y="2270115"/>
            <a:ext cx="2817038" cy="1384995"/>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Entreewerk</a:t>
            </a:r>
          </a:p>
          <a:p>
            <a:pPr marL="171450" indent="-171450">
              <a:buFont typeface="Arial" panose="020B0604020202020204" pitchFamily="34" charset="0"/>
              <a:buChar char="•"/>
            </a:pPr>
            <a:r>
              <a:rPr lang="nl-NL" sz="1050" dirty="0"/>
              <a:t>Leren volgens het Meester-Gezel principe</a:t>
            </a:r>
          </a:p>
          <a:p>
            <a:pPr marL="171450" indent="-171450">
              <a:buFont typeface="Arial" panose="020B0604020202020204" pitchFamily="34" charset="0"/>
              <a:buChar char="•"/>
            </a:pPr>
            <a:r>
              <a:rPr lang="nl-NL" sz="1050" dirty="0"/>
              <a:t>Ondernemershuis op Zuid/Ingenieurs op Zuid</a:t>
            </a:r>
          </a:p>
          <a:p>
            <a:pPr marL="171450" indent="-171450">
              <a:buFont typeface="Arial" panose="020B0604020202020204" pitchFamily="34" charset="0"/>
              <a:buChar char="•"/>
            </a:pPr>
            <a:r>
              <a:rPr lang="nl-NL" sz="1050" dirty="0"/>
              <a:t>Wijkschool Werkt (van Samen voor Zuid/NPRZ)</a:t>
            </a:r>
          </a:p>
          <a:p>
            <a:pPr marL="171450" indent="-171450">
              <a:buFont typeface="Arial" panose="020B0604020202020204" pitchFamily="34" charset="0"/>
              <a:buChar char="•"/>
            </a:pPr>
            <a:r>
              <a:rPr lang="nl-NL" sz="1050" dirty="0"/>
              <a:t>Tech </a:t>
            </a:r>
            <a:r>
              <a:rPr lang="nl-NL" sz="1050" dirty="0" err="1"/>
              <a:t>Ground</a:t>
            </a:r>
            <a:endParaRPr lang="nl-NL" sz="1050" dirty="0"/>
          </a:p>
        </p:txBody>
      </p:sp>
      <p:sp>
        <p:nvSpPr>
          <p:cNvPr id="79" name="Rectangle 78">
            <a:extLst>
              <a:ext uri="{FF2B5EF4-FFF2-40B4-BE49-F238E27FC236}">
                <a16:creationId xmlns:a16="http://schemas.microsoft.com/office/drawing/2014/main" id="{B62DD311-1D9E-4AE9-9EBB-64DDA86BF7FB}"/>
              </a:ext>
            </a:extLst>
          </p:cNvPr>
          <p:cNvSpPr/>
          <p:nvPr/>
        </p:nvSpPr>
        <p:spPr>
          <a:xfrm>
            <a:off x="8829420" y="3684114"/>
            <a:ext cx="2790338" cy="1061829"/>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Stichting Werkshop</a:t>
            </a:r>
          </a:p>
          <a:p>
            <a:pPr marL="171450" indent="-171450">
              <a:buFont typeface="Arial" panose="020B0604020202020204" pitchFamily="34" charset="0"/>
              <a:buChar char="•"/>
            </a:pPr>
            <a:r>
              <a:rPr lang="nl-NL" sz="1050" dirty="0"/>
              <a:t>Urban </a:t>
            </a:r>
            <a:r>
              <a:rPr lang="nl-NL" sz="1050" dirty="0" err="1"/>
              <a:t>Skillz</a:t>
            </a:r>
            <a:endParaRPr lang="nl-NL" sz="1050" dirty="0"/>
          </a:p>
          <a:p>
            <a:pPr marL="171450" indent="-171450">
              <a:buFont typeface="Arial" panose="020B0604020202020204" pitchFamily="34" charset="0"/>
              <a:buChar char="•"/>
            </a:pPr>
            <a:r>
              <a:rPr lang="nl-NL" sz="1050" dirty="0" err="1"/>
              <a:t>Women</a:t>
            </a:r>
            <a:r>
              <a:rPr lang="nl-NL" sz="1050" dirty="0"/>
              <a:t> </a:t>
            </a:r>
            <a:r>
              <a:rPr lang="nl-NL" sz="1050" dirty="0" err="1"/>
              <a:t>Connected</a:t>
            </a:r>
            <a:endParaRPr lang="nl-NL" sz="1050" dirty="0"/>
          </a:p>
          <a:p>
            <a:pPr marL="171450" indent="-171450">
              <a:buFont typeface="Arial" panose="020B0604020202020204" pitchFamily="34" charset="0"/>
              <a:buChar char="•"/>
            </a:pPr>
            <a:r>
              <a:rPr lang="nl-NL" sz="1050" dirty="0"/>
              <a:t>City stewards</a:t>
            </a:r>
          </a:p>
          <a:p>
            <a:pPr marL="171450" indent="-171450">
              <a:buFont typeface="Arial" panose="020B0604020202020204" pitchFamily="34" charset="0"/>
              <a:buChar char="•"/>
            </a:pPr>
            <a:r>
              <a:rPr lang="nl-NL" sz="1050" dirty="0"/>
              <a:t>Stichting Nieuwe kans</a:t>
            </a:r>
          </a:p>
          <a:p>
            <a:pPr marL="171450" indent="-171450">
              <a:buFont typeface="Arial" panose="020B0604020202020204" pitchFamily="34" charset="0"/>
              <a:buChar char="•"/>
            </a:pPr>
            <a:r>
              <a:rPr lang="nl-NL" sz="1050" dirty="0"/>
              <a:t>Tel mee met Taal</a:t>
            </a:r>
            <a:endParaRPr lang="nl-NL" sz="1050" dirty="0">
              <a:highlight>
                <a:srgbClr val="00FFFF"/>
              </a:highlight>
            </a:endParaRPr>
          </a:p>
        </p:txBody>
      </p:sp>
      <p:sp>
        <p:nvSpPr>
          <p:cNvPr id="80" name="Rectangle 79">
            <a:extLst>
              <a:ext uri="{FF2B5EF4-FFF2-40B4-BE49-F238E27FC236}">
                <a16:creationId xmlns:a16="http://schemas.microsoft.com/office/drawing/2014/main" id="{93CD3364-3E30-4EE1-813C-37E5C800D130}"/>
              </a:ext>
            </a:extLst>
          </p:cNvPr>
          <p:cNvSpPr/>
          <p:nvPr/>
        </p:nvSpPr>
        <p:spPr>
          <a:xfrm>
            <a:off x="8810278" y="1680674"/>
            <a:ext cx="2817039" cy="415498"/>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hlinkClick r:id="rId20" action="ppaction://hlinksldjump"/>
              </a:rPr>
              <a:t>Maatschappelijke Diensttijd</a:t>
            </a:r>
            <a:endParaRPr lang="nl-NL" sz="1050" dirty="0"/>
          </a:p>
          <a:p>
            <a:pPr marL="171450" indent="-171450">
              <a:buFont typeface="Arial" panose="020B0604020202020204" pitchFamily="34" charset="0"/>
              <a:buChar char="•"/>
            </a:pPr>
            <a:r>
              <a:rPr lang="nl-NL" sz="1050" dirty="0"/>
              <a:t>Burgerschapsonderwijs</a:t>
            </a:r>
          </a:p>
        </p:txBody>
      </p:sp>
      <p:sp>
        <p:nvSpPr>
          <p:cNvPr id="81" name="Rectangle 80">
            <a:extLst>
              <a:ext uri="{FF2B5EF4-FFF2-40B4-BE49-F238E27FC236}">
                <a16:creationId xmlns:a16="http://schemas.microsoft.com/office/drawing/2014/main" id="{86D4E311-B8FB-495D-BFDB-EE4B1AAD4316}"/>
              </a:ext>
            </a:extLst>
          </p:cNvPr>
          <p:cNvSpPr/>
          <p:nvPr/>
        </p:nvSpPr>
        <p:spPr>
          <a:xfrm>
            <a:off x="8806716" y="1108374"/>
            <a:ext cx="2194630" cy="461665"/>
          </a:xfrm>
          <a:prstGeom prst="rect">
            <a:avLst/>
          </a:prstGeom>
        </p:spPr>
        <p:txBody>
          <a:bodyPr wrap="square">
            <a:spAutoFit/>
          </a:bodyPr>
          <a:lstStyle/>
          <a:p>
            <a:r>
              <a:rPr lang="nl-NL" sz="1200" b="1" dirty="0"/>
              <a:t>Bestaande (regionale) initiatieven en innovaties:</a:t>
            </a:r>
            <a:endParaRPr lang="nl-NL" sz="1200" dirty="0"/>
          </a:p>
        </p:txBody>
      </p:sp>
      <p:pic>
        <p:nvPicPr>
          <p:cNvPr id="36" name="Graphic 35" descr="Cursor">
            <a:extLst>
              <a:ext uri="{FF2B5EF4-FFF2-40B4-BE49-F238E27FC236}">
                <a16:creationId xmlns:a16="http://schemas.microsoft.com/office/drawing/2014/main" id="{40CC65F7-6B23-42FA-B00E-B95BCB34A82C}"/>
              </a:ext>
            </a:extLst>
          </p:cNvPr>
          <p:cNvPicPr>
            <a:picLocks noChangeAspect="1"/>
          </p:cNvPicPr>
          <p:nvPr/>
        </p:nvPicPr>
        <p:blipFill>
          <a:blip r:embed="rId21" cstate="screen">
            <a:extLst>
              <a:ext uri="{28A0092B-C50C-407E-A947-70E740481C1C}">
                <a14:useLocalDpi xmlns:a14="http://schemas.microsoft.com/office/drawing/2010/main"/>
              </a:ext>
              <a:ext uri="{96DAC541-7B7A-43D3-8B79-37D633B846F1}">
                <asvg:svgBlip xmlns:asvg="http://schemas.microsoft.com/office/drawing/2016/SVG/main" r:embed="rId22"/>
              </a:ext>
            </a:extLst>
          </a:blip>
          <a:stretch>
            <a:fillRect/>
          </a:stretch>
        </p:blipFill>
        <p:spPr>
          <a:xfrm>
            <a:off x="9695125" y="6147642"/>
            <a:ext cx="457200" cy="4572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667826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4584" y="88640"/>
            <a:ext cx="10396882" cy="1151965"/>
          </a:xfrm>
        </p:spPr>
        <p:txBody>
          <a:bodyPr anchor="t">
            <a:noAutofit/>
          </a:bodyPr>
          <a:lstStyle/>
          <a:p>
            <a:r>
              <a:rPr lang="nl-NL" sz="2800" dirty="0">
                <a:solidFill>
                  <a:schemeClr val="tx1"/>
                </a:solidFill>
              </a:rPr>
              <a:t>Voorbeeldinstrumenten</a:t>
            </a:r>
            <a:br>
              <a:rPr lang="nl-NL" sz="2800" dirty="0">
                <a:solidFill>
                  <a:schemeClr val="tx1"/>
                </a:solidFill>
              </a:rPr>
            </a:br>
            <a:r>
              <a:rPr lang="nl-NL" sz="2800" dirty="0">
                <a:solidFill>
                  <a:srgbClr val="FFC000"/>
                </a:solidFill>
              </a:rPr>
              <a:t>Vernieuwend onderwijs en erkenning</a:t>
            </a:r>
            <a:br>
              <a:rPr lang="nl-NL" sz="2800" dirty="0">
                <a:solidFill>
                  <a:srgbClr val="FFC000"/>
                </a:solidFill>
              </a:rPr>
            </a:br>
            <a:endParaRPr lang="nl-NL" sz="2800" dirty="0">
              <a:solidFill>
                <a:schemeClr val="tx1"/>
              </a:solidFill>
            </a:endParaRPr>
          </a:p>
        </p:txBody>
      </p:sp>
      <p:sp>
        <p:nvSpPr>
          <p:cNvPr id="11" name="Content Placeholder 2">
            <a:extLst>
              <a:ext uri="{FF2B5EF4-FFF2-40B4-BE49-F238E27FC236}">
                <a16:creationId xmlns:a16="http://schemas.microsoft.com/office/drawing/2014/main" id="{5A289955-41E4-49E1-84B7-AC2159594F35}"/>
              </a:ext>
            </a:extLst>
          </p:cNvPr>
          <p:cNvSpPr txBox="1">
            <a:spLocks/>
          </p:cNvSpPr>
          <p:nvPr/>
        </p:nvSpPr>
        <p:spPr>
          <a:xfrm>
            <a:off x="284584" y="1154566"/>
            <a:ext cx="5400000" cy="4900562"/>
          </a:xfrm>
          <a:prstGeom prst="rect">
            <a:avLst/>
          </a:prstGeom>
          <a:gradFill>
            <a:gsLst>
              <a:gs pos="0">
                <a:srgbClr val="F7F7F7"/>
              </a:gs>
              <a:gs pos="100000">
                <a:srgbClr val="DEDEDE"/>
              </a:gs>
            </a:gsLst>
            <a:lin ang="5400000" scaled="1"/>
          </a:gradFill>
          <a:ln>
            <a:solidFill>
              <a:schemeClr val="accent1"/>
            </a:solidFill>
          </a:ln>
        </p:spPr>
        <p:txBody>
          <a:bodyPr vert="horz" lIns="91440" tIns="45720" rIns="91440" bIns="45720" numCol="1"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Font typeface="Arial" panose="020B0604020202020204" pitchFamily="34" charset="0"/>
              <a:buNone/>
            </a:pPr>
            <a:r>
              <a:rPr lang="nl-NL" sz="1400" b="1" u="heavy" cap="none" dirty="0">
                <a:uFill>
                  <a:solidFill>
                    <a:schemeClr val="accent1"/>
                  </a:solidFill>
                </a:uFill>
              </a:rPr>
              <a:t>Open-badges</a:t>
            </a:r>
            <a:r>
              <a:rPr lang="nl-NL" sz="1200" cap="none" baseline="30000" dirty="0">
                <a:uFill>
                  <a:solidFill>
                    <a:schemeClr val="accent1"/>
                  </a:solidFill>
                </a:uFill>
              </a:rPr>
              <a:t>57</a:t>
            </a:r>
            <a:r>
              <a:rPr lang="nl-NL" sz="1200" cap="none" dirty="0"/>
              <a:t> zijn digitale certificaten (insignes) die kennis en vaardigheden die een werk(zoekende) leert tijdens stage, opleiding, bijbaan of vrijwilligerswerk, erkennen en zichtbaar maken.</a:t>
            </a:r>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r>
              <a:rPr lang="nl-NL" sz="1200" cap="none" dirty="0"/>
              <a:t>Voorbeelden zijn: (non-verbaal) communiceren, empathie tonen, samenwerken, afspraken nakomen, verantwoordelijkheid nemen. De badges zijn te behalen op beginner, gevorderd en expertniveau. Open badges ondersteunen daarbij deelkwalificaties en </a:t>
            </a:r>
            <a:r>
              <a:rPr lang="nl-NL" sz="1200" cap="none" dirty="0" err="1"/>
              <a:t>edu</a:t>
            </a:r>
            <a:r>
              <a:rPr lang="nl-NL" sz="1200" cap="none" dirty="0"/>
              <a:t>-badges in het onderwijs.</a:t>
            </a:r>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r>
              <a:rPr lang="nl-NL" sz="1200" b="1" cap="none" dirty="0">
                <a:highlight>
                  <a:srgbClr val="FFC000"/>
                </a:highlight>
              </a:rPr>
              <a:t>Gemeente</a:t>
            </a:r>
            <a:r>
              <a:rPr lang="nl-NL" sz="1200" b="1" cap="none" dirty="0"/>
              <a:t> en </a:t>
            </a:r>
            <a:r>
              <a:rPr lang="nl-NL" sz="1200" b="1" cap="none" dirty="0">
                <a:highlight>
                  <a:srgbClr val="FFC000"/>
                </a:highlight>
              </a:rPr>
              <a:t>maatschappelijke organisaties</a:t>
            </a:r>
            <a:r>
              <a:rPr lang="nl-NL" sz="1200" b="1" cap="none" dirty="0"/>
              <a:t> </a:t>
            </a:r>
            <a:r>
              <a:rPr lang="nl-NL" sz="1200" cap="none" dirty="0"/>
              <a:t>kunnen Open-badges inzetten voor het erkennen van kennis en vaardigheden die zijn opgedaan door non-formeel leren.</a:t>
            </a:r>
          </a:p>
          <a:p>
            <a:pPr marL="0" indent="0">
              <a:spcBef>
                <a:spcPts val="0"/>
              </a:spcBef>
              <a:buFont typeface="Arial" panose="020B0604020202020204" pitchFamily="34" charset="0"/>
              <a:buNone/>
            </a:pPr>
            <a:endParaRPr lang="nl-NL" sz="1200" b="1" cap="none" dirty="0"/>
          </a:p>
          <a:p>
            <a:pPr marL="0" indent="0">
              <a:spcBef>
                <a:spcPts val="0"/>
              </a:spcBef>
              <a:buNone/>
            </a:pPr>
            <a:r>
              <a:rPr lang="nl-NL" sz="1200" b="1" cap="none" dirty="0">
                <a:highlight>
                  <a:srgbClr val="FFC000"/>
                </a:highlight>
              </a:rPr>
              <a:t>Werkgevers</a:t>
            </a:r>
            <a:r>
              <a:rPr lang="nl-NL" sz="1200" cap="none" dirty="0"/>
              <a:t> kunnen Open-badges</a:t>
            </a:r>
            <a:r>
              <a:rPr lang="nl-NL" sz="1200" b="1" cap="none" dirty="0"/>
              <a:t> </a:t>
            </a:r>
            <a:r>
              <a:rPr lang="nl-NL" sz="1200" cap="none" dirty="0"/>
              <a:t>inzetten om zichtbaar te maken welke vaardigheden iemand heeft opgedaan en/of om zicht te krijgen op de benodigde vaardigheden die een potentiele werknemer bezit. </a:t>
            </a:r>
          </a:p>
          <a:p>
            <a:pPr marL="0" indent="0">
              <a:spcBef>
                <a:spcPts val="0"/>
              </a:spcBef>
              <a:buFont typeface="Arial" panose="020B0604020202020204" pitchFamily="34" charset="0"/>
              <a:buNone/>
            </a:pPr>
            <a:endParaRPr lang="nl-NL" sz="600" cap="none" dirty="0"/>
          </a:p>
          <a:p>
            <a:pPr marL="0" indent="0">
              <a:spcBef>
                <a:spcPts val="0"/>
              </a:spcBef>
              <a:buFont typeface="Arial" panose="020B0604020202020204" pitchFamily="34" charset="0"/>
              <a:buNone/>
            </a:pPr>
            <a:r>
              <a:rPr lang="nl-NL" sz="1200" cap="none" dirty="0"/>
              <a:t>De Motor kan Open-badges inzetten om vaardigheden te erkennen en daarmee instroom en doorstroom van werk(zoek)enden te ondersteunen. </a:t>
            </a:r>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600" cap="none" dirty="0"/>
          </a:p>
        </p:txBody>
      </p:sp>
      <p:sp>
        <p:nvSpPr>
          <p:cNvPr id="9" name="Content Placeholder 2">
            <a:extLst>
              <a:ext uri="{FF2B5EF4-FFF2-40B4-BE49-F238E27FC236}">
                <a16:creationId xmlns:a16="http://schemas.microsoft.com/office/drawing/2014/main" id="{A95E9BEF-4345-3549-9570-92EB9E29329A}"/>
              </a:ext>
            </a:extLst>
          </p:cNvPr>
          <p:cNvSpPr txBox="1">
            <a:spLocks/>
          </p:cNvSpPr>
          <p:nvPr/>
        </p:nvSpPr>
        <p:spPr>
          <a:xfrm>
            <a:off x="6096000" y="1154566"/>
            <a:ext cx="5400000" cy="4900562"/>
          </a:xfrm>
          <a:prstGeom prst="rect">
            <a:avLst/>
          </a:prstGeom>
          <a:gradFill>
            <a:gsLst>
              <a:gs pos="0">
                <a:srgbClr val="F7F7F7"/>
              </a:gs>
              <a:gs pos="100000">
                <a:srgbClr val="DEDEDE"/>
              </a:gs>
            </a:gsLst>
            <a:lin ang="5400000" scaled="1"/>
          </a:gradFill>
          <a:ln>
            <a:solidFill>
              <a:schemeClr val="accent1"/>
            </a:solidFill>
          </a:ln>
        </p:spPr>
        <p:txBody>
          <a:bodyPr vert="horz" lIns="91440" tIns="45720" rIns="91440" bIns="45720" numCol="1"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None/>
            </a:pPr>
            <a:r>
              <a:rPr lang="nl-NL" sz="1400" b="1" u="heavy" cap="none" dirty="0">
                <a:uFill>
                  <a:solidFill>
                    <a:schemeClr val="accent1"/>
                  </a:solidFill>
                </a:uFill>
              </a:rPr>
              <a:t>Maatschappelijke Diensttijd op Zuid (MDT)</a:t>
            </a:r>
            <a:r>
              <a:rPr lang="nl-NL" sz="1200" cap="none" baseline="30000" dirty="0">
                <a:uFill>
                  <a:solidFill>
                    <a:schemeClr val="accent1"/>
                  </a:solidFill>
                </a:uFill>
              </a:rPr>
              <a:t>58</a:t>
            </a:r>
            <a:r>
              <a:rPr lang="nl-NL" sz="1200" b="1" cap="none" dirty="0">
                <a:uFill>
                  <a:solidFill>
                    <a:schemeClr val="accent1"/>
                  </a:solidFill>
                </a:uFill>
              </a:rPr>
              <a:t> </a:t>
            </a:r>
            <a:r>
              <a:rPr lang="nl-NL" sz="1200" cap="none" dirty="0"/>
              <a:t>is het talent-ontwikkelingsproject voor minima en statushouders die wonen of naar school gaan in Rotterdam-Zuid. Deelnemers zijn in de leeftijd van 15 tot en met 30 jaar.  Zij ontdekken en ontwikkelen hun talenten door het doen van vrijwilligerswerk in hun eigen buurt of wijk. In MDT op Zuid komen </a:t>
            </a:r>
            <a:r>
              <a:rPr lang="nl-NL" sz="1200" b="1" cap="none" dirty="0">
                <a:highlight>
                  <a:srgbClr val="FFC000"/>
                </a:highlight>
              </a:rPr>
              <a:t>talentontwikkeling</a:t>
            </a:r>
            <a:r>
              <a:rPr lang="nl-NL" sz="1200" cap="none" dirty="0"/>
              <a:t>,</a:t>
            </a:r>
            <a:r>
              <a:rPr lang="nl-NL" sz="1200" b="1" cap="none" dirty="0"/>
              <a:t> </a:t>
            </a:r>
            <a:r>
              <a:rPr lang="nl-NL" sz="1200" b="1" cap="none" dirty="0">
                <a:highlight>
                  <a:srgbClr val="FFC000"/>
                </a:highlight>
              </a:rPr>
              <a:t>persoonlijke ontwikkeling </a:t>
            </a:r>
            <a:r>
              <a:rPr lang="nl-NL" sz="1200" cap="none" dirty="0"/>
              <a:t>en</a:t>
            </a:r>
            <a:r>
              <a:rPr lang="nl-NL" sz="1200" b="1" cap="none" dirty="0">
                <a:highlight>
                  <a:srgbClr val="FFC000"/>
                </a:highlight>
              </a:rPr>
              <a:t> burgerschap </a:t>
            </a:r>
            <a:r>
              <a:rPr lang="nl-NL" sz="1200" cap="none" dirty="0"/>
              <a:t>samen.</a:t>
            </a:r>
          </a:p>
          <a:p>
            <a:pPr marL="0" indent="0">
              <a:spcBef>
                <a:spcPts val="0"/>
              </a:spcBef>
              <a:buFont typeface="Arial" panose="020B0604020202020204" pitchFamily="34" charset="0"/>
              <a:buNone/>
            </a:pPr>
            <a:endParaRPr lang="nl-NL" sz="1200" b="1" cap="none" dirty="0"/>
          </a:p>
          <a:p>
            <a:pPr marL="0" indent="0">
              <a:spcBef>
                <a:spcPts val="0"/>
              </a:spcBef>
              <a:buNone/>
            </a:pPr>
            <a:r>
              <a:rPr lang="nl-NL" sz="1200" b="1" cap="none" dirty="0"/>
              <a:t>De manier van </a:t>
            </a:r>
            <a:r>
              <a:rPr lang="nl-NL" sz="1200" b="1" cap="none" dirty="0">
                <a:highlight>
                  <a:srgbClr val="FFC000"/>
                </a:highlight>
              </a:rPr>
              <a:t>matching </a:t>
            </a:r>
            <a:r>
              <a:rPr lang="nl-NL" sz="1200" cap="none" dirty="0"/>
              <a:t>die MDT toepast werkt goed. Jongeren krijgen een intake gesprek en vervolgens een </a:t>
            </a:r>
            <a:r>
              <a:rPr lang="nl-NL" sz="1200" b="1" cap="none" dirty="0">
                <a:highlight>
                  <a:srgbClr val="FFC000"/>
                </a:highlight>
              </a:rPr>
              <a:t>talentscan</a:t>
            </a:r>
            <a:r>
              <a:rPr lang="nl-NL" sz="1200" cap="none" dirty="0"/>
              <a:t> op vaardigheden. Op basis daarvan ontstaat een </a:t>
            </a:r>
            <a:r>
              <a:rPr lang="nl-NL" sz="1200" b="1" cap="none" dirty="0">
                <a:highlight>
                  <a:srgbClr val="FFC000"/>
                </a:highlight>
              </a:rPr>
              <a:t>ontwikkelplan</a:t>
            </a:r>
            <a:r>
              <a:rPr lang="nl-NL" sz="1200" cap="none" dirty="0"/>
              <a:t>. Vervolgens wordt er gezocht naar een plek waar de jongere zijn/haar MDT-reis kan beginnen. </a:t>
            </a:r>
          </a:p>
          <a:p>
            <a:pPr marL="0" indent="0">
              <a:spcBef>
                <a:spcPts val="0"/>
              </a:spcBef>
              <a:buNone/>
            </a:pPr>
            <a:r>
              <a:rPr lang="nl-NL" sz="1200" cap="none" dirty="0"/>
              <a:t>MDT op Zuid heeft in de afgelopen jaren een netwerk van ruim </a:t>
            </a:r>
            <a:r>
              <a:rPr lang="nl-NL" sz="1200" b="1" cap="none" dirty="0">
                <a:highlight>
                  <a:srgbClr val="FFC000"/>
                </a:highlight>
              </a:rPr>
              <a:t>49 lokale partners</a:t>
            </a:r>
            <a:r>
              <a:rPr lang="nl-NL" sz="1200" b="1" cap="none" dirty="0"/>
              <a:t> </a:t>
            </a:r>
            <a:r>
              <a:rPr lang="nl-NL" sz="1200" cap="none" dirty="0"/>
              <a:t>opgebouwd. Zo </a:t>
            </a:r>
            <a:r>
              <a:rPr lang="nl-NL" sz="1200" b="1" cap="none" dirty="0">
                <a:highlight>
                  <a:srgbClr val="FFC000"/>
                </a:highlight>
              </a:rPr>
              <a:t>maatwerk</a:t>
            </a:r>
            <a:r>
              <a:rPr lang="nl-NL" sz="1200" cap="none" dirty="0"/>
              <a:t> geleverd worden aan de jongeren en aan de maatschappelijke organisaties die vrijwilligers nodig hebben.</a:t>
            </a:r>
          </a:p>
          <a:p>
            <a:pPr marL="0" indent="0">
              <a:spcBef>
                <a:spcPts val="0"/>
              </a:spcBef>
              <a:buNone/>
            </a:pPr>
            <a:r>
              <a:rPr lang="nl-NL" sz="1200" cap="none" dirty="0"/>
              <a:t>In 2 jaar tijd hebben 250 jongeren meer dan 25.000 uur vrijwilligerswerk gedaan en zichzelf ontplooid. </a:t>
            </a:r>
          </a:p>
          <a:p>
            <a:pPr marL="0" indent="0">
              <a:spcBef>
                <a:spcPts val="0"/>
              </a:spcBef>
              <a:buNone/>
            </a:pPr>
            <a:endParaRPr lang="nl-NL" sz="1200" cap="none" dirty="0"/>
          </a:p>
          <a:p>
            <a:pPr marL="0" indent="0">
              <a:spcBef>
                <a:spcPts val="0"/>
              </a:spcBef>
              <a:buFont typeface="Arial" panose="020B0604020202020204" pitchFamily="34" charset="0"/>
              <a:buNone/>
            </a:pPr>
            <a:r>
              <a:rPr lang="nl-NL" sz="1200" cap="none" dirty="0"/>
              <a:t>De werkwijze van MDT is in de Motor ook toepasbaar voor volwassenen. Ook zij kunnen op deze wijze  bouwen aan hun talenten, netwerk en burgerschap. Wij zien het  als vernieuwende vorm van talentontwikkeling die de instroom ondersteunt. </a:t>
            </a:r>
          </a:p>
          <a:p>
            <a:pPr marL="0" indent="0">
              <a:spcBef>
                <a:spcPts val="0"/>
              </a:spcBef>
              <a:buNone/>
            </a:pPr>
            <a:r>
              <a:rPr lang="nl-NL" sz="1200" cap="none" dirty="0"/>
              <a:t> </a:t>
            </a:r>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200" cap="none" dirty="0"/>
          </a:p>
          <a:p>
            <a:pPr marL="0" indent="0">
              <a:spcBef>
                <a:spcPts val="0"/>
              </a:spcBef>
              <a:buFont typeface="Arial" panose="020B0604020202020204" pitchFamily="34" charset="0"/>
              <a:buNone/>
            </a:pPr>
            <a:endParaRPr lang="nl-NL" sz="1600" cap="none" dirty="0"/>
          </a:p>
        </p:txBody>
      </p:sp>
    </p:spTree>
    <p:extLst>
      <p:ext uri="{BB962C8B-B14F-4D97-AF65-F5344CB8AC3E}">
        <p14:creationId xmlns:p14="http://schemas.microsoft.com/office/powerpoint/2010/main" val="41296116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8"/>
            <a:ext cx="3780000" cy="772158"/>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Werkgevers, gemeente, onderwijs, </a:t>
            </a:r>
            <a:r>
              <a:rPr lang="nl-NL" sz="1400" cap="none" dirty="0"/>
              <a:t>en </a:t>
            </a:r>
            <a:r>
              <a:rPr lang="nl-NL" sz="1400" b="1" cap="none" dirty="0"/>
              <a:t>maatschappelijke organisaties </a:t>
            </a:r>
            <a:r>
              <a:rPr lang="nl-NL" sz="1400" cap="none" dirty="0"/>
              <a:t>formuleren in de Motor gezamenlijke projecten.</a:t>
            </a:r>
          </a:p>
          <a:p>
            <a:pPr marL="0" indent="0">
              <a:lnSpc>
                <a:spcPct val="100000"/>
              </a:lnSpc>
              <a:spcBef>
                <a:spcPts val="0"/>
              </a:spcBef>
              <a:buNone/>
            </a:pPr>
            <a:endParaRPr lang="nl-NL" sz="1400" b="1" cap="none" dirty="0"/>
          </a:p>
          <a:p>
            <a:pPr marL="0" indent="0">
              <a:lnSpc>
                <a:spcPct val="100000"/>
              </a:lnSpc>
              <a:spcBef>
                <a:spcPts val="0"/>
              </a:spcBef>
              <a:buNone/>
            </a:pPr>
            <a:endParaRPr lang="nl-NL" sz="1400" b="1" cap="none" dirty="0"/>
          </a:p>
          <a:p>
            <a:pPr marL="0" indent="0">
              <a:lnSpc>
                <a:spcPct val="100000"/>
              </a:lnSpc>
              <a:spcBef>
                <a:spcPts val="0"/>
              </a:spcBef>
              <a:buNone/>
            </a:pPr>
            <a:endParaRPr lang="nl-NL" sz="2400"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662741" y="1714840"/>
            <a:ext cx="3961192" cy="2809728"/>
            <a:chOff x="2818997" y="2588047"/>
            <a:chExt cx="3961192" cy="2809728"/>
          </a:xfrm>
        </p:grpSpPr>
        <p:sp>
          <p:nvSpPr>
            <p:cNvPr id="54" name="Rectangle: Rounded Corners 53">
              <a:extLst>
                <a:ext uri="{FF2B5EF4-FFF2-40B4-BE49-F238E27FC236}">
                  <a16:creationId xmlns:a16="http://schemas.microsoft.com/office/drawing/2014/main" id="{C7BBC8F8-4772-4742-B29E-8B5DB2AC781B}"/>
                </a:ext>
              </a:extLst>
            </p:cNvPr>
            <p:cNvSpPr/>
            <p:nvPr/>
          </p:nvSpPr>
          <p:spPr>
            <a:xfrm>
              <a:off x="2818999" y="2588047"/>
              <a:ext cx="3942557" cy="841918"/>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Lokaal samenwerkings- en mobiliteitsnetwerk</a:t>
              </a:r>
            </a:p>
            <a:p>
              <a:r>
                <a:rPr lang="nl-NL" sz="1200" dirty="0">
                  <a:solidFill>
                    <a:schemeClr val="tx1"/>
                  </a:solidFill>
                </a:rPr>
                <a:t>Met daarin </a:t>
              </a:r>
              <a:r>
                <a:rPr lang="nl-NL" sz="1200" u="sng" dirty="0">
                  <a:solidFill>
                    <a:schemeClr val="tx1"/>
                  </a:solidFill>
                </a:rPr>
                <a:t>één centraal steunpunt </a:t>
              </a:r>
              <a:r>
                <a:rPr lang="nl-NL" sz="1200" dirty="0">
                  <a:solidFill>
                    <a:schemeClr val="tx1"/>
                  </a:solidFill>
                </a:rPr>
                <a:t>voor werkgevers, opleiders, gemeente en maatschappelijke organisaties.</a:t>
              </a: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37631" y="4784781"/>
              <a:ext cx="3942558" cy="612994"/>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Huidige en toekomstige trends </a:t>
              </a:r>
            </a:p>
            <a:p>
              <a:r>
                <a:rPr lang="nl-NL" sz="1200" dirty="0">
                  <a:solidFill>
                    <a:schemeClr val="tx1"/>
                  </a:solidFill>
                </a:rPr>
                <a:t>Van de arbeidsmarkt van Rotterdam-Zuid inzichtelijk voor werkgevers en onderwijs.</a:t>
              </a: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18997" y="3691053"/>
              <a:ext cx="3942559" cy="934900"/>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Skills-gerichte matching</a:t>
              </a:r>
            </a:p>
            <a:p>
              <a:r>
                <a:rPr lang="nl-NL" sz="1200" dirty="0">
                  <a:solidFill>
                    <a:schemeClr val="tx1"/>
                  </a:solidFill>
                </a:rPr>
                <a:t>Voor instoom en doorstroom mogelijkheden voor werk(zoek)enden op basis van vernieuwde erkenningen en competentiegerichte intake bij de gemeente.</a:t>
              </a:r>
            </a:p>
          </p:txBody>
        </p:sp>
      </p:gr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4640074" y="1199165"/>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10">
            <a:extLst>
              <a:ext uri="{FF2B5EF4-FFF2-40B4-BE49-F238E27FC236}">
                <a16:creationId xmlns:a16="http://schemas.microsoft.com/office/drawing/2014/main" id="{ABB1B302-5D43-4FFC-862D-A60B7B582A58}"/>
              </a:ext>
            </a:extLst>
          </p:cNvPr>
          <p:cNvSpPr/>
          <p:nvPr/>
        </p:nvSpPr>
        <p:spPr>
          <a:xfrm>
            <a:off x="331544" y="3566683"/>
            <a:ext cx="3780000" cy="830997"/>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Integraal oppakken van regionale mobiliteit en matching van werk(zoek)enden.</a:t>
            </a:r>
            <a:endParaRPr lang="nl-NL" b="1" dirty="0">
              <a:highlight>
                <a:srgbClr val="FF00FF"/>
              </a:highlight>
            </a:endParaRP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39772" y="2811392"/>
            <a:ext cx="1120767" cy="1120767"/>
          </a:xfrm>
          <a:prstGeom prst="rect">
            <a:avLst/>
          </a:prstGeom>
        </p:spPr>
      </p:pic>
      <p:sp>
        <p:nvSpPr>
          <p:cNvPr id="37" name="Title 1">
            <a:extLst>
              <a:ext uri="{FF2B5EF4-FFF2-40B4-BE49-F238E27FC236}">
                <a16:creationId xmlns:a16="http://schemas.microsoft.com/office/drawing/2014/main" id="{6380839E-CA52-46A4-AEFF-5DE138868616}"/>
              </a:ext>
            </a:extLst>
          </p:cNvPr>
          <p:cNvSpPr txBox="1">
            <a:spLocks/>
          </p:cNvSpPr>
          <p:nvPr/>
        </p:nvSpPr>
        <p:spPr>
          <a:xfrm>
            <a:off x="286635" y="113852"/>
            <a:ext cx="10840616"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matching en regionale mobiliteit</a:t>
            </a:r>
          </a:p>
        </p:txBody>
      </p:sp>
      <p:sp>
        <p:nvSpPr>
          <p:cNvPr id="77" name="Rectangle: Rounded Corners 76">
            <a:extLst>
              <a:ext uri="{FF2B5EF4-FFF2-40B4-BE49-F238E27FC236}">
                <a16:creationId xmlns:a16="http://schemas.microsoft.com/office/drawing/2014/main" id="{DEFC5E02-0CF3-4C4A-AA10-8D6DED05B650}"/>
              </a:ext>
            </a:extLst>
          </p:cNvPr>
          <p:cNvSpPr/>
          <p:nvPr/>
        </p:nvSpPr>
        <p:spPr>
          <a:xfrm>
            <a:off x="4681375" y="4686903"/>
            <a:ext cx="3942558" cy="761541"/>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r>
              <a:rPr lang="nl-NL" sz="1200" b="1" u="heavy" dirty="0">
                <a:solidFill>
                  <a:schemeClr val="tx1"/>
                </a:solidFill>
                <a:uFill>
                  <a:solidFill>
                    <a:srgbClr val="FFC000"/>
                  </a:solidFill>
                </a:uFill>
              </a:rPr>
              <a:t>Instroom realiseren</a:t>
            </a:r>
          </a:p>
          <a:p>
            <a:r>
              <a:rPr lang="nl-NL" sz="1200" dirty="0">
                <a:solidFill>
                  <a:schemeClr val="tx1"/>
                </a:solidFill>
              </a:rPr>
              <a:t>Door gemeente, werkgevers, opleiders en maatschappelijke organisaties in specifieke krapte-sectoren</a:t>
            </a:r>
          </a:p>
        </p:txBody>
      </p:sp>
      <p:sp>
        <p:nvSpPr>
          <p:cNvPr id="44" name="TextBox 43">
            <a:extLst>
              <a:ext uri="{FF2B5EF4-FFF2-40B4-BE49-F238E27FC236}">
                <a16:creationId xmlns:a16="http://schemas.microsoft.com/office/drawing/2014/main" id="{2BAE9E4E-A237-4C4B-A420-3C8BB6159B6C}"/>
              </a:ext>
            </a:extLst>
          </p:cNvPr>
          <p:cNvSpPr txBox="1"/>
          <p:nvPr/>
        </p:nvSpPr>
        <p:spPr>
          <a:xfrm>
            <a:off x="10038642" y="5672032"/>
            <a:ext cx="1680002" cy="553998"/>
          </a:xfrm>
          <a:prstGeom prst="rect">
            <a:avLst/>
          </a:prstGeom>
          <a:noFill/>
        </p:spPr>
        <p:txBody>
          <a:bodyPr wrap="square" rtlCol="0">
            <a:spAutoFit/>
          </a:bodyPr>
          <a:lstStyle/>
          <a:p>
            <a:r>
              <a:rPr lang="nl-NL" sz="1000">
                <a:solidFill>
                  <a:schemeClr val="bg1"/>
                </a:solidFill>
              </a:rPr>
              <a:t>Klik hier om in de Motor </a:t>
            </a:r>
            <a:r>
              <a:rPr lang="nl-NL" sz="1000">
                <a:solidFill>
                  <a:schemeClr val="bg1"/>
                </a:solidFill>
                <a:highlight>
                  <a:srgbClr val="FFCD03"/>
                </a:highlight>
              </a:rPr>
              <a:t>mee te werken </a:t>
            </a:r>
            <a:r>
              <a:rPr lang="nl-NL" sz="1000">
                <a:solidFill>
                  <a:schemeClr val="bg1"/>
                </a:solidFill>
              </a:rPr>
              <a:t> matching en regionale mobiliteit</a:t>
            </a:r>
          </a:p>
        </p:txBody>
      </p:sp>
      <p:pic>
        <p:nvPicPr>
          <p:cNvPr id="46" name="Picture 2" descr="NPRZ » EIC Mainport Rotterdam">
            <a:extLst>
              <a:ext uri="{FF2B5EF4-FFF2-40B4-BE49-F238E27FC236}">
                <a16:creationId xmlns:a16="http://schemas.microsoft.com/office/drawing/2014/main" id="{233288E6-30DB-4092-8CB0-7EB4A25870BE}"/>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3813" y="5769032"/>
            <a:ext cx="508153" cy="477664"/>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46">
            <a:extLst>
              <a:ext uri="{FF2B5EF4-FFF2-40B4-BE49-F238E27FC236}">
                <a16:creationId xmlns:a16="http://schemas.microsoft.com/office/drawing/2014/main" id="{2FF37236-2859-4919-B971-9B626F1DB5F2}"/>
              </a:ext>
            </a:extLst>
          </p:cNvPr>
          <p:cNvGrpSpPr/>
          <p:nvPr/>
        </p:nvGrpSpPr>
        <p:grpSpPr>
          <a:xfrm>
            <a:off x="9365272" y="5673476"/>
            <a:ext cx="659705" cy="665096"/>
            <a:chOff x="9522035" y="5612486"/>
            <a:chExt cx="659705" cy="665096"/>
          </a:xfrm>
        </p:grpSpPr>
        <p:sp>
          <p:nvSpPr>
            <p:cNvPr id="48" name="Oval 47">
              <a:extLst>
                <a:ext uri="{FF2B5EF4-FFF2-40B4-BE49-F238E27FC236}">
                  <a16:creationId xmlns:a16="http://schemas.microsoft.com/office/drawing/2014/main" id="{CCF5BE9A-35B5-4349-83C9-D4AC7283E19D}"/>
                </a:ext>
              </a:extLst>
            </p:cNvPr>
            <p:cNvSpPr/>
            <p:nvPr/>
          </p:nvSpPr>
          <p:spPr>
            <a:xfrm>
              <a:off x="9522940" y="5618782"/>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9" name="Picture 48">
              <a:hlinkClick r:id="rId7"/>
              <a:extLst>
                <a:ext uri="{FF2B5EF4-FFF2-40B4-BE49-F238E27FC236}">
                  <a16:creationId xmlns:a16="http://schemas.microsoft.com/office/drawing/2014/main" id="{D478C96E-95F9-43B0-AB40-C6B5774FA82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22035" y="5612486"/>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grpSp>
      <p:grpSp>
        <p:nvGrpSpPr>
          <p:cNvPr id="50" name="Groep 8">
            <a:extLst>
              <a:ext uri="{FF2B5EF4-FFF2-40B4-BE49-F238E27FC236}">
                <a16:creationId xmlns:a16="http://schemas.microsoft.com/office/drawing/2014/main" id="{68D71CF7-45E1-46FC-973B-DBA2F248695D}"/>
              </a:ext>
            </a:extLst>
          </p:cNvPr>
          <p:cNvGrpSpPr/>
          <p:nvPr/>
        </p:nvGrpSpPr>
        <p:grpSpPr>
          <a:xfrm>
            <a:off x="1049555" y="5691823"/>
            <a:ext cx="6687347" cy="582363"/>
            <a:chOff x="1049555" y="5691823"/>
            <a:chExt cx="6687347" cy="582363"/>
          </a:xfrm>
        </p:grpSpPr>
        <p:grpSp>
          <p:nvGrpSpPr>
            <p:cNvPr id="51" name="Groep 48">
              <a:extLst>
                <a:ext uri="{FF2B5EF4-FFF2-40B4-BE49-F238E27FC236}">
                  <a16:creationId xmlns:a16="http://schemas.microsoft.com/office/drawing/2014/main" id="{1BFFC520-84A4-4693-8C38-CA799E6AD0AA}"/>
                </a:ext>
              </a:extLst>
            </p:cNvPr>
            <p:cNvGrpSpPr/>
            <p:nvPr/>
          </p:nvGrpSpPr>
          <p:grpSpPr>
            <a:xfrm>
              <a:off x="4075135" y="5807972"/>
              <a:ext cx="2076942" cy="394905"/>
              <a:chOff x="4075135" y="5807972"/>
              <a:chExt cx="2076942" cy="394905"/>
            </a:xfrm>
          </p:grpSpPr>
          <p:pic>
            <p:nvPicPr>
              <p:cNvPr id="83" name="Afbeelding 32" descr="Internationalisering van groot belang in het mbo">
                <a:extLst>
                  <a:ext uri="{FF2B5EF4-FFF2-40B4-BE49-F238E27FC236}">
                    <a16:creationId xmlns:a16="http://schemas.microsoft.com/office/drawing/2014/main" id="{AFA860CC-9875-46C2-964D-0DC43DC4B2C7}"/>
                  </a:ext>
                </a:extLst>
              </p:cNvPr>
              <p:cNvPicPr>
                <a:picLocks noChangeAspect="1" noChangeArrowheads="1"/>
              </p:cNvPicPr>
              <p:nvPr/>
            </p:nvPicPr>
            <p:blipFill>
              <a:blip r:embed="rId9" r:link="rId10" cstate="screen">
                <a:extLst>
                  <a:ext uri="{28A0092B-C50C-407E-A947-70E740481C1C}">
                    <a14:useLocalDpi xmlns:a14="http://schemas.microsoft.com/office/drawing/2010/main"/>
                  </a:ext>
                </a:extLst>
              </a:blip>
              <a:srcRect/>
              <a:stretch>
                <a:fillRect/>
              </a:stretch>
            </p:blipFill>
            <p:spPr bwMode="auto">
              <a:xfrm>
                <a:off x="4075135" y="5859977"/>
                <a:ext cx="1003300" cy="342900"/>
              </a:xfrm>
              <a:prstGeom prst="rect">
                <a:avLst/>
              </a:prstGeom>
              <a:noFill/>
              <a:extLst>
                <a:ext uri="{909E8E84-426E-40DD-AFC4-6F175D3DCCD1}">
                  <a14:hiddenFill xmlns:a14="http://schemas.microsoft.com/office/drawing/2010/main">
                    <a:solidFill>
                      <a:srgbClr val="FFFFFF"/>
                    </a:solidFill>
                  </a14:hiddenFill>
                </a:ext>
              </a:extLst>
            </p:spPr>
          </p:pic>
          <p:pic>
            <p:nvPicPr>
              <p:cNvPr id="84" name="Afbeelding 36" descr="logo-Zadkine - Leiderschap Ontwikkelhuis">
                <a:extLst>
                  <a:ext uri="{FF2B5EF4-FFF2-40B4-BE49-F238E27FC236}">
                    <a16:creationId xmlns:a16="http://schemas.microsoft.com/office/drawing/2014/main" id="{F993F58F-C988-4C72-A9EB-AEC5D647083B}"/>
                  </a:ext>
                </a:extLst>
              </p:cNvPr>
              <p:cNvPicPr>
                <a:picLocks noChangeAspect="1" noChangeArrowheads="1"/>
              </p:cNvPicPr>
              <p:nvPr/>
            </p:nvPicPr>
            <p:blipFill>
              <a:blip r:embed="rId11" r:link="rId12" cstate="screen">
                <a:extLst>
                  <a:ext uri="{28A0092B-C50C-407E-A947-70E740481C1C}">
                    <a14:useLocalDpi xmlns:a14="http://schemas.microsoft.com/office/drawing/2010/main"/>
                  </a:ext>
                </a:extLst>
              </a:blip>
              <a:srcRect/>
              <a:stretch>
                <a:fillRect/>
              </a:stretch>
            </p:blipFill>
            <p:spPr bwMode="auto">
              <a:xfrm>
                <a:off x="5217278" y="5820354"/>
                <a:ext cx="355600" cy="355600"/>
              </a:xfrm>
              <a:prstGeom prst="rect">
                <a:avLst/>
              </a:prstGeom>
              <a:noFill/>
              <a:extLst>
                <a:ext uri="{909E8E84-426E-40DD-AFC4-6F175D3DCCD1}">
                  <a14:hiddenFill xmlns:a14="http://schemas.microsoft.com/office/drawing/2010/main">
                    <a:solidFill>
                      <a:srgbClr val="FFFFFF"/>
                    </a:solidFill>
                  </a14:hiddenFill>
                </a:ext>
              </a:extLst>
            </p:spPr>
          </p:pic>
          <p:pic>
            <p:nvPicPr>
              <p:cNvPr id="85" name="Afbeelding 34" descr="Stichting Werkshop - De Partner Omtrent Werk">
                <a:extLst>
                  <a:ext uri="{FF2B5EF4-FFF2-40B4-BE49-F238E27FC236}">
                    <a16:creationId xmlns:a16="http://schemas.microsoft.com/office/drawing/2014/main" id="{D89B17EA-B5D9-4A07-9BA0-83D3D8154C0A}"/>
                  </a:ext>
                </a:extLst>
              </p:cNvPr>
              <p:cNvPicPr>
                <a:picLocks noChangeAspect="1" noChangeArrowheads="1"/>
              </p:cNvPicPr>
              <p:nvPr/>
            </p:nvPicPr>
            <p:blipFill>
              <a:blip r:embed="rId13" r:link="rId14" cstate="screen">
                <a:extLst>
                  <a:ext uri="{28A0092B-C50C-407E-A947-70E740481C1C}">
                    <a14:useLocalDpi xmlns:a14="http://schemas.microsoft.com/office/drawing/2010/main"/>
                  </a:ext>
                </a:extLst>
              </a:blip>
              <a:srcRect/>
              <a:stretch>
                <a:fillRect/>
              </a:stretch>
            </p:blipFill>
            <p:spPr bwMode="auto">
              <a:xfrm>
                <a:off x="5707577" y="5807972"/>
                <a:ext cx="444500" cy="393700"/>
              </a:xfrm>
              <a:prstGeom prst="rect">
                <a:avLst/>
              </a:prstGeom>
              <a:noFill/>
              <a:extLst>
                <a:ext uri="{909E8E84-426E-40DD-AFC4-6F175D3DCCD1}">
                  <a14:hiddenFill xmlns:a14="http://schemas.microsoft.com/office/drawing/2010/main">
                    <a:solidFill>
                      <a:srgbClr val="FFFFFF"/>
                    </a:solidFill>
                  </a14:hiddenFill>
                </a:ext>
              </a:extLst>
            </p:spPr>
          </p:pic>
        </p:grpSp>
        <p:pic>
          <p:nvPicPr>
            <p:cNvPr id="52" name="Afbeelding 33" descr="VOLKSUNIVERSITEIT BIEDT LESSEN BIJ DONNER | De Oud-RotterdammerDe ...">
              <a:extLst>
                <a:ext uri="{FF2B5EF4-FFF2-40B4-BE49-F238E27FC236}">
                  <a16:creationId xmlns:a16="http://schemas.microsoft.com/office/drawing/2014/main" id="{1B8E0856-E713-47BA-8BC3-38E8601E95FE}"/>
                </a:ext>
              </a:extLst>
            </p:cNvPr>
            <p:cNvPicPr>
              <a:picLocks noChangeAspect="1" noChangeArrowheads="1"/>
            </p:cNvPicPr>
            <p:nvPr/>
          </p:nvPicPr>
          <p:blipFill>
            <a:blip r:embed="rId15" r:link="rId16" cstate="screen">
              <a:extLst>
                <a:ext uri="{28A0092B-C50C-407E-A947-70E740481C1C}">
                  <a14:useLocalDpi xmlns:a14="http://schemas.microsoft.com/office/drawing/2010/main"/>
                </a:ext>
              </a:extLst>
            </a:blip>
            <a:srcRect/>
            <a:stretch>
              <a:fillRect/>
            </a:stretch>
          </p:blipFill>
          <p:spPr bwMode="auto">
            <a:xfrm>
              <a:off x="3182676" y="5769032"/>
              <a:ext cx="749300" cy="36830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Stichting Citysteward Rotterdam | LinkedIn">
              <a:extLst>
                <a:ext uri="{FF2B5EF4-FFF2-40B4-BE49-F238E27FC236}">
                  <a16:creationId xmlns:a16="http://schemas.microsoft.com/office/drawing/2014/main" id="{1A845129-9F1D-4462-9EBC-B4355DB50A4B}"/>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2692655" y="5821540"/>
              <a:ext cx="355322" cy="35532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6" descr="Home - BadgeCollect">
              <a:extLst>
                <a:ext uri="{FF2B5EF4-FFF2-40B4-BE49-F238E27FC236}">
                  <a16:creationId xmlns:a16="http://schemas.microsoft.com/office/drawing/2014/main" id="{D7E46D1E-0798-4ED2-9A3C-B70E5E5CF96D}"/>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1049555" y="5791339"/>
              <a:ext cx="1499941" cy="399984"/>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8" descr="Jeugdwerkloosheid bij Gemeente Rotterdam | Kickstart your Social Impact">
              <a:extLst>
                <a:ext uri="{FF2B5EF4-FFF2-40B4-BE49-F238E27FC236}">
                  <a16:creationId xmlns:a16="http://schemas.microsoft.com/office/drawing/2014/main" id="{D1FB20D8-B123-4FD7-BB99-DFA09D83CD31}"/>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6096000" y="5691823"/>
              <a:ext cx="1252479" cy="582363"/>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14" descr="Leerwerkakkoord - Leer Werk Akkoord">
              <a:extLst>
                <a:ext uri="{FF2B5EF4-FFF2-40B4-BE49-F238E27FC236}">
                  <a16:creationId xmlns:a16="http://schemas.microsoft.com/office/drawing/2014/main" id="{FB87A15D-31C2-439C-85A8-0B78180DA89F}"/>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7351875" y="5770350"/>
              <a:ext cx="385027" cy="376546"/>
            </a:xfrm>
            <a:prstGeom prst="rect">
              <a:avLst/>
            </a:prstGeom>
            <a:noFill/>
            <a:extLst>
              <a:ext uri="{909E8E84-426E-40DD-AFC4-6F175D3DCCD1}">
                <a14:hiddenFill xmlns:a14="http://schemas.microsoft.com/office/drawing/2010/main">
                  <a:solidFill>
                    <a:srgbClr val="FFFFFF"/>
                  </a:solidFill>
                </a14:hiddenFill>
              </a:ext>
            </a:extLst>
          </p:spPr>
        </p:pic>
      </p:grpSp>
      <p:pic>
        <p:nvPicPr>
          <p:cNvPr id="45" name="Graphic 44" descr="Cursor">
            <a:extLst>
              <a:ext uri="{FF2B5EF4-FFF2-40B4-BE49-F238E27FC236}">
                <a16:creationId xmlns:a16="http://schemas.microsoft.com/office/drawing/2014/main" id="{20F0E9D0-5938-4E00-B9FB-DFB27D927DF0}"/>
              </a:ext>
            </a:extLst>
          </p:cNvPr>
          <p:cNvPicPr>
            <a:picLocks noChangeAspect="1"/>
          </p:cNvPicPr>
          <p:nvPr/>
        </p:nvPicPr>
        <p:blipFill>
          <a:blip r:embed="rId21" cstate="screen">
            <a:extLst>
              <a:ext uri="{28A0092B-C50C-407E-A947-70E740481C1C}">
                <a14:useLocalDpi xmlns:a14="http://schemas.microsoft.com/office/drawing/2010/main"/>
              </a:ext>
              <a:ext uri="{96DAC541-7B7A-43D3-8B79-37D633B846F1}">
                <asvg:svgBlip xmlns:asvg="http://schemas.microsoft.com/office/drawing/2016/SVG/main" r:embed="rId22"/>
              </a:ext>
            </a:extLst>
          </a:blip>
          <a:stretch>
            <a:fillRect/>
          </a:stretch>
        </p:blipFill>
        <p:spPr>
          <a:xfrm>
            <a:off x="9695125" y="6147642"/>
            <a:ext cx="457200" cy="457200"/>
          </a:xfrm>
          <a:prstGeom prst="rect">
            <a:avLst/>
          </a:prstGeom>
          <a:effectLst>
            <a:outerShdw blurRad="50800" dist="38100" dir="2700000" algn="tl" rotWithShape="0">
              <a:prstClr val="black">
                <a:alpha val="40000"/>
              </a:prstClr>
            </a:outerShdw>
          </a:effectLst>
        </p:spPr>
      </p:pic>
      <p:sp>
        <p:nvSpPr>
          <p:cNvPr id="86" name="Rectangle 85">
            <a:extLst>
              <a:ext uri="{FF2B5EF4-FFF2-40B4-BE49-F238E27FC236}">
                <a16:creationId xmlns:a16="http://schemas.microsoft.com/office/drawing/2014/main" id="{567FFF1C-0C86-43D0-8ABC-DD416C48B551}"/>
              </a:ext>
            </a:extLst>
          </p:cNvPr>
          <p:cNvSpPr/>
          <p:nvPr/>
        </p:nvSpPr>
        <p:spPr>
          <a:xfrm>
            <a:off x="8925525" y="1563803"/>
            <a:ext cx="2817144" cy="1223412"/>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Leerwerkakkoorden Rotterdam</a:t>
            </a:r>
          </a:p>
          <a:p>
            <a:pPr marL="171450" indent="-171450">
              <a:buFont typeface="Arial" panose="020B0604020202020204" pitchFamily="34" charset="0"/>
              <a:buChar char="•"/>
            </a:pPr>
            <a:r>
              <a:rPr lang="nl-NL" sz="1050" dirty="0">
                <a:hlinkClick r:id="rId23" action="ppaction://hlinksldjump"/>
              </a:rPr>
              <a:t>Leer-werk Loket Rijnmond</a:t>
            </a:r>
            <a:endParaRPr lang="nl-NL" sz="1050" dirty="0"/>
          </a:p>
          <a:p>
            <a:pPr marL="171450" indent="-171450">
              <a:buFont typeface="Arial" panose="020B0604020202020204" pitchFamily="34" charset="0"/>
              <a:buChar char="•"/>
            </a:pPr>
            <a:r>
              <a:rPr lang="nl-NL" sz="1050" dirty="0"/>
              <a:t>NPRZ</a:t>
            </a:r>
          </a:p>
          <a:p>
            <a:pPr marL="171450" indent="-171450">
              <a:buFont typeface="Arial" panose="020B0604020202020204" pitchFamily="34" charset="0"/>
              <a:buChar char="•"/>
            </a:pPr>
            <a:r>
              <a:rPr lang="nl-NL" sz="1050" dirty="0"/>
              <a:t>Facta non Verba</a:t>
            </a:r>
          </a:p>
          <a:p>
            <a:pPr marL="171450" indent="-171450">
              <a:buFont typeface="Arial" panose="020B0604020202020204" pitchFamily="34" charset="0"/>
              <a:buChar char="•"/>
            </a:pPr>
            <a:r>
              <a:rPr lang="nl-NL" sz="1050" dirty="0"/>
              <a:t>010 Werkt</a:t>
            </a:r>
          </a:p>
          <a:p>
            <a:pPr marL="171450" indent="-171450">
              <a:buFont typeface="Arial" panose="020B0604020202020204" pitchFamily="34" charset="0"/>
              <a:buChar char="•"/>
            </a:pPr>
            <a:r>
              <a:rPr lang="nl-NL" sz="1050" dirty="0"/>
              <a:t>Rotterdam Werkt</a:t>
            </a:r>
          </a:p>
          <a:p>
            <a:pPr marL="171450" indent="-171450">
              <a:buFont typeface="Arial" panose="020B0604020202020204" pitchFamily="34" charset="0"/>
              <a:buChar char="•"/>
            </a:pPr>
            <a:r>
              <a:rPr lang="nl-NL" sz="1050" dirty="0"/>
              <a:t>Werk loont</a:t>
            </a:r>
          </a:p>
        </p:txBody>
      </p:sp>
      <p:sp>
        <p:nvSpPr>
          <p:cNvPr id="87" name="Rectangle 86">
            <a:extLst>
              <a:ext uri="{FF2B5EF4-FFF2-40B4-BE49-F238E27FC236}">
                <a16:creationId xmlns:a16="http://schemas.microsoft.com/office/drawing/2014/main" id="{49C39F53-98AA-47D5-85CE-481D3E7BD2C3}"/>
              </a:ext>
            </a:extLst>
          </p:cNvPr>
          <p:cNvSpPr/>
          <p:nvPr/>
        </p:nvSpPr>
        <p:spPr>
          <a:xfrm>
            <a:off x="8947376" y="2879808"/>
            <a:ext cx="2721938" cy="900246"/>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Training Skills-</a:t>
            </a:r>
            <a:r>
              <a:rPr lang="nl-NL" sz="1050" dirty="0" err="1"/>
              <a:t>based</a:t>
            </a:r>
            <a:r>
              <a:rPr lang="nl-NL" sz="1050" dirty="0"/>
              <a:t> werven (House of Skills)</a:t>
            </a:r>
          </a:p>
          <a:p>
            <a:pPr marL="171450" indent="-171450">
              <a:buFont typeface="Arial" panose="020B0604020202020204" pitchFamily="34" charset="0"/>
              <a:buChar char="•"/>
            </a:pPr>
            <a:r>
              <a:rPr lang="nl-NL" sz="1050" dirty="0"/>
              <a:t>Paskamer (House of Skills)</a:t>
            </a:r>
          </a:p>
          <a:p>
            <a:pPr marL="171450" indent="-171450">
              <a:buFont typeface="Arial" panose="020B0604020202020204" pitchFamily="34" charset="0"/>
              <a:buChar char="•"/>
            </a:pPr>
            <a:r>
              <a:rPr lang="nl-NL" sz="1050" dirty="0"/>
              <a:t>Hallo Werk</a:t>
            </a:r>
          </a:p>
          <a:p>
            <a:pPr marL="171450" indent="-171450">
              <a:buFont typeface="Arial" panose="020B0604020202020204" pitchFamily="34" charset="0"/>
              <a:buChar char="•"/>
            </a:pPr>
            <a:r>
              <a:rPr lang="nl-NL" sz="1050" dirty="0" err="1"/>
              <a:t>CompetentNL</a:t>
            </a:r>
            <a:r>
              <a:rPr lang="nl-NL" sz="1050" dirty="0"/>
              <a:t> als </a:t>
            </a:r>
            <a:r>
              <a:rPr lang="nl-NL" sz="1050" dirty="0" err="1"/>
              <a:t>skillstaal</a:t>
            </a:r>
            <a:endParaRPr lang="nl-NL" sz="1050" dirty="0"/>
          </a:p>
        </p:txBody>
      </p:sp>
      <p:sp>
        <p:nvSpPr>
          <p:cNvPr id="88" name="Rectangle: Folded Corner 7">
            <a:extLst>
              <a:ext uri="{FF2B5EF4-FFF2-40B4-BE49-F238E27FC236}">
                <a16:creationId xmlns:a16="http://schemas.microsoft.com/office/drawing/2014/main" id="{0F2723CB-EA63-4875-8F95-23700D074090}"/>
              </a:ext>
            </a:extLst>
          </p:cNvPr>
          <p:cNvSpPr/>
          <p:nvPr/>
        </p:nvSpPr>
        <p:spPr>
          <a:xfrm>
            <a:off x="8943969" y="4019189"/>
            <a:ext cx="2721938" cy="577081"/>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Taken van de Toekomst  (Baaningenieurs)</a:t>
            </a:r>
          </a:p>
          <a:p>
            <a:pPr marL="171450" indent="-171450">
              <a:buFont typeface="Arial" panose="020B0604020202020204" pitchFamily="34" charset="0"/>
              <a:buChar char="•"/>
            </a:pPr>
            <a:r>
              <a:rPr lang="nl-NL" sz="1050" dirty="0"/>
              <a:t>Nieuwe Banen</a:t>
            </a:r>
          </a:p>
        </p:txBody>
      </p:sp>
      <p:sp>
        <p:nvSpPr>
          <p:cNvPr id="89" name="Rectangle: Folded Corner 7">
            <a:extLst>
              <a:ext uri="{FF2B5EF4-FFF2-40B4-BE49-F238E27FC236}">
                <a16:creationId xmlns:a16="http://schemas.microsoft.com/office/drawing/2014/main" id="{3FC969F6-DA04-4B1D-8CFD-0DC93E7122AF}"/>
              </a:ext>
            </a:extLst>
          </p:cNvPr>
          <p:cNvSpPr/>
          <p:nvPr/>
        </p:nvSpPr>
        <p:spPr>
          <a:xfrm>
            <a:off x="8943969" y="4782880"/>
            <a:ext cx="2721938" cy="577081"/>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NPRZ</a:t>
            </a:r>
          </a:p>
          <a:p>
            <a:pPr marL="171450" indent="-171450">
              <a:buFont typeface="Arial" panose="020B0604020202020204" pitchFamily="34" charset="0"/>
              <a:buChar char="•"/>
            </a:pPr>
            <a:r>
              <a:rPr lang="nl-NL" sz="1050" dirty="0"/>
              <a:t>Aan de bak garanties</a:t>
            </a:r>
          </a:p>
          <a:p>
            <a:pPr marL="171450" indent="-171450">
              <a:buFont typeface="Arial" panose="020B0604020202020204" pitchFamily="34" charset="0"/>
              <a:buChar char="•"/>
            </a:pPr>
            <a:r>
              <a:rPr lang="nl-NL" sz="1050" dirty="0"/>
              <a:t>Leerwerkakkoorden Rotterdam</a:t>
            </a:r>
          </a:p>
        </p:txBody>
      </p:sp>
      <p:sp>
        <p:nvSpPr>
          <p:cNvPr id="90" name="Rectangle 89">
            <a:extLst>
              <a:ext uri="{FF2B5EF4-FFF2-40B4-BE49-F238E27FC236}">
                <a16:creationId xmlns:a16="http://schemas.microsoft.com/office/drawing/2014/main" id="{A6E07479-ADF6-428F-B44D-7BAAE69CC485}"/>
              </a:ext>
            </a:extLst>
          </p:cNvPr>
          <p:cNvSpPr/>
          <p:nvPr/>
        </p:nvSpPr>
        <p:spPr>
          <a:xfrm>
            <a:off x="8925524" y="1072430"/>
            <a:ext cx="2194630" cy="461665"/>
          </a:xfrm>
          <a:prstGeom prst="rect">
            <a:avLst/>
          </a:prstGeom>
        </p:spPr>
        <p:txBody>
          <a:bodyPr wrap="square">
            <a:spAutoFit/>
          </a:bodyPr>
          <a:lstStyle/>
          <a:p>
            <a:r>
              <a:rPr lang="nl-NL" sz="1200" b="1" dirty="0"/>
              <a:t>Bestaande (regionale) initiatieven en innovaties:</a:t>
            </a:r>
            <a:endParaRPr lang="nl-NL" sz="1200" dirty="0"/>
          </a:p>
        </p:txBody>
      </p:sp>
    </p:spTree>
    <p:extLst>
      <p:ext uri="{BB962C8B-B14F-4D97-AF65-F5344CB8AC3E}">
        <p14:creationId xmlns:p14="http://schemas.microsoft.com/office/powerpoint/2010/main" val="32740588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5C38CDB-1258-4A46-98D9-116712CA5306}"/>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2800" dirty="0">
                <a:solidFill>
                  <a:schemeClr val="tx1"/>
                </a:solidFill>
              </a:rPr>
              <a:t>voorbeeldinstrumenten</a:t>
            </a:r>
          </a:p>
          <a:p>
            <a:r>
              <a:rPr lang="nl-NL" sz="2800" dirty="0"/>
              <a:t>Regionale matching en mobiliteit</a:t>
            </a:r>
          </a:p>
        </p:txBody>
      </p:sp>
      <p:sp>
        <p:nvSpPr>
          <p:cNvPr id="2" name="Rectangle 1">
            <a:extLst>
              <a:ext uri="{FF2B5EF4-FFF2-40B4-BE49-F238E27FC236}">
                <a16:creationId xmlns:a16="http://schemas.microsoft.com/office/drawing/2014/main" id="{187DA487-A416-4635-81ED-7C47170057F0}"/>
              </a:ext>
            </a:extLst>
          </p:cNvPr>
          <p:cNvSpPr/>
          <p:nvPr/>
        </p:nvSpPr>
        <p:spPr>
          <a:xfrm>
            <a:off x="314815" y="968823"/>
            <a:ext cx="6112809" cy="4483279"/>
          </a:xfrm>
          <a:prstGeom prst="rect">
            <a:avLst/>
          </a:prstGeom>
          <a:gradFill>
            <a:gsLst>
              <a:gs pos="0">
                <a:srgbClr val="F7F7F7"/>
              </a:gs>
              <a:gs pos="100000">
                <a:srgbClr val="DEDEDE"/>
              </a:gs>
            </a:gsLst>
            <a:lin ang="5400000" scaled="1"/>
          </a:gradFill>
          <a:ln>
            <a:solidFill>
              <a:schemeClr val="accent1"/>
            </a:solidFill>
          </a:ln>
        </p:spPr>
        <p:txBody>
          <a:bodyPr wrap="square" numCol="1">
            <a:spAutoFit/>
          </a:bodyPr>
          <a:lstStyle/>
          <a:p>
            <a:pPr marL="0" lvl="5"/>
            <a:r>
              <a:rPr lang="nl-NL" sz="1400" b="1" u="heavy" dirty="0">
                <a:uFill>
                  <a:solidFill>
                    <a:schemeClr val="accent1"/>
                  </a:solidFill>
                </a:uFill>
              </a:rPr>
              <a:t>Het Leer-Werk Loket Rijnmond</a:t>
            </a:r>
            <a:r>
              <a:rPr lang="nl-NL" sz="1400" dirty="0"/>
              <a:t> </a:t>
            </a:r>
            <a:r>
              <a:rPr lang="nl-NL" sz="1200" dirty="0"/>
              <a:t>vervult een belangrijke spil- en regiefunctie in het realiseren van ontwikkeling en mobiliteit van werk(zoek)enden op Zuid. Dit door het (door)verbinden van werk(zoek)enden, werkgevers, onderwijs, maatschappelijke organisaties en gemeente, vanuit een één-loket gedachte op basis van een brede intake: </a:t>
            </a:r>
          </a:p>
          <a:p>
            <a:endParaRPr lang="nl-NL" sz="1200" dirty="0"/>
          </a:p>
          <a:p>
            <a:pPr marL="171450" indent="-171450">
              <a:spcAft>
                <a:spcPts val="1000"/>
              </a:spcAft>
              <a:buClr>
                <a:srgbClr val="FFC000"/>
              </a:buClr>
              <a:buFont typeface="Arial" panose="020B0604020202020204" pitchFamily="34" charset="0"/>
              <a:buChar char="•"/>
            </a:pPr>
            <a:r>
              <a:rPr lang="nl-NL" sz="1200" b="1" dirty="0"/>
              <a:t>Werk(zoek)enden</a:t>
            </a:r>
            <a:r>
              <a:rPr lang="nl-NL" sz="1200" dirty="0"/>
              <a:t> kunnen hier terecht voor hun ontwikkeling zodat zij meer kans maken op in- en doorstroom naar passend werk.</a:t>
            </a:r>
          </a:p>
          <a:p>
            <a:pPr marL="171450" indent="-171450">
              <a:spcAft>
                <a:spcPts val="1000"/>
              </a:spcAft>
              <a:buClr>
                <a:srgbClr val="FFC000"/>
              </a:buClr>
              <a:buFont typeface="Arial" panose="020B0604020202020204" pitchFamily="34" charset="0"/>
              <a:buChar char="•"/>
            </a:pPr>
            <a:r>
              <a:rPr lang="nl-NL" sz="1200" b="1" dirty="0"/>
              <a:t>Werkgevers</a:t>
            </a:r>
            <a:r>
              <a:rPr lang="nl-NL" sz="1200" dirty="0"/>
              <a:t> kunnen hier terecht voor mogelijkheden voor (non)formeel onderwijs voor hun werknemers, voor samenwerking met andere werkgevers in de LeerWerk Akkoorden, voor het ondersteunen bij het aanvragen van subsidieregelingen en/of begeleiden bij ontwikkelingsgericht (</a:t>
            </a:r>
            <a:r>
              <a:rPr lang="nl-NL" sz="1200" dirty="0" err="1"/>
              <a:t>bege</a:t>
            </a:r>
            <a:r>
              <a:rPr lang="nl-NL" sz="1200" dirty="0"/>
              <a:t>)leidinggeven.</a:t>
            </a:r>
          </a:p>
          <a:p>
            <a:pPr marL="171450" indent="-171450">
              <a:spcAft>
                <a:spcPts val="1000"/>
              </a:spcAft>
              <a:buClr>
                <a:srgbClr val="FFC000"/>
              </a:buClr>
              <a:buFont typeface="Arial" panose="020B0604020202020204" pitchFamily="34" charset="0"/>
              <a:buChar char="•"/>
            </a:pPr>
            <a:r>
              <a:rPr lang="nl-NL" sz="1200" b="1" dirty="0"/>
              <a:t>Onderwijs</a:t>
            </a:r>
            <a:r>
              <a:rPr lang="nl-NL" sz="1200" dirty="0"/>
              <a:t> wordt via het LeerWerkLoket verbonden met werk(zoek)enden en/of organisaties die, aansluitend bij hun wensen, formeel (deel)onderwijs willen volgen.</a:t>
            </a:r>
          </a:p>
          <a:p>
            <a:pPr marL="171450" indent="-171450">
              <a:spcAft>
                <a:spcPts val="1000"/>
              </a:spcAft>
              <a:buClr>
                <a:srgbClr val="FFC000"/>
              </a:buClr>
              <a:buFont typeface="Arial" panose="020B0604020202020204" pitchFamily="34" charset="0"/>
              <a:buChar char="•"/>
            </a:pPr>
            <a:r>
              <a:rPr lang="nl-NL" sz="1200" b="1" dirty="0"/>
              <a:t>Maatschappelijke organisaties</a:t>
            </a:r>
            <a:r>
              <a:rPr lang="nl-NL" sz="1200" dirty="0"/>
              <a:t> kunnen via het LeerWerkLoket hun non-formele ontwikkelmogelijkheden aanbieden aan werk(zoek)enden en/of organisaties die vaardigheden verder willen ontwikkelen. En/of ook voor het begeleiden bij ontwikkelingsgericht (</a:t>
            </a:r>
            <a:r>
              <a:rPr lang="nl-NL" sz="1200" dirty="0" err="1"/>
              <a:t>bege</a:t>
            </a:r>
            <a:r>
              <a:rPr lang="nl-NL" sz="1200" dirty="0"/>
              <a:t>)leidinggeven en ontwikkelperspectief. </a:t>
            </a:r>
          </a:p>
          <a:p>
            <a:pPr marL="171450" indent="-171450">
              <a:spcAft>
                <a:spcPts val="1000"/>
              </a:spcAft>
              <a:buClr>
                <a:srgbClr val="FFC000"/>
              </a:buClr>
              <a:buFont typeface="Arial" panose="020B0604020202020204" pitchFamily="34" charset="0"/>
              <a:buChar char="•"/>
            </a:pPr>
            <a:r>
              <a:rPr lang="nl-NL" sz="1200" dirty="0"/>
              <a:t>De</a:t>
            </a:r>
            <a:r>
              <a:rPr lang="nl-NL" sz="1200" b="1" dirty="0"/>
              <a:t> Gemeente</a:t>
            </a:r>
            <a:r>
              <a:rPr lang="nl-NL" sz="1200" dirty="0"/>
              <a:t> kan via het LeerWerkLoket werk(zoek)enden en werkgevers ondersteunen bij het aanvragen van subsidieregelingen en/of het realiseren van matching voor in- en doorstroom. </a:t>
            </a:r>
            <a:endParaRPr lang="nl-NL" sz="1600" dirty="0"/>
          </a:p>
        </p:txBody>
      </p:sp>
      <p:grpSp>
        <p:nvGrpSpPr>
          <p:cNvPr id="24" name="Group 23">
            <a:extLst>
              <a:ext uri="{FF2B5EF4-FFF2-40B4-BE49-F238E27FC236}">
                <a16:creationId xmlns:a16="http://schemas.microsoft.com/office/drawing/2014/main" id="{04473C51-7B24-4844-828C-7A663E429F92}"/>
              </a:ext>
            </a:extLst>
          </p:cNvPr>
          <p:cNvGrpSpPr/>
          <p:nvPr/>
        </p:nvGrpSpPr>
        <p:grpSpPr>
          <a:xfrm>
            <a:off x="6882945" y="1362371"/>
            <a:ext cx="4262940" cy="3881431"/>
            <a:chOff x="6801574" y="399232"/>
            <a:chExt cx="5275600" cy="5191575"/>
          </a:xfrm>
        </p:grpSpPr>
        <p:graphicFrame>
          <p:nvGraphicFramePr>
            <p:cNvPr id="13" name="Diagram 12">
              <a:extLst>
                <a:ext uri="{FF2B5EF4-FFF2-40B4-BE49-F238E27FC236}">
                  <a16:creationId xmlns:a16="http://schemas.microsoft.com/office/drawing/2014/main" id="{8D666DA4-4E2E-4684-90E8-D31ABB4B6329}"/>
                </a:ext>
              </a:extLst>
            </p:cNvPr>
            <p:cNvGraphicFramePr/>
            <p:nvPr>
              <p:extLst>
                <p:ext uri="{D42A27DB-BD31-4B8C-83A1-F6EECF244321}">
                  <p14:modId xmlns:p14="http://schemas.microsoft.com/office/powerpoint/2010/main" val="3468483015"/>
                </p:ext>
              </p:extLst>
            </p:nvPr>
          </p:nvGraphicFramePr>
          <p:xfrm>
            <a:off x="7858034" y="1255444"/>
            <a:ext cx="3428274" cy="3375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8" name="Graphic 17" descr="Classroom">
              <a:extLst>
                <a:ext uri="{FF2B5EF4-FFF2-40B4-BE49-F238E27FC236}">
                  <a16:creationId xmlns:a16="http://schemas.microsoft.com/office/drawing/2014/main" id="{ACF49F52-5959-4BB5-B368-32AB2E8A3F02}"/>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898059" y="4423290"/>
              <a:ext cx="900226" cy="900228"/>
            </a:xfrm>
            <a:prstGeom prst="rect">
              <a:avLst/>
            </a:prstGeom>
          </p:spPr>
        </p:pic>
        <p:pic>
          <p:nvPicPr>
            <p:cNvPr id="19" name="Graphic 18" descr="Watering pot">
              <a:extLst>
                <a:ext uri="{FF2B5EF4-FFF2-40B4-BE49-F238E27FC236}">
                  <a16:creationId xmlns:a16="http://schemas.microsoft.com/office/drawing/2014/main" id="{95CBA491-EBB7-440F-8377-767983CADA1C}"/>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809472" y="2429391"/>
              <a:ext cx="1131259" cy="1131259"/>
            </a:xfrm>
            <a:prstGeom prst="rect">
              <a:avLst/>
            </a:prstGeom>
          </p:spPr>
        </p:pic>
        <p:pic>
          <p:nvPicPr>
            <p:cNvPr id="20" name="Graphic 19" descr="Signpost">
              <a:extLst>
                <a:ext uri="{FF2B5EF4-FFF2-40B4-BE49-F238E27FC236}">
                  <a16:creationId xmlns:a16="http://schemas.microsoft.com/office/drawing/2014/main" id="{90F39F08-2050-446A-8A4C-318E9023F0C4}"/>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10020698" y="704598"/>
              <a:ext cx="974389" cy="974389"/>
            </a:xfrm>
            <a:prstGeom prst="rect">
              <a:avLst/>
            </a:prstGeom>
          </p:spPr>
        </p:pic>
        <p:pic>
          <p:nvPicPr>
            <p:cNvPr id="21" name="Graphic 20" descr="Construction worker">
              <a:extLst>
                <a:ext uri="{FF2B5EF4-FFF2-40B4-BE49-F238E27FC236}">
                  <a16:creationId xmlns:a16="http://schemas.microsoft.com/office/drawing/2014/main" id="{746A19D7-4D3F-4B33-A1AB-F21A6F9FD8B7}"/>
                </a:ext>
              </a:extLst>
            </p:cNvPr>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11051110" y="2529182"/>
              <a:ext cx="955171" cy="955171"/>
            </a:xfrm>
            <a:prstGeom prst="rect">
              <a:avLst/>
            </a:prstGeom>
          </p:spPr>
        </p:pic>
        <p:pic>
          <p:nvPicPr>
            <p:cNvPr id="22" name="Graphic 21" descr="Confused person">
              <a:extLst>
                <a:ext uri="{FF2B5EF4-FFF2-40B4-BE49-F238E27FC236}">
                  <a16:creationId xmlns:a16="http://schemas.microsoft.com/office/drawing/2014/main" id="{C9AE78E6-D3E1-453E-8C39-F4CF2C70469B}"/>
                </a:ext>
              </a:extLst>
            </p:cNvPr>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10110230" y="4307567"/>
              <a:ext cx="964503" cy="964503"/>
            </a:xfrm>
            <a:prstGeom prst="rect">
              <a:avLst/>
            </a:prstGeom>
          </p:spPr>
        </p:pic>
        <p:pic>
          <p:nvPicPr>
            <p:cNvPr id="23" name="Picture 2" descr="Business Woman Icons - Download Free Vector Icons | Noun Project">
              <a:extLst>
                <a:ext uri="{FF2B5EF4-FFF2-40B4-BE49-F238E27FC236}">
                  <a16:creationId xmlns:a16="http://schemas.microsoft.com/office/drawing/2014/main" id="{D6237335-65D2-4A72-9994-843E71528A02}"/>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7927200" y="625524"/>
              <a:ext cx="1006278" cy="10062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36FB962-688C-4FB4-8ED3-4885D6589402}"/>
                </a:ext>
              </a:extLst>
            </p:cNvPr>
            <p:cNvSpPr txBox="1"/>
            <p:nvPr/>
          </p:nvSpPr>
          <p:spPr>
            <a:xfrm rot="19825412">
              <a:off x="6885599" y="2658753"/>
              <a:ext cx="5191575" cy="720000"/>
            </a:xfrm>
            <a:prstGeom prst="leftRightArrow">
              <a:avLst/>
            </a:prstGeom>
            <a:solidFill>
              <a:srgbClr val="FFC000"/>
            </a:solidFill>
          </p:spPr>
          <p:txBody>
            <a:bodyPr wrap="square" rtlCol="0" anchor="ctr">
              <a:spAutoFit/>
            </a:bodyPr>
            <a:lstStyle/>
            <a:p>
              <a:r>
                <a:rPr lang="nl-NL" sz="1100"/>
                <a:t>Ontwikkeling</a:t>
              </a:r>
            </a:p>
          </p:txBody>
        </p:sp>
        <p:sp>
          <p:nvSpPr>
            <p:cNvPr id="15" name="TextBox 14">
              <a:extLst>
                <a:ext uri="{FF2B5EF4-FFF2-40B4-BE49-F238E27FC236}">
                  <a16:creationId xmlns:a16="http://schemas.microsoft.com/office/drawing/2014/main" id="{EDC655E0-8602-4A9D-9AC1-469C16ACB470}"/>
                </a:ext>
              </a:extLst>
            </p:cNvPr>
            <p:cNvSpPr txBox="1"/>
            <p:nvPr/>
          </p:nvSpPr>
          <p:spPr>
            <a:xfrm rot="5400000">
              <a:off x="6894407" y="2635020"/>
              <a:ext cx="5191575" cy="720000"/>
            </a:xfrm>
            <a:prstGeom prst="leftRightArrow">
              <a:avLst/>
            </a:prstGeom>
            <a:solidFill>
              <a:srgbClr val="FFC000"/>
            </a:solidFill>
          </p:spPr>
          <p:txBody>
            <a:bodyPr wrap="square" rtlCol="0" anchor="ctr">
              <a:spAutoFit/>
            </a:bodyPr>
            <a:lstStyle/>
            <a:p>
              <a:r>
                <a:rPr lang="nl-NL" sz="1100"/>
                <a:t>Matching</a:t>
              </a:r>
            </a:p>
          </p:txBody>
        </p:sp>
        <p:sp>
          <p:nvSpPr>
            <p:cNvPr id="14" name="TextBox 13">
              <a:extLst>
                <a:ext uri="{FF2B5EF4-FFF2-40B4-BE49-F238E27FC236}">
                  <a16:creationId xmlns:a16="http://schemas.microsoft.com/office/drawing/2014/main" id="{6FF4F30C-BB3A-4354-98A8-6829C2794FD0}"/>
                </a:ext>
              </a:extLst>
            </p:cNvPr>
            <p:cNvSpPr txBox="1"/>
            <p:nvPr/>
          </p:nvSpPr>
          <p:spPr>
            <a:xfrm rot="1794440">
              <a:off x="6801574" y="2646768"/>
              <a:ext cx="5191575" cy="720000"/>
            </a:xfrm>
            <a:prstGeom prst="leftRightArrow">
              <a:avLst/>
            </a:prstGeom>
            <a:solidFill>
              <a:srgbClr val="FFC000"/>
            </a:solidFill>
          </p:spPr>
          <p:txBody>
            <a:bodyPr wrap="square" rtlCol="0" anchor="ctr">
              <a:spAutoFit/>
            </a:bodyPr>
            <a:lstStyle/>
            <a:p>
              <a:r>
                <a:rPr lang="nl-NL" sz="1100"/>
                <a:t>Mobiliteit</a:t>
              </a:r>
            </a:p>
          </p:txBody>
        </p:sp>
      </p:grpSp>
      <p:pic>
        <p:nvPicPr>
          <p:cNvPr id="3" name="Picture 2">
            <a:extLst>
              <a:ext uri="{FF2B5EF4-FFF2-40B4-BE49-F238E27FC236}">
                <a16:creationId xmlns:a16="http://schemas.microsoft.com/office/drawing/2014/main" id="{0E34A37B-46BD-486C-A0DE-5BB240686D9C}"/>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621635" y="3303087"/>
            <a:ext cx="785560" cy="289675"/>
          </a:xfrm>
          <a:prstGeom prst="rect">
            <a:avLst/>
          </a:prstGeom>
        </p:spPr>
      </p:pic>
    </p:spTree>
    <p:extLst>
      <p:ext uri="{BB962C8B-B14F-4D97-AF65-F5344CB8AC3E}">
        <p14:creationId xmlns:p14="http://schemas.microsoft.com/office/powerpoint/2010/main" val="12409433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D33F-F338-46FD-990F-1B70A9F75C69}"/>
              </a:ext>
            </a:extLst>
          </p:cNvPr>
          <p:cNvSpPr>
            <a:spLocks noGrp="1"/>
          </p:cNvSpPr>
          <p:nvPr>
            <p:ph sz="quarter" idx="13"/>
          </p:nvPr>
        </p:nvSpPr>
        <p:spPr>
          <a:xfrm>
            <a:off x="331544" y="1700678"/>
            <a:ext cx="3780000" cy="772158"/>
          </a:xfrm>
          <a:solidFill>
            <a:srgbClr val="FFFFFF">
              <a:alpha val="78039"/>
            </a:srgbClr>
          </a:solidFill>
        </p:spPr>
        <p:txBody>
          <a:bodyPr numCol="1" spcCol="720000" anchor="t">
            <a:noAutofit/>
          </a:bodyPr>
          <a:lstStyle/>
          <a:p>
            <a:pPr marL="0" indent="0">
              <a:lnSpc>
                <a:spcPct val="100000"/>
              </a:lnSpc>
              <a:spcBef>
                <a:spcPts val="0"/>
              </a:spcBef>
              <a:buNone/>
            </a:pPr>
            <a:r>
              <a:rPr lang="nl-NL" sz="1400" b="1" cap="none" dirty="0"/>
              <a:t>Werkgevers, gemeente, onderwijs, </a:t>
            </a:r>
            <a:r>
              <a:rPr lang="nl-NL" sz="1400" cap="none" dirty="0"/>
              <a:t>en</a:t>
            </a:r>
            <a:r>
              <a:rPr lang="nl-NL" sz="1400" b="1" cap="none" dirty="0"/>
              <a:t> maatschappelijke organisaties </a:t>
            </a:r>
            <a:r>
              <a:rPr lang="nl-NL" sz="1400" cap="none" dirty="0"/>
              <a:t>formuleren in de Motor gezamenlijke projecten.</a:t>
            </a:r>
          </a:p>
          <a:p>
            <a:pPr marL="0" indent="0">
              <a:lnSpc>
                <a:spcPct val="100000"/>
              </a:lnSpc>
              <a:spcBef>
                <a:spcPts val="0"/>
              </a:spcBef>
              <a:buNone/>
            </a:pPr>
            <a:endParaRPr lang="nl-NL" sz="2400" cap="none" dirty="0"/>
          </a:p>
          <a:p>
            <a:pPr marL="0" indent="0">
              <a:lnSpc>
                <a:spcPct val="100000"/>
              </a:lnSpc>
              <a:spcBef>
                <a:spcPts val="0"/>
              </a:spcBef>
              <a:buNone/>
            </a:pPr>
            <a:endParaRPr lang="nl-NL" sz="2400" cap="none" dirty="0"/>
          </a:p>
          <a:p>
            <a:pPr marL="0" indent="0">
              <a:lnSpc>
                <a:spcPct val="100000"/>
              </a:lnSpc>
              <a:buNone/>
            </a:pPr>
            <a:r>
              <a:rPr lang="nl-NL" sz="1600" b="1" cap="none" dirty="0">
                <a:uFill>
                  <a:solidFill>
                    <a:srgbClr val="FFC000"/>
                  </a:solidFill>
                </a:uFill>
              </a:rPr>
              <a:t>Met als doel:</a:t>
            </a:r>
          </a:p>
          <a:p>
            <a:pPr marL="0" indent="0">
              <a:lnSpc>
                <a:spcPct val="100000"/>
              </a:lnSpc>
              <a:buNone/>
            </a:pPr>
            <a:endParaRPr lang="nl-NL" sz="1600" cap="none" dirty="0"/>
          </a:p>
          <a:p>
            <a:pPr marL="0" indent="0">
              <a:lnSpc>
                <a:spcPct val="100000"/>
              </a:lnSpc>
              <a:buNone/>
            </a:pPr>
            <a:endParaRPr lang="nl-NL" sz="1600" cap="none" dirty="0"/>
          </a:p>
          <a:p>
            <a:pPr marL="0" indent="0">
              <a:lnSpc>
                <a:spcPct val="100000"/>
              </a:lnSpc>
              <a:buNone/>
            </a:pPr>
            <a:endParaRPr lang="nl-NL" cap="none" dirty="0"/>
          </a:p>
        </p:txBody>
      </p:sp>
      <p:grpSp>
        <p:nvGrpSpPr>
          <p:cNvPr id="5" name="Group 4">
            <a:extLst>
              <a:ext uri="{FF2B5EF4-FFF2-40B4-BE49-F238E27FC236}">
                <a16:creationId xmlns:a16="http://schemas.microsoft.com/office/drawing/2014/main" id="{F0847227-8C98-4941-890A-F2BFAC4223DA}"/>
              </a:ext>
            </a:extLst>
          </p:cNvPr>
          <p:cNvGrpSpPr/>
          <p:nvPr/>
        </p:nvGrpSpPr>
        <p:grpSpPr>
          <a:xfrm>
            <a:off x="4736697" y="1805958"/>
            <a:ext cx="3961194" cy="2461581"/>
            <a:chOff x="2818995" y="2588047"/>
            <a:chExt cx="3961194" cy="2461581"/>
          </a:xfrm>
        </p:grpSpPr>
        <p:sp>
          <p:nvSpPr>
            <p:cNvPr id="54" name="Rectangle: Rounded Corners 53">
              <a:extLst>
                <a:ext uri="{FF2B5EF4-FFF2-40B4-BE49-F238E27FC236}">
                  <a16:creationId xmlns:a16="http://schemas.microsoft.com/office/drawing/2014/main" id="{C7BBC8F8-4772-4742-B29E-8B5DB2AC781B}"/>
                </a:ext>
              </a:extLst>
            </p:cNvPr>
            <p:cNvSpPr/>
            <p:nvPr/>
          </p:nvSpPr>
          <p:spPr>
            <a:xfrm>
              <a:off x="2818999" y="2588047"/>
              <a:ext cx="3942557" cy="603076"/>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defTabSz="914400">
                <a:lnSpc>
                  <a:spcPct val="120000"/>
                </a:lnSpc>
                <a:spcBef>
                  <a:spcPts val="1000"/>
                </a:spcBef>
                <a:buClr>
                  <a:schemeClr val="accent1"/>
                </a:buClr>
                <a:buSzPct val="160000"/>
              </a:pPr>
              <a:r>
                <a:rPr lang="nl-NL" sz="1200" b="1" u="sng" dirty="0">
                  <a:solidFill>
                    <a:schemeClr val="tx1"/>
                  </a:solidFill>
                  <a:uFill>
                    <a:solidFill>
                      <a:srgbClr val="FFC000"/>
                    </a:solidFill>
                  </a:uFill>
                </a:rPr>
                <a:t>Bestaande data </a:t>
              </a:r>
            </a:p>
            <a:p>
              <a:r>
                <a:rPr lang="nl-NL" sz="1200" dirty="0">
                  <a:solidFill>
                    <a:schemeClr val="tx1"/>
                  </a:solidFill>
                </a:rPr>
                <a:t>Over doorstroom van werknemers en instroom van werkzoekenden.</a:t>
              </a:r>
            </a:p>
          </p:txBody>
        </p:sp>
        <p:sp>
          <p:nvSpPr>
            <p:cNvPr id="55" name="Rectangle: Rounded Corners 54">
              <a:extLst>
                <a:ext uri="{FF2B5EF4-FFF2-40B4-BE49-F238E27FC236}">
                  <a16:creationId xmlns:a16="http://schemas.microsoft.com/office/drawing/2014/main" id="{2A7F1819-942F-4E31-ADB9-FC8F64948D0A}"/>
                </a:ext>
              </a:extLst>
            </p:cNvPr>
            <p:cNvSpPr/>
            <p:nvPr/>
          </p:nvSpPr>
          <p:spPr>
            <a:xfrm>
              <a:off x="2837631" y="4436634"/>
              <a:ext cx="3942558" cy="612994"/>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defTabSz="914400">
                <a:spcBef>
                  <a:spcPts val="1000"/>
                </a:spcBef>
                <a:buClr>
                  <a:schemeClr val="accent1"/>
                </a:buClr>
                <a:buSzPct val="160000"/>
              </a:pPr>
              <a:r>
                <a:rPr lang="nl-NL" sz="1200" b="1" u="sng" dirty="0">
                  <a:solidFill>
                    <a:schemeClr val="tx1"/>
                  </a:solidFill>
                  <a:uFill>
                    <a:solidFill>
                      <a:srgbClr val="FFC000"/>
                    </a:solidFill>
                  </a:uFill>
                </a:rPr>
                <a:t>Data van partners</a:t>
              </a:r>
              <a:br>
                <a:rPr lang="nl-NL" sz="1200" b="1" u="sng" dirty="0">
                  <a:solidFill>
                    <a:schemeClr val="tx1"/>
                  </a:solidFill>
                  <a:uFill>
                    <a:solidFill>
                      <a:srgbClr val="FFC000"/>
                    </a:solidFill>
                  </a:uFill>
                </a:rPr>
              </a:br>
              <a:r>
                <a:rPr lang="nl-NL" sz="1200" u="sng" dirty="0">
                  <a:solidFill>
                    <a:schemeClr val="tx1"/>
                  </a:solidFill>
                  <a:uFill>
                    <a:solidFill>
                      <a:srgbClr val="FFC000"/>
                    </a:solidFill>
                  </a:uFill>
                </a:rPr>
                <a:t>Data die het effect van de Motor inzichtelijk maakt.</a:t>
              </a:r>
              <a:r>
                <a:rPr lang="nl-NL" sz="1200" dirty="0">
                  <a:solidFill>
                    <a:schemeClr val="tx1"/>
                  </a:solidFill>
                  <a:uFill>
                    <a:solidFill>
                      <a:srgbClr val="FFC000"/>
                    </a:solidFill>
                  </a:uFill>
                </a:rPr>
                <a:t>.</a:t>
              </a:r>
            </a:p>
          </p:txBody>
        </p:sp>
        <p:sp>
          <p:nvSpPr>
            <p:cNvPr id="56" name="Rectangle: Rounded Corners 55">
              <a:extLst>
                <a:ext uri="{FF2B5EF4-FFF2-40B4-BE49-F238E27FC236}">
                  <a16:creationId xmlns:a16="http://schemas.microsoft.com/office/drawing/2014/main" id="{4E51E405-2396-47EC-A18C-897B890C1D9E}"/>
                </a:ext>
              </a:extLst>
            </p:cNvPr>
            <p:cNvSpPr/>
            <p:nvPr/>
          </p:nvSpPr>
          <p:spPr>
            <a:xfrm>
              <a:off x="2818995" y="3484347"/>
              <a:ext cx="3942559" cy="565449"/>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defTabSz="914400">
                <a:lnSpc>
                  <a:spcPct val="120000"/>
                </a:lnSpc>
                <a:spcBef>
                  <a:spcPts val="1000"/>
                </a:spcBef>
                <a:buClr>
                  <a:schemeClr val="accent1"/>
                </a:buClr>
                <a:buSzPct val="160000"/>
              </a:pPr>
              <a:r>
                <a:rPr lang="nl-NL" sz="1200" b="1" u="sng" dirty="0">
                  <a:solidFill>
                    <a:schemeClr val="tx1"/>
                  </a:solidFill>
                  <a:uFill>
                    <a:solidFill>
                      <a:srgbClr val="FFC000"/>
                    </a:solidFill>
                  </a:uFill>
                </a:rPr>
                <a:t>Data uit instrumenten</a:t>
              </a:r>
            </a:p>
            <a:p>
              <a:r>
                <a:rPr lang="nl-NL" sz="1200" dirty="0">
                  <a:solidFill>
                    <a:schemeClr val="tx1"/>
                  </a:solidFill>
                </a:rPr>
                <a:t>Die inzicht bieden in de doorstroom en instroom, match- en mismatch.  </a:t>
              </a:r>
            </a:p>
          </p:txBody>
        </p:sp>
      </p:grpSp>
      <p:sp>
        <p:nvSpPr>
          <p:cNvPr id="2" name="Rectangle 1">
            <a:extLst>
              <a:ext uri="{FF2B5EF4-FFF2-40B4-BE49-F238E27FC236}">
                <a16:creationId xmlns:a16="http://schemas.microsoft.com/office/drawing/2014/main" id="{B6005381-BBA2-407D-9FFB-B0817B1AB98C}"/>
              </a:ext>
            </a:extLst>
          </p:cNvPr>
          <p:cNvSpPr/>
          <p:nvPr/>
        </p:nvSpPr>
        <p:spPr>
          <a:xfrm>
            <a:off x="308509" y="1262475"/>
            <a:ext cx="607859" cy="338554"/>
          </a:xfrm>
          <a:prstGeom prst="rect">
            <a:avLst/>
          </a:prstGeom>
        </p:spPr>
        <p:txBody>
          <a:bodyPr wrap="none">
            <a:spAutoFit/>
          </a:bodyPr>
          <a:lstStyle/>
          <a:p>
            <a:r>
              <a:rPr lang="nl-NL" sz="1600" b="1" dirty="0">
                <a:uFill>
                  <a:solidFill>
                    <a:srgbClr val="FFC000"/>
                  </a:solidFill>
                </a:uFill>
              </a:rPr>
              <a:t>Wie?</a:t>
            </a:r>
          </a:p>
        </p:txBody>
      </p:sp>
      <p:sp>
        <p:nvSpPr>
          <p:cNvPr id="9" name="Rectangle 8">
            <a:extLst>
              <a:ext uri="{FF2B5EF4-FFF2-40B4-BE49-F238E27FC236}">
                <a16:creationId xmlns:a16="http://schemas.microsoft.com/office/drawing/2014/main" id="{9967C8A6-3AFB-4AD1-9913-F0341CA8816A}"/>
              </a:ext>
            </a:extLst>
          </p:cNvPr>
          <p:cNvSpPr/>
          <p:nvPr/>
        </p:nvSpPr>
        <p:spPr>
          <a:xfrm>
            <a:off x="4750364" y="1291181"/>
            <a:ext cx="3272050" cy="338554"/>
          </a:xfrm>
          <a:prstGeom prst="rect">
            <a:avLst/>
          </a:prstGeom>
        </p:spPr>
        <p:txBody>
          <a:bodyPr wrap="none">
            <a:spAutoFit/>
          </a:bodyPr>
          <a:lstStyle/>
          <a:p>
            <a:r>
              <a:rPr lang="nl-NL" sz="1600" b="1" dirty="0">
                <a:uFill>
                  <a:solidFill>
                    <a:srgbClr val="FFC000"/>
                  </a:solidFill>
                </a:uFill>
              </a:rPr>
              <a:t>Hierin is bijzonder aandacht voor:</a:t>
            </a:r>
            <a:endParaRPr lang="nl-NL" sz="1600" dirty="0">
              <a:uFill>
                <a:solidFill>
                  <a:srgbClr val="FFC000"/>
                </a:solidFill>
              </a:uFill>
            </a:endParaRPr>
          </a:p>
        </p:txBody>
      </p:sp>
      <p:sp>
        <p:nvSpPr>
          <p:cNvPr id="7" name="Rectangle 8">
            <a:extLst>
              <a:ext uri="{FF2B5EF4-FFF2-40B4-BE49-F238E27FC236}">
                <a16:creationId xmlns:a16="http://schemas.microsoft.com/office/drawing/2014/main" id="{17E36668-BF90-224F-8B7F-8E14990FF9FB}"/>
              </a:ext>
            </a:extLst>
          </p:cNvPr>
          <p:cNvSpPr>
            <a:spLocks noChangeArrowheads="1"/>
          </p:cNvSpPr>
          <p:nvPr/>
        </p:nvSpPr>
        <p:spPr bwMode="auto">
          <a:xfrm>
            <a:off x="4192034" y="586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8" name="Rectangle 10">
            <a:extLst>
              <a:ext uri="{FF2B5EF4-FFF2-40B4-BE49-F238E27FC236}">
                <a16:creationId xmlns:a16="http://schemas.microsoft.com/office/drawing/2014/main" id="{3E56E8FD-C349-4141-AF0C-980498E6A6E0}"/>
              </a:ext>
            </a:extLst>
          </p:cNvPr>
          <p:cNvSpPr>
            <a:spLocks noChangeArrowheads="1"/>
          </p:cNvSpPr>
          <p:nvPr/>
        </p:nvSpPr>
        <p:spPr bwMode="auto">
          <a:xfrm>
            <a:off x="5195334" y="5820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0" name="Rectangle 12">
            <a:extLst>
              <a:ext uri="{FF2B5EF4-FFF2-40B4-BE49-F238E27FC236}">
                <a16:creationId xmlns:a16="http://schemas.microsoft.com/office/drawing/2014/main" id="{AC96EC8C-4B15-4547-B31F-EE036765E5DE}"/>
              </a:ext>
            </a:extLst>
          </p:cNvPr>
          <p:cNvSpPr>
            <a:spLocks noChangeArrowheads="1"/>
          </p:cNvSpPr>
          <p:nvPr/>
        </p:nvSpPr>
        <p:spPr bwMode="auto">
          <a:xfrm>
            <a:off x="5694617" y="5749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10">
            <a:extLst>
              <a:ext uri="{FF2B5EF4-FFF2-40B4-BE49-F238E27FC236}">
                <a16:creationId xmlns:a16="http://schemas.microsoft.com/office/drawing/2014/main" id="{ABB1B302-5D43-4FFC-862D-A60B7B582A58}"/>
              </a:ext>
            </a:extLst>
          </p:cNvPr>
          <p:cNvSpPr/>
          <p:nvPr/>
        </p:nvSpPr>
        <p:spPr>
          <a:xfrm>
            <a:off x="331544" y="3566683"/>
            <a:ext cx="3780000" cy="830997"/>
          </a:xfrm>
          <a:prstGeom prst="rect">
            <a:avLst/>
          </a:prstGeom>
          <a:solidFill>
            <a:srgbClr val="FFFFFF">
              <a:alpha val="78039"/>
            </a:srgbClr>
          </a:solidFill>
          <a:ln>
            <a:noFill/>
          </a:ln>
        </p:spPr>
        <p:txBody>
          <a:bodyPr wrap="square">
            <a:spAutoFit/>
          </a:bodyPr>
          <a:lstStyle/>
          <a:p>
            <a:r>
              <a:rPr lang="nl-NL" sz="1600" b="1" dirty="0">
                <a:uFill>
                  <a:solidFill>
                    <a:srgbClr val="FFC000"/>
                  </a:solidFill>
                </a:uFill>
              </a:rPr>
              <a:t>Te kunnen leren van de resultaten en opbrengsten van de Motor en zo de werking van de Motor te versterken.</a:t>
            </a:r>
          </a:p>
        </p:txBody>
      </p:sp>
      <p:pic>
        <p:nvPicPr>
          <p:cNvPr id="63" name="Graphic 62" descr="Single gear">
            <a:extLst>
              <a:ext uri="{FF2B5EF4-FFF2-40B4-BE49-F238E27FC236}">
                <a16:creationId xmlns:a16="http://schemas.microsoft.com/office/drawing/2014/main" id="{DD5BFB43-328D-4F3F-B8F8-520D9FE1BD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39772" y="2811392"/>
            <a:ext cx="1120767" cy="1120767"/>
          </a:xfrm>
          <a:prstGeom prst="rect">
            <a:avLst/>
          </a:prstGeom>
        </p:spPr>
      </p:pic>
      <p:sp>
        <p:nvSpPr>
          <p:cNvPr id="37" name="Title 1">
            <a:extLst>
              <a:ext uri="{FF2B5EF4-FFF2-40B4-BE49-F238E27FC236}">
                <a16:creationId xmlns:a16="http://schemas.microsoft.com/office/drawing/2014/main" id="{6380839E-CA52-46A4-AEFF-5DE138868616}"/>
              </a:ext>
            </a:extLst>
          </p:cNvPr>
          <p:cNvSpPr txBox="1">
            <a:spLocks/>
          </p:cNvSpPr>
          <p:nvPr/>
        </p:nvSpPr>
        <p:spPr>
          <a:xfrm>
            <a:off x="286635" y="113852"/>
            <a:ext cx="10840616"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Bouwstenen voor projecten</a:t>
            </a:r>
            <a:br>
              <a:rPr lang="nl-NL" sz="3200" dirty="0">
                <a:solidFill>
                  <a:srgbClr val="FFC000"/>
                </a:solidFill>
              </a:rPr>
            </a:br>
            <a:r>
              <a:rPr lang="nl-NL" sz="3200" dirty="0">
                <a:solidFill>
                  <a:schemeClr val="tx1"/>
                </a:solidFill>
              </a:rPr>
              <a:t>Monitoring</a:t>
            </a:r>
          </a:p>
        </p:txBody>
      </p:sp>
      <p:sp>
        <p:nvSpPr>
          <p:cNvPr id="77" name="Rectangle: Rounded Corners 76">
            <a:extLst>
              <a:ext uri="{FF2B5EF4-FFF2-40B4-BE49-F238E27FC236}">
                <a16:creationId xmlns:a16="http://schemas.microsoft.com/office/drawing/2014/main" id="{DEFC5E02-0CF3-4C4A-AA10-8D6DED05B650}"/>
              </a:ext>
            </a:extLst>
          </p:cNvPr>
          <p:cNvSpPr/>
          <p:nvPr/>
        </p:nvSpPr>
        <p:spPr>
          <a:xfrm>
            <a:off x="4736698" y="4682445"/>
            <a:ext cx="3942558" cy="565449"/>
          </a:xfrm>
          <a:prstGeom prst="roundRect">
            <a:avLst/>
          </a:pr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defTabSz="914400">
              <a:lnSpc>
                <a:spcPct val="120000"/>
              </a:lnSpc>
              <a:spcBef>
                <a:spcPts val="1000"/>
              </a:spcBef>
              <a:buClr>
                <a:schemeClr val="accent1"/>
              </a:buClr>
              <a:buSzPct val="160000"/>
            </a:pPr>
            <a:r>
              <a:rPr lang="nl-NL" sz="1200" b="1" u="sng" dirty="0">
                <a:solidFill>
                  <a:schemeClr val="tx1"/>
                </a:solidFill>
                <a:uFill>
                  <a:solidFill>
                    <a:srgbClr val="FFC000"/>
                  </a:solidFill>
                </a:uFill>
              </a:rPr>
              <a:t>Aanvullend onderzoek en methodieken</a:t>
            </a:r>
          </a:p>
          <a:p>
            <a:r>
              <a:rPr lang="nl-NL" sz="1200" dirty="0">
                <a:solidFill>
                  <a:schemeClr val="tx1"/>
                </a:solidFill>
              </a:rPr>
              <a:t>Ten aanzien van de ervaringen en de impact van de Motor.</a:t>
            </a:r>
          </a:p>
        </p:txBody>
      </p:sp>
      <p:sp>
        <p:nvSpPr>
          <p:cNvPr id="90" name="Rectangle 89">
            <a:extLst>
              <a:ext uri="{FF2B5EF4-FFF2-40B4-BE49-F238E27FC236}">
                <a16:creationId xmlns:a16="http://schemas.microsoft.com/office/drawing/2014/main" id="{A6E07479-ADF6-428F-B44D-7BAAE69CC485}"/>
              </a:ext>
            </a:extLst>
          </p:cNvPr>
          <p:cNvSpPr/>
          <p:nvPr/>
        </p:nvSpPr>
        <p:spPr>
          <a:xfrm>
            <a:off x="8925524" y="1085523"/>
            <a:ext cx="2194630" cy="461665"/>
          </a:xfrm>
          <a:prstGeom prst="rect">
            <a:avLst/>
          </a:prstGeom>
        </p:spPr>
        <p:txBody>
          <a:bodyPr wrap="square">
            <a:spAutoFit/>
          </a:bodyPr>
          <a:lstStyle/>
          <a:p>
            <a:r>
              <a:rPr lang="nl-NL" sz="1200" b="1" dirty="0"/>
              <a:t>Bestaande (regionale) initiatieven en innovaties:</a:t>
            </a:r>
            <a:endParaRPr lang="nl-NL" sz="1200" dirty="0"/>
          </a:p>
        </p:txBody>
      </p:sp>
      <p:sp>
        <p:nvSpPr>
          <p:cNvPr id="58" name="TextBox 57">
            <a:extLst>
              <a:ext uri="{FF2B5EF4-FFF2-40B4-BE49-F238E27FC236}">
                <a16:creationId xmlns:a16="http://schemas.microsoft.com/office/drawing/2014/main" id="{EFA03F82-04A0-4533-A023-94DC8B72489D}"/>
              </a:ext>
            </a:extLst>
          </p:cNvPr>
          <p:cNvSpPr txBox="1"/>
          <p:nvPr/>
        </p:nvSpPr>
        <p:spPr>
          <a:xfrm>
            <a:off x="10038642" y="5672032"/>
            <a:ext cx="1680002" cy="553998"/>
          </a:xfrm>
          <a:prstGeom prst="rect">
            <a:avLst/>
          </a:prstGeom>
          <a:noFill/>
        </p:spPr>
        <p:txBody>
          <a:bodyPr wrap="square" rtlCol="0">
            <a:spAutoFit/>
          </a:bodyPr>
          <a:lstStyle/>
          <a:p>
            <a:r>
              <a:rPr lang="nl-NL" sz="1000">
                <a:solidFill>
                  <a:schemeClr val="bg1"/>
                </a:solidFill>
              </a:rPr>
              <a:t>Klik hier om in de Motor </a:t>
            </a:r>
            <a:r>
              <a:rPr lang="nl-NL" sz="1000">
                <a:solidFill>
                  <a:schemeClr val="bg1"/>
                </a:solidFill>
                <a:highlight>
                  <a:srgbClr val="FFCD03"/>
                </a:highlight>
              </a:rPr>
              <a:t>mee te werken </a:t>
            </a:r>
            <a:r>
              <a:rPr lang="nl-NL" sz="1000">
                <a:solidFill>
                  <a:schemeClr val="bg1"/>
                </a:solidFill>
              </a:rPr>
              <a:t> aan monitoring</a:t>
            </a:r>
          </a:p>
        </p:txBody>
      </p:sp>
      <p:grpSp>
        <p:nvGrpSpPr>
          <p:cNvPr id="60" name="Group 59">
            <a:extLst>
              <a:ext uri="{FF2B5EF4-FFF2-40B4-BE49-F238E27FC236}">
                <a16:creationId xmlns:a16="http://schemas.microsoft.com/office/drawing/2014/main" id="{739E97A7-B0F6-4EAA-8960-05A997B72F0C}"/>
              </a:ext>
            </a:extLst>
          </p:cNvPr>
          <p:cNvGrpSpPr/>
          <p:nvPr/>
        </p:nvGrpSpPr>
        <p:grpSpPr>
          <a:xfrm>
            <a:off x="9365272" y="5711146"/>
            <a:ext cx="659705" cy="665096"/>
            <a:chOff x="9522035" y="5612486"/>
            <a:chExt cx="659705" cy="665096"/>
          </a:xfrm>
        </p:grpSpPr>
        <p:sp>
          <p:nvSpPr>
            <p:cNvPr id="61" name="Oval 60">
              <a:extLst>
                <a:ext uri="{FF2B5EF4-FFF2-40B4-BE49-F238E27FC236}">
                  <a16:creationId xmlns:a16="http://schemas.microsoft.com/office/drawing/2014/main" id="{80C5A2C3-143A-4CA3-83A3-F8889869AADB}"/>
                </a:ext>
              </a:extLst>
            </p:cNvPr>
            <p:cNvSpPr/>
            <p:nvPr/>
          </p:nvSpPr>
          <p:spPr>
            <a:xfrm>
              <a:off x="9522940" y="5618782"/>
              <a:ext cx="658800" cy="65880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2" name="Picture 61">
              <a:hlinkClick r:id="rId6"/>
              <a:extLst>
                <a:ext uri="{FF2B5EF4-FFF2-40B4-BE49-F238E27FC236}">
                  <a16:creationId xmlns:a16="http://schemas.microsoft.com/office/drawing/2014/main" id="{5E78D62B-3094-4182-BA66-F8E5CE6F00E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22035" y="5612486"/>
              <a:ext cx="657567" cy="657567"/>
            </a:xfrm>
            <a:prstGeom prst="ellipse">
              <a:avLst/>
            </a:prstGeom>
            <a:ln>
              <a:solidFill>
                <a:schemeClr val="bg1"/>
              </a:solidFill>
            </a:ln>
            <a:effectLst>
              <a:outerShdw blurRad="50800" dist="38100" dir="2700000" algn="tl" rotWithShape="0">
                <a:prstClr val="black">
                  <a:alpha val="40000"/>
                </a:prstClr>
              </a:outerShdw>
            </a:effectLst>
            <a:scene3d>
              <a:camera prst="orthographicFront"/>
              <a:lightRig rig="threePt" dir="t"/>
            </a:scene3d>
            <a:sp3d>
              <a:bevelT w="114300" prst="hardEdge"/>
            </a:sp3d>
          </p:spPr>
        </p:pic>
      </p:grpSp>
      <p:pic>
        <p:nvPicPr>
          <p:cNvPr id="64" name="Picture 6" descr="Afbeeldingsresultaat voor TNo Logo">
            <a:extLst>
              <a:ext uri="{FF2B5EF4-FFF2-40B4-BE49-F238E27FC236}">
                <a16:creationId xmlns:a16="http://schemas.microsoft.com/office/drawing/2014/main" id="{246131DF-6D81-4898-BD77-8098C0A8B06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1208" y="5758675"/>
            <a:ext cx="2092493" cy="61003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8" descr="Jeugdwerkloosheid bij Gemeente Rotterdam | Kickstart your Social Impact">
            <a:extLst>
              <a:ext uri="{FF2B5EF4-FFF2-40B4-BE49-F238E27FC236}">
                <a16:creationId xmlns:a16="http://schemas.microsoft.com/office/drawing/2014/main" id="{2D11DA76-2049-47E4-B772-5C58385E7FDE}"/>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815467" y="5580839"/>
            <a:ext cx="1917026" cy="891356"/>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0" descr="Tilburg University - Stichting Academisch Erfgoed">
            <a:extLst>
              <a:ext uri="{FF2B5EF4-FFF2-40B4-BE49-F238E27FC236}">
                <a16:creationId xmlns:a16="http://schemas.microsoft.com/office/drawing/2014/main" id="{7B94FF19-9C6E-47BA-805C-79511DFFFE5A}"/>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310049" y="5654439"/>
            <a:ext cx="1635013" cy="784806"/>
          </a:xfrm>
          <a:prstGeom prst="rect">
            <a:avLst/>
          </a:prstGeom>
          <a:noFill/>
          <a:extLst>
            <a:ext uri="{909E8E84-426E-40DD-AFC4-6F175D3DCCD1}">
              <a14:hiddenFill xmlns:a14="http://schemas.microsoft.com/office/drawing/2010/main">
                <a:solidFill>
                  <a:srgbClr val="FFFFFF"/>
                </a:solidFill>
              </a14:hiddenFill>
            </a:ext>
          </a:extLst>
        </p:spPr>
      </p:pic>
      <p:pic>
        <p:nvPicPr>
          <p:cNvPr id="59" name="Graphic 58" descr="Cursor">
            <a:extLst>
              <a:ext uri="{FF2B5EF4-FFF2-40B4-BE49-F238E27FC236}">
                <a16:creationId xmlns:a16="http://schemas.microsoft.com/office/drawing/2014/main" id="{E7E3F129-B352-4DBE-B4A2-BDC6F9F4B0E5}"/>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9695125" y="6147642"/>
            <a:ext cx="457200" cy="457200"/>
          </a:xfrm>
          <a:prstGeom prst="rect">
            <a:avLst/>
          </a:prstGeom>
          <a:effectLst>
            <a:outerShdw blurRad="50800" dist="38100" dir="2700000" algn="tl" rotWithShape="0">
              <a:prstClr val="black">
                <a:alpha val="40000"/>
              </a:prstClr>
            </a:outerShdw>
          </a:effectLst>
        </p:spPr>
      </p:pic>
      <p:sp>
        <p:nvSpPr>
          <p:cNvPr id="71" name="Rectangle 70">
            <a:extLst>
              <a:ext uri="{FF2B5EF4-FFF2-40B4-BE49-F238E27FC236}">
                <a16:creationId xmlns:a16="http://schemas.microsoft.com/office/drawing/2014/main" id="{0FA3F9EA-B65C-4082-A7DE-1D68A6456D70}"/>
              </a:ext>
            </a:extLst>
          </p:cNvPr>
          <p:cNvSpPr/>
          <p:nvPr/>
        </p:nvSpPr>
        <p:spPr>
          <a:xfrm>
            <a:off x="8973631" y="1696806"/>
            <a:ext cx="2599517"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Gemeentelijke data via Rotterdam OBI</a:t>
            </a:r>
          </a:p>
          <a:p>
            <a:pPr marL="171450" indent="-171450">
              <a:buFont typeface="Arial" panose="020B0604020202020204" pitchFamily="34" charset="0"/>
              <a:buChar char="•"/>
            </a:pPr>
            <a:r>
              <a:rPr lang="nl-NL" sz="1050" dirty="0"/>
              <a:t>CBS Urban Data Centre</a:t>
            </a:r>
          </a:p>
          <a:p>
            <a:pPr marL="171450" indent="-171450">
              <a:buFont typeface="Arial" panose="020B0604020202020204" pitchFamily="34" charset="0"/>
              <a:buChar char="•"/>
            </a:pPr>
            <a:r>
              <a:rPr lang="nl-NL" sz="1050" dirty="0"/>
              <a:t>Rijnmondinzicht.nl </a:t>
            </a:r>
          </a:p>
        </p:txBody>
      </p:sp>
      <p:sp>
        <p:nvSpPr>
          <p:cNvPr id="72" name="Rectangle 71">
            <a:extLst>
              <a:ext uri="{FF2B5EF4-FFF2-40B4-BE49-F238E27FC236}">
                <a16:creationId xmlns:a16="http://schemas.microsoft.com/office/drawing/2014/main" id="{2213825F-A330-483A-AF54-4C075D7A23B2}"/>
              </a:ext>
            </a:extLst>
          </p:cNvPr>
          <p:cNvSpPr/>
          <p:nvPr/>
        </p:nvSpPr>
        <p:spPr>
          <a:xfrm>
            <a:off x="8967736" y="2696956"/>
            <a:ext cx="2605170" cy="577081"/>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Hallo Werk</a:t>
            </a:r>
          </a:p>
          <a:p>
            <a:pPr marL="171450" indent="-171450">
              <a:buFont typeface="Arial" panose="020B0604020202020204" pitchFamily="34" charset="0"/>
              <a:buChar char="•"/>
            </a:pPr>
            <a:r>
              <a:rPr lang="nl-NL" sz="1050" dirty="0"/>
              <a:t>Paskamer (House of Skills)</a:t>
            </a:r>
          </a:p>
          <a:p>
            <a:pPr marL="171450" indent="-171450">
              <a:buFont typeface="Arial" panose="020B0604020202020204" pitchFamily="34" charset="0"/>
              <a:buChar char="•"/>
            </a:pPr>
            <a:r>
              <a:rPr lang="nl-NL" sz="1050" dirty="0"/>
              <a:t>Taken van de Toekomst</a:t>
            </a:r>
          </a:p>
        </p:txBody>
      </p:sp>
      <p:sp>
        <p:nvSpPr>
          <p:cNvPr id="73" name="Rectangle 72">
            <a:extLst>
              <a:ext uri="{FF2B5EF4-FFF2-40B4-BE49-F238E27FC236}">
                <a16:creationId xmlns:a16="http://schemas.microsoft.com/office/drawing/2014/main" id="{EB2B86FF-F5B4-4403-A92B-5B09369F4805}"/>
              </a:ext>
            </a:extLst>
          </p:cNvPr>
          <p:cNvSpPr/>
          <p:nvPr/>
        </p:nvSpPr>
        <p:spPr>
          <a:xfrm>
            <a:off x="8925524" y="4384000"/>
            <a:ext cx="2793120" cy="1061829"/>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t>Data </a:t>
            </a:r>
            <a:r>
              <a:rPr lang="nl-NL" sz="1050" dirty="0" err="1"/>
              <a:t>science</a:t>
            </a:r>
            <a:endParaRPr lang="nl-NL" sz="1050" dirty="0"/>
          </a:p>
          <a:p>
            <a:pPr marL="171450" indent="-171450">
              <a:buFont typeface="Arial" panose="020B0604020202020204" pitchFamily="34" charset="0"/>
              <a:buChar char="•"/>
            </a:pPr>
            <a:r>
              <a:rPr lang="nl-NL" sz="1050" dirty="0"/>
              <a:t>Living Lab Onderzoek</a:t>
            </a:r>
          </a:p>
          <a:p>
            <a:pPr marL="171450" indent="-171450">
              <a:buFont typeface="Arial" panose="020B0604020202020204" pitchFamily="34" charset="0"/>
              <a:buChar char="•"/>
            </a:pPr>
            <a:r>
              <a:rPr lang="nl-NL" sz="1050" dirty="0"/>
              <a:t>Effectevaluaties</a:t>
            </a:r>
          </a:p>
          <a:p>
            <a:pPr marL="171450" indent="-171450">
              <a:buFont typeface="Arial" panose="020B0604020202020204" pitchFamily="34" charset="0"/>
              <a:buChar char="•"/>
            </a:pPr>
            <a:r>
              <a:rPr lang="nl-NL" sz="1050" dirty="0"/>
              <a:t>Procesevaluaties</a:t>
            </a:r>
          </a:p>
          <a:p>
            <a:pPr marL="171450" indent="-171450">
              <a:buFont typeface="Arial" panose="020B0604020202020204" pitchFamily="34" charset="0"/>
              <a:buChar char="•"/>
            </a:pPr>
            <a:r>
              <a:rPr lang="nl-NL" sz="1050" dirty="0" err="1"/>
              <a:t>Realistic</a:t>
            </a:r>
            <a:r>
              <a:rPr lang="nl-NL" sz="1050" dirty="0"/>
              <a:t> Evaluation Methodiek</a:t>
            </a:r>
          </a:p>
          <a:p>
            <a:pPr marL="171450" indent="-171450">
              <a:buFont typeface="Arial" panose="020B0604020202020204" pitchFamily="34" charset="0"/>
              <a:buChar char="•"/>
            </a:pPr>
            <a:r>
              <a:rPr lang="nl-NL" sz="1050" dirty="0">
                <a:hlinkClick r:id="rId13" action="ppaction://hlinksldjump"/>
              </a:rPr>
              <a:t>Shared </a:t>
            </a:r>
            <a:r>
              <a:rPr lang="nl-NL" sz="1050" dirty="0" err="1">
                <a:hlinkClick r:id="rId13" action="ppaction://hlinksldjump"/>
              </a:rPr>
              <a:t>Savings</a:t>
            </a:r>
            <a:r>
              <a:rPr lang="nl-NL" sz="1050" dirty="0">
                <a:hlinkClick r:id="rId13" action="ppaction://hlinksldjump"/>
              </a:rPr>
              <a:t> model</a:t>
            </a:r>
            <a:endParaRPr lang="nl-NL" sz="1050" dirty="0"/>
          </a:p>
        </p:txBody>
      </p:sp>
      <p:sp>
        <p:nvSpPr>
          <p:cNvPr id="74" name="Rectangle 73">
            <a:extLst>
              <a:ext uri="{FF2B5EF4-FFF2-40B4-BE49-F238E27FC236}">
                <a16:creationId xmlns:a16="http://schemas.microsoft.com/office/drawing/2014/main" id="{1DD422C4-8597-4046-9ED1-311201CBC44E}"/>
              </a:ext>
            </a:extLst>
          </p:cNvPr>
          <p:cNvSpPr/>
          <p:nvPr/>
        </p:nvSpPr>
        <p:spPr>
          <a:xfrm>
            <a:off x="8917180" y="3513552"/>
            <a:ext cx="2830272" cy="738664"/>
          </a:xfrm>
          <a:prstGeom prst="rect">
            <a:avLst/>
          </a:prstGeom>
          <a:noFill/>
          <a:ln>
            <a:noFill/>
          </a:ln>
        </p:spPr>
        <p:txBody>
          <a:bodyPr wrap="square">
            <a:spAutoFit/>
          </a:bodyPr>
          <a:lstStyle/>
          <a:p>
            <a:pPr marL="171450" indent="-171450">
              <a:buFont typeface="Arial" panose="020B0604020202020204" pitchFamily="34" charset="0"/>
              <a:buChar char="•"/>
            </a:pPr>
            <a:r>
              <a:rPr lang="nl-NL" sz="1050" dirty="0">
                <a:hlinkClick r:id="rId13" action="ppaction://hlinksldjump"/>
              </a:rPr>
              <a:t>Factorenmodel</a:t>
            </a:r>
            <a:endParaRPr lang="nl-NL" sz="1050" dirty="0"/>
          </a:p>
          <a:p>
            <a:pPr marL="171450" indent="-171450">
              <a:buFont typeface="Arial" panose="020B0604020202020204" pitchFamily="34" charset="0"/>
              <a:buChar char="•"/>
            </a:pPr>
            <a:r>
              <a:rPr lang="nl-NL" sz="1050" dirty="0"/>
              <a:t>Rotterdam Groeit</a:t>
            </a:r>
          </a:p>
          <a:p>
            <a:pPr marL="171450" indent="-171450">
              <a:buFont typeface="Arial" panose="020B0604020202020204" pitchFamily="34" charset="0"/>
              <a:buChar char="•"/>
            </a:pPr>
            <a:r>
              <a:rPr lang="nl-NL" sz="1050" dirty="0"/>
              <a:t>Sturing op impact</a:t>
            </a:r>
          </a:p>
          <a:p>
            <a:pPr marL="171450" indent="-171450">
              <a:buFont typeface="Arial" panose="020B0604020202020204" pitchFamily="34" charset="0"/>
              <a:buChar char="•"/>
            </a:pPr>
            <a:r>
              <a:rPr lang="nl-NL" sz="1050" dirty="0"/>
              <a:t>Visitaties</a:t>
            </a:r>
          </a:p>
        </p:txBody>
      </p:sp>
    </p:spTree>
    <p:extLst>
      <p:ext uri="{BB962C8B-B14F-4D97-AF65-F5344CB8AC3E}">
        <p14:creationId xmlns:p14="http://schemas.microsoft.com/office/powerpoint/2010/main" val="39227133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D6BC367-F7DD-464D-95CD-138D27615074}"/>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2800" dirty="0">
                <a:solidFill>
                  <a:schemeClr val="tx1"/>
                </a:solidFill>
              </a:rPr>
              <a:t>voorbeeldinstrumenten</a:t>
            </a:r>
          </a:p>
          <a:p>
            <a:r>
              <a:rPr lang="nl-NL" sz="2800" dirty="0"/>
              <a:t>Monitoring</a:t>
            </a:r>
          </a:p>
          <a:p>
            <a:endParaRPr lang="nl-NL" sz="3200" dirty="0">
              <a:solidFill>
                <a:schemeClr val="tx1"/>
              </a:solidFill>
            </a:endParaRPr>
          </a:p>
        </p:txBody>
      </p:sp>
      <p:sp>
        <p:nvSpPr>
          <p:cNvPr id="9" name="TextBox 8">
            <a:extLst>
              <a:ext uri="{FF2B5EF4-FFF2-40B4-BE49-F238E27FC236}">
                <a16:creationId xmlns:a16="http://schemas.microsoft.com/office/drawing/2014/main" id="{9120E590-022E-4720-9FC6-54259DA4E2F1}"/>
              </a:ext>
            </a:extLst>
          </p:cNvPr>
          <p:cNvSpPr txBox="1"/>
          <p:nvPr/>
        </p:nvSpPr>
        <p:spPr>
          <a:xfrm>
            <a:off x="6096000" y="1017664"/>
            <a:ext cx="5400000" cy="5186035"/>
          </a:xfrm>
          <a:prstGeom prst="rect">
            <a:avLst/>
          </a:prstGeom>
          <a:gradFill>
            <a:gsLst>
              <a:gs pos="0">
                <a:srgbClr val="F8F8F8"/>
              </a:gs>
              <a:gs pos="100000">
                <a:srgbClr val="DFDFDF"/>
              </a:gs>
            </a:gsLst>
            <a:lin ang="5400000" scaled="1"/>
          </a:gradFill>
          <a:ln>
            <a:solidFill>
              <a:schemeClr val="accent1"/>
            </a:solidFill>
          </a:ln>
        </p:spPr>
        <p:txBody>
          <a:bodyPr wrap="square" rtlCol="0">
            <a:spAutoFit/>
          </a:bodyPr>
          <a:lstStyle/>
          <a:p>
            <a:r>
              <a:rPr lang="nl-NL" sz="1200" dirty="0">
                <a:uFill>
                  <a:solidFill>
                    <a:srgbClr val="FFCD03"/>
                  </a:solidFill>
                </a:uFill>
              </a:rPr>
              <a:t>In een </a:t>
            </a:r>
            <a:r>
              <a:rPr lang="nl-NL" sz="1400" b="1" u="heavy" dirty="0">
                <a:uFill>
                  <a:solidFill>
                    <a:srgbClr val="FFCD03"/>
                  </a:solidFill>
                </a:uFill>
              </a:rPr>
              <a:t>Shared </a:t>
            </a:r>
            <a:r>
              <a:rPr lang="nl-NL" sz="1400" b="1" u="heavy" dirty="0" err="1">
                <a:uFill>
                  <a:solidFill>
                    <a:srgbClr val="FFCD03"/>
                  </a:solidFill>
                </a:uFill>
              </a:rPr>
              <a:t>Savings</a:t>
            </a:r>
            <a:r>
              <a:rPr lang="nl-NL" sz="1400" b="1" u="heavy" dirty="0">
                <a:uFill>
                  <a:solidFill>
                    <a:srgbClr val="FFCD03"/>
                  </a:solidFill>
                </a:uFill>
              </a:rPr>
              <a:t> model</a:t>
            </a:r>
            <a:r>
              <a:rPr lang="nl-NL" sz="1200" baseline="30000" dirty="0">
                <a:uFill>
                  <a:solidFill>
                    <a:srgbClr val="FFCD03"/>
                  </a:solidFill>
                </a:uFill>
              </a:rPr>
              <a:t>60</a:t>
            </a:r>
            <a:r>
              <a:rPr lang="nl-NL" sz="1200" b="1" dirty="0">
                <a:uFill>
                  <a:solidFill>
                    <a:srgbClr val="FFCD03"/>
                  </a:solidFill>
                </a:uFill>
              </a:rPr>
              <a:t> </a:t>
            </a:r>
            <a:r>
              <a:rPr lang="nl-NL" sz="1200" dirty="0">
                <a:uFill>
                  <a:solidFill>
                    <a:srgbClr val="FFCD03"/>
                  </a:solidFill>
                </a:uFill>
              </a:rPr>
              <a:t>wordt de verdeling van opbrengsten en investeringen in kaart gebracht en gelijker verdeeld. De extra</a:t>
            </a:r>
          </a:p>
          <a:p>
            <a:r>
              <a:rPr lang="nl-NL" sz="1200" dirty="0">
                <a:uFill>
                  <a:solidFill>
                    <a:srgbClr val="FFCD03"/>
                  </a:solidFill>
                </a:uFill>
              </a:rPr>
              <a:t>bestedingsruimte die ontstaat maakt het weer mogelijk om (gedeelde) activiteiten verder uit te breiden.</a:t>
            </a:r>
          </a:p>
          <a:p>
            <a:endParaRPr lang="nl-NL" sz="1200" dirty="0">
              <a:uFill>
                <a:solidFill>
                  <a:srgbClr val="FFCD03"/>
                </a:solidFill>
              </a:uFill>
            </a:endParaRPr>
          </a:p>
          <a:p>
            <a:r>
              <a:rPr lang="nl-NL" sz="1200" dirty="0">
                <a:uFill>
                  <a:solidFill>
                    <a:srgbClr val="FFCD03"/>
                  </a:solidFill>
                </a:uFill>
              </a:rPr>
              <a:t>Een Shared </a:t>
            </a:r>
            <a:r>
              <a:rPr lang="nl-NL" sz="1200" dirty="0" err="1">
                <a:uFill>
                  <a:solidFill>
                    <a:srgbClr val="FFCD03"/>
                  </a:solidFill>
                </a:uFill>
              </a:rPr>
              <a:t>Savings</a:t>
            </a:r>
            <a:r>
              <a:rPr lang="nl-NL" sz="1200" dirty="0">
                <a:uFill>
                  <a:solidFill>
                    <a:srgbClr val="FFCD03"/>
                  </a:solidFill>
                </a:uFill>
              </a:rPr>
              <a:t> komt tot stand door de volgende stappen:</a:t>
            </a:r>
          </a:p>
          <a:p>
            <a:pPr marL="228600" indent="-228600">
              <a:buClr>
                <a:srgbClr val="FFC000"/>
              </a:buClr>
              <a:buFont typeface="+mj-lt"/>
              <a:buAutoNum type="arabicPeriod"/>
            </a:pPr>
            <a:r>
              <a:rPr lang="nl-NL" sz="1200" b="1" dirty="0">
                <a:uFill>
                  <a:solidFill>
                    <a:srgbClr val="FFCD03"/>
                  </a:solidFill>
                </a:uFill>
              </a:rPr>
              <a:t>Probleemanalyse</a:t>
            </a:r>
            <a:r>
              <a:rPr lang="nl-NL" sz="1200" dirty="0">
                <a:uFill>
                  <a:solidFill>
                    <a:srgbClr val="FFCD03"/>
                  </a:solidFill>
                </a:uFill>
              </a:rPr>
              <a:t>: schets van de problemen of knelpunten waar de interventie  per partij voor wordt ingezet.</a:t>
            </a:r>
          </a:p>
          <a:p>
            <a:pPr marL="228600" indent="-228600">
              <a:buClr>
                <a:srgbClr val="FFC000"/>
              </a:buClr>
              <a:buFont typeface="+mj-lt"/>
              <a:buAutoNum type="arabicPeriod"/>
            </a:pPr>
            <a:r>
              <a:rPr lang="nl-NL" sz="1200" b="1" dirty="0">
                <a:uFill>
                  <a:solidFill>
                    <a:srgbClr val="FFCD03"/>
                  </a:solidFill>
                </a:uFill>
              </a:rPr>
              <a:t>Definitie situatie interventie</a:t>
            </a:r>
            <a:r>
              <a:rPr lang="nl-NL" sz="1200" dirty="0">
                <a:uFill>
                  <a:solidFill>
                    <a:srgbClr val="FFCD03"/>
                  </a:solidFill>
                </a:uFill>
              </a:rPr>
              <a:t>: duiding van de opzet, doel en effectiviteit van de interventie op basis van eerder of aanpalend onderzoek.</a:t>
            </a:r>
          </a:p>
          <a:p>
            <a:pPr marL="228600" indent="-228600">
              <a:buClr>
                <a:srgbClr val="FFC000"/>
              </a:buClr>
              <a:buFont typeface="+mj-lt"/>
              <a:buAutoNum type="arabicPeriod"/>
            </a:pPr>
            <a:r>
              <a:rPr lang="nl-NL" sz="1200" b="1" dirty="0">
                <a:uFill>
                  <a:solidFill>
                    <a:srgbClr val="FFCD03"/>
                  </a:solidFill>
                </a:uFill>
              </a:rPr>
              <a:t>Definitie nul-alternatief: </a:t>
            </a:r>
            <a:r>
              <a:rPr lang="nl-NL" sz="1200" dirty="0">
                <a:uFill>
                  <a:solidFill>
                    <a:srgbClr val="FFCD03"/>
                  </a:solidFill>
                </a:uFill>
              </a:rPr>
              <a:t>een beschrijving van de meest waarschijnlijke ontwikkeling als de interventie niet wordt toegepast.</a:t>
            </a:r>
          </a:p>
          <a:p>
            <a:pPr marL="228600" indent="-228600">
              <a:buClr>
                <a:srgbClr val="FFC000"/>
              </a:buClr>
              <a:buFont typeface="+mj-lt"/>
              <a:buAutoNum type="arabicPeriod"/>
            </a:pPr>
            <a:r>
              <a:rPr lang="nl-NL" sz="1200" b="1" dirty="0">
                <a:uFill>
                  <a:solidFill>
                    <a:srgbClr val="FFCD03"/>
                  </a:solidFill>
                </a:uFill>
              </a:rPr>
              <a:t>Bepalen tijdshorizon: </a:t>
            </a:r>
            <a:r>
              <a:rPr lang="nl-NL" sz="1200" dirty="0">
                <a:uFill>
                  <a:solidFill>
                    <a:srgbClr val="FFCD03"/>
                  </a:solidFill>
                </a:uFill>
              </a:rPr>
              <a:t>bepaling van de tijd (jaren) waarin effecten worden gerealiseerd. </a:t>
            </a:r>
          </a:p>
          <a:p>
            <a:pPr marL="228600" indent="-228600">
              <a:buClr>
                <a:srgbClr val="FFC000"/>
              </a:buClr>
              <a:buFont typeface="+mj-lt"/>
              <a:buAutoNum type="arabicPeriod"/>
            </a:pPr>
            <a:r>
              <a:rPr lang="nl-NL" sz="1200" b="1" dirty="0">
                <a:uFill>
                  <a:solidFill>
                    <a:srgbClr val="FFCD03"/>
                  </a:solidFill>
                </a:uFill>
              </a:rPr>
              <a:t>Bepalen kosten</a:t>
            </a:r>
            <a:r>
              <a:rPr lang="nl-NL" sz="1200" dirty="0">
                <a:uFill>
                  <a:solidFill>
                    <a:srgbClr val="FFCD03"/>
                  </a:solidFill>
                </a:uFill>
              </a:rPr>
              <a:t>: Een overzicht van de kosten, opgevraagd bij de partners, worden per partner afgezet tegen de kosten van het </a:t>
            </a:r>
            <a:r>
              <a:rPr lang="nl-NL" sz="1200" dirty="0" err="1">
                <a:uFill>
                  <a:solidFill>
                    <a:srgbClr val="FFCD03"/>
                  </a:solidFill>
                </a:uFill>
              </a:rPr>
              <a:t>nulalternatief</a:t>
            </a:r>
            <a:r>
              <a:rPr lang="nl-NL" sz="1200" dirty="0">
                <a:uFill>
                  <a:solidFill>
                    <a:srgbClr val="FFCD03"/>
                  </a:solidFill>
                </a:uFill>
              </a:rPr>
              <a:t>.</a:t>
            </a:r>
          </a:p>
          <a:p>
            <a:pPr marL="228600" indent="-228600">
              <a:buClr>
                <a:srgbClr val="FFC000"/>
              </a:buClr>
              <a:buFont typeface="+mj-lt"/>
              <a:buAutoNum type="arabicPeriod"/>
            </a:pPr>
            <a:r>
              <a:rPr lang="nl-NL" sz="1200" b="1" dirty="0">
                <a:uFill>
                  <a:solidFill>
                    <a:srgbClr val="FFCD03"/>
                  </a:solidFill>
                </a:uFill>
              </a:rPr>
              <a:t>Bepalen baten</a:t>
            </a:r>
            <a:r>
              <a:rPr lang="nl-NL" sz="1200" dirty="0">
                <a:uFill>
                  <a:solidFill>
                    <a:srgbClr val="FFCD03"/>
                  </a:solidFill>
                </a:uFill>
              </a:rPr>
              <a:t>: Een overzicht van de baten, opgevraagd bij partijen worden per partner afgezet tegen dat van het </a:t>
            </a:r>
            <a:r>
              <a:rPr lang="nl-NL" sz="1200" dirty="0" err="1">
                <a:uFill>
                  <a:solidFill>
                    <a:srgbClr val="FFCD03"/>
                  </a:solidFill>
                </a:uFill>
              </a:rPr>
              <a:t>nulalternatief</a:t>
            </a:r>
            <a:r>
              <a:rPr lang="nl-NL" sz="1200" dirty="0">
                <a:uFill>
                  <a:solidFill>
                    <a:srgbClr val="FFCD03"/>
                  </a:solidFill>
                </a:uFill>
              </a:rPr>
              <a:t>.</a:t>
            </a:r>
          </a:p>
          <a:p>
            <a:pPr marL="228600" indent="-228600">
              <a:buClr>
                <a:srgbClr val="FFC000"/>
              </a:buClr>
              <a:buFont typeface="+mj-lt"/>
              <a:buAutoNum type="arabicPeriod"/>
            </a:pPr>
            <a:r>
              <a:rPr lang="nl-NL" sz="1200" b="1" dirty="0">
                <a:uFill>
                  <a:solidFill>
                    <a:srgbClr val="FFCD03"/>
                  </a:solidFill>
                </a:uFill>
              </a:rPr>
              <a:t>Overzicht kosten en baten</a:t>
            </a:r>
            <a:r>
              <a:rPr lang="nl-NL" sz="1200" dirty="0">
                <a:uFill>
                  <a:solidFill>
                    <a:srgbClr val="FFCD03"/>
                  </a:solidFill>
                </a:uFill>
              </a:rPr>
              <a:t>: De kosten en baten van de sluitende aanpak worden in overzicht bijeengebracht. Hierbij wordt zo mogelijk een onderscheid gemaakt in het directe rendement voor de stakeholders en het bredere maatschappelijke rendement. </a:t>
            </a:r>
            <a:endParaRPr lang="nl-NL" sz="1200" dirty="0">
              <a:highlight>
                <a:srgbClr val="00FF00"/>
              </a:highlight>
              <a:uFill>
                <a:solidFill>
                  <a:srgbClr val="FFCD03"/>
                </a:solidFill>
              </a:uFill>
            </a:endParaRPr>
          </a:p>
          <a:p>
            <a:endParaRPr lang="nl-NL" sz="700" dirty="0">
              <a:uFill>
                <a:solidFill>
                  <a:srgbClr val="FFCD03"/>
                </a:solidFill>
              </a:uFill>
            </a:endParaRPr>
          </a:p>
          <a:p>
            <a:r>
              <a:rPr lang="nl-NL" sz="1200" dirty="0">
                <a:uFill>
                  <a:solidFill>
                    <a:srgbClr val="FFCD03"/>
                  </a:solidFill>
                </a:uFill>
              </a:rPr>
              <a:t>In de Motor is een Shared </a:t>
            </a:r>
            <a:r>
              <a:rPr lang="nl-NL" sz="1200" dirty="0" err="1">
                <a:uFill>
                  <a:solidFill>
                    <a:srgbClr val="FFCD03"/>
                  </a:solidFill>
                </a:uFill>
              </a:rPr>
              <a:t>Savings</a:t>
            </a:r>
            <a:r>
              <a:rPr lang="nl-NL" sz="1200" dirty="0">
                <a:uFill>
                  <a:solidFill>
                    <a:srgbClr val="FFCD03"/>
                  </a:solidFill>
                </a:uFill>
              </a:rPr>
              <a:t> Model van belang om te zorgen dat werkgevers</a:t>
            </a:r>
            <a:r>
              <a:rPr lang="nl-NL" sz="1200" dirty="0"/>
              <a:t> beloond worden voor de waarde die zij toevoegen aan de ontwikkeling en verbetering van de arbeidsmarktpositie van werk(zoek)enden; ook bij externe mobiliteit. </a:t>
            </a:r>
          </a:p>
        </p:txBody>
      </p:sp>
      <p:sp>
        <p:nvSpPr>
          <p:cNvPr id="10" name="TextBox 9">
            <a:extLst>
              <a:ext uri="{FF2B5EF4-FFF2-40B4-BE49-F238E27FC236}">
                <a16:creationId xmlns:a16="http://schemas.microsoft.com/office/drawing/2014/main" id="{79031D2F-32DF-4B3A-8D53-A4D0C80F6342}"/>
              </a:ext>
            </a:extLst>
          </p:cNvPr>
          <p:cNvSpPr txBox="1"/>
          <p:nvPr/>
        </p:nvSpPr>
        <p:spPr>
          <a:xfrm>
            <a:off x="284584" y="1017662"/>
            <a:ext cx="5400000" cy="5187600"/>
          </a:xfrm>
          <a:prstGeom prst="rect">
            <a:avLst/>
          </a:prstGeom>
          <a:gradFill>
            <a:gsLst>
              <a:gs pos="0">
                <a:srgbClr val="F8F8F8"/>
              </a:gs>
              <a:gs pos="100000">
                <a:srgbClr val="E2E2E2"/>
              </a:gs>
            </a:gsLst>
            <a:lin ang="5400000" scaled="1"/>
          </a:gradFill>
          <a:ln>
            <a:solidFill>
              <a:schemeClr val="accent1"/>
            </a:solidFill>
          </a:ln>
        </p:spPr>
        <p:txBody>
          <a:bodyPr wrap="square" rtlCol="0">
            <a:spAutoFit/>
          </a:bodyPr>
          <a:lstStyle/>
          <a:p>
            <a:r>
              <a:rPr lang="nl-NL" sz="1200" dirty="0">
                <a:uFill>
                  <a:solidFill>
                    <a:srgbClr val="FFCD03"/>
                  </a:solidFill>
                </a:uFill>
              </a:rPr>
              <a:t>Een </a:t>
            </a:r>
            <a:r>
              <a:rPr lang="nl-NL" sz="1400" b="1" u="heavy" dirty="0">
                <a:uFill>
                  <a:solidFill>
                    <a:srgbClr val="FFCD03"/>
                  </a:solidFill>
                </a:uFill>
              </a:rPr>
              <a:t>factorenmode</a:t>
            </a:r>
            <a:r>
              <a:rPr lang="nl-NL" sz="1200" b="1" u="heavy" dirty="0">
                <a:uFill>
                  <a:solidFill>
                    <a:srgbClr val="FFCD03"/>
                  </a:solidFill>
                </a:uFill>
              </a:rPr>
              <a:t>l</a:t>
            </a:r>
            <a:r>
              <a:rPr lang="nl-NL" sz="1200" baseline="30000" dirty="0">
                <a:uFill>
                  <a:solidFill>
                    <a:srgbClr val="FFCD03"/>
                  </a:solidFill>
                </a:uFill>
              </a:rPr>
              <a:t>59</a:t>
            </a:r>
            <a:r>
              <a:rPr lang="nl-NL" sz="1200" dirty="0">
                <a:uFill>
                  <a:solidFill>
                    <a:srgbClr val="FFCD03"/>
                  </a:solidFill>
                </a:uFill>
              </a:rPr>
              <a:t> laat zien </a:t>
            </a:r>
            <a:r>
              <a:rPr lang="nl-NL" sz="1200" i="1" dirty="0">
                <a:uFill>
                  <a:solidFill>
                    <a:srgbClr val="FFCD03"/>
                  </a:solidFill>
                </a:uFill>
              </a:rPr>
              <a:t>welke</a:t>
            </a:r>
            <a:r>
              <a:rPr lang="nl-NL" sz="1200" dirty="0">
                <a:uFill>
                  <a:solidFill>
                    <a:srgbClr val="FFCD03"/>
                  </a:solidFill>
                </a:uFill>
              </a:rPr>
              <a:t> – op wetenschap gebaseerde- factoren daadwerkelijk bijdragen en het meest belangrijk zijn voor een kansrijk, veilig en gezond leven en </a:t>
            </a:r>
            <a:r>
              <a:rPr lang="nl-NL" sz="1200" i="1" dirty="0">
                <a:uFill>
                  <a:solidFill>
                    <a:srgbClr val="FFCD03"/>
                  </a:solidFill>
                </a:uFill>
              </a:rPr>
              <a:t>hoe</a:t>
            </a:r>
            <a:r>
              <a:rPr lang="nl-NL" sz="1200" dirty="0">
                <a:uFill>
                  <a:solidFill>
                    <a:srgbClr val="FFCD03"/>
                  </a:solidFill>
                </a:uFill>
              </a:rPr>
              <a:t> deze factoren daarop van invloed zijn. </a:t>
            </a:r>
          </a:p>
          <a:p>
            <a:endParaRPr lang="nl-NL" sz="1200" dirty="0">
              <a:uFill>
                <a:solidFill>
                  <a:srgbClr val="FFCD03"/>
                </a:solidFill>
              </a:uFill>
            </a:endParaRPr>
          </a:p>
          <a:p>
            <a:r>
              <a:rPr lang="nl-NL" sz="1200" dirty="0">
                <a:uFill>
                  <a:solidFill>
                    <a:srgbClr val="FFCD03"/>
                  </a:solidFill>
                </a:uFill>
              </a:rPr>
              <a:t>Door deze factoren mee te nemen in de integrale ontwikkeling van beleid voor de stad, in plaats van onderwerpen of thema’s geïsoleerd te beoordelen, biedt het factorenmodel de mogelijkheid om deze factoren breed en overstijgend te bezien, en vervolgens inzet te plegen (tijd, middelen) op de factoren die het meest lonen voor de inwoners van de stad.</a:t>
            </a:r>
          </a:p>
          <a:p>
            <a:endParaRPr lang="nl-NL" sz="1200" dirty="0">
              <a:uFill>
                <a:solidFill>
                  <a:srgbClr val="FFCD03"/>
                </a:solidFill>
              </a:uFill>
            </a:endParaRPr>
          </a:p>
          <a:p>
            <a:r>
              <a:rPr lang="nl-NL" sz="1200" dirty="0">
                <a:uFill>
                  <a:solidFill>
                    <a:srgbClr val="FFCD03"/>
                  </a:solidFill>
                </a:uFill>
              </a:rPr>
              <a:t>Een factorenmodel biedt met het inzicht in de belangrijkste factoren enerzijds een basis om inzet af te wegen, en anderzijds geeft het ook inzicht welke inzet effect heeft op het ecosysteem: bijvoorbeeld het effect van investering in onderwijs op arbeidsparticipatie. </a:t>
            </a:r>
          </a:p>
          <a:p>
            <a:endParaRPr lang="nl-NL" sz="1200" dirty="0">
              <a:uFill>
                <a:solidFill>
                  <a:srgbClr val="FFCD03"/>
                </a:solidFill>
              </a:uFill>
            </a:endParaRPr>
          </a:p>
          <a:p>
            <a:r>
              <a:rPr lang="nl-NL" sz="1200" dirty="0">
                <a:uFill>
                  <a:solidFill>
                    <a:srgbClr val="FFCD03"/>
                  </a:solidFill>
                </a:uFill>
              </a:rPr>
              <a:t>De factoren uit een factorenmodel zijn gekoppeld aan indicatoren uit verschillende bronnen: van de gemeente, CBS, DUO (onderwijs) en OM (veiligheid), zodat de uitvoering en het effect van de inzet kunnen worden gemonitord, er kan worden geleerd en de programmering voortdurend kan worden verbeterd.</a:t>
            </a:r>
            <a:endParaRPr lang="nl-NL" sz="1200" dirty="0">
              <a:solidFill>
                <a:srgbClr val="FF0000"/>
              </a:solidFill>
              <a:highlight>
                <a:srgbClr val="00FF00"/>
              </a:highlight>
              <a:uFill>
                <a:solidFill>
                  <a:srgbClr val="FFCD03"/>
                </a:solidFill>
              </a:uFill>
            </a:endParaRPr>
          </a:p>
          <a:p>
            <a:endParaRPr lang="nl-NL" sz="1200" b="1" dirty="0">
              <a:solidFill>
                <a:srgbClr val="FF0000"/>
              </a:solidFill>
              <a:uFill>
                <a:solidFill>
                  <a:srgbClr val="FFCD03"/>
                </a:solidFill>
              </a:uFill>
            </a:endParaRPr>
          </a:p>
          <a:p>
            <a:r>
              <a:rPr lang="nl-NL" sz="1200" dirty="0">
                <a:uFill>
                  <a:solidFill>
                    <a:srgbClr val="FFCD03"/>
                  </a:solidFill>
                </a:uFill>
              </a:rPr>
              <a:t>In de Motor kan een factorenmodel ingezet worden om de impact van de Motor in kaart te brengen, en om met partijen te kunnen leren over de knoppen waar aan ze kunnen draaien om de Motor verder in beweging te krijgen.</a:t>
            </a:r>
          </a:p>
        </p:txBody>
      </p:sp>
    </p:spTree>
    <p:extLst>
      <p:ext uri="{BB962C8B-B14F-4D97-AF65-F5344CB8AC3E}">
        <p14:creationId xmlns:p14="http://schemas.microsoft.com/office/powerpoint/2010/main" val="13812147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F79F39-EEB0-4E72-8F29-63C653A254A2}"/>
              </a:ext>
            </a:extLst>
          </p:cNvPr>
          <p:cNvSpPr>
            <a:spLocks noGrp="1"/>
          </p:cNvSpPr>
          <p:nvPr>
            <p:ph type="title"/>
          </p:nvPr>
        </p:nvSpPr>
        <p:spPr>
          <a:xfrm>
            <a:off x="286535" y="91262"/>
            <a:ext cx="10396882" cy="1151965"/>
          </a:xfrm>
        </p:spPr>
        <p:txBody>
          <a:bodyPr anchor="t">
            <a:noAutofit/>
          </a:bodyPr>
          <a:lstStyle/>
          <a:p>
            <a:r>
              <a:rPr lang="nl-NL" sz="3200" dirty="0">
                <a:solidFill>
                  <a:srgbClr val="FFC000"/>
                </a:solidFill>
              </a:rPr>
              <a:t>Het model</a:t>
            </a:r>
            <a:br>
              <a:rPr lang="nl-NL" sz="3200" dirty="0">
                <a:solidFill>
                  <a:srgbClr val="FFC000"/>
                </a:solidFill>
              </a:rPr>
            </a:br>
            <a:r>
              <a:rPr lang="nl-NL" sz="3200" dirty="0">
                <a:solidFill>
                  <a:schemeClr val="tx1"/>
                </a:solidFill>
              </a:rPr>
              <a:t>Organisatie en financiering</a:t>
            </a:r>
          </a:p>
        </p:txBody>
      </p:sp>
      <p:grpSp>
        <p:nvGrpSpPr>
          <p:cNvPr id="78" name="Group 77">
            <a:extLst>
              <a:ext uri="{FF2B5EF4-FFF2-40B4-BE49-F238E27FC236}">
                <a16:creationId xmlns:a16="http://schemas.microsoft.com/office/drawing/2014/main" id="{C3CCBF97-DE06-41F5-8260-7F45668F17F3}"/>
              </a:ext>
            </a:extLst>
          </p:cNvPr>
          <p:cNvGrpSpPr/>
          <p:nvPr/>
        </p:nvGrpSpPr>
        <p:grpSpPr>
          <a:xfrm>
            <a:off x="9115933" y="1686011"/>
            <a:ext cx="2731176" cy="3295382"/>
            <a:chOff x="9335788" y="2121577"/>
            <a:chExt cx="2731176" cy="3295382"/>
          </a:xfrm>
        </p:grpSpPr>
        <p:sp>
          <p:nvSpPr>
            <p:cNvPr id="33" name="Freeform: Shape 32">
              <a:extLst>
                <a:ext uri="{FF2B5EF4-FFF2-40B4-BE49-F238E27FC236}">
                  <a16:creationId xmlns:a16="http://schemas.microsoft.com/office/drawing/2014/main" id="{D83BAB95-2265-4E6C-AA38-78E5EF0E4371}"/>
                </a:ext>
              </a:extLst>
            </p:cNvPr>
            <p:cNvSpPr/>
            <p:nvPr/>
          </p:nvSpPr>
          <p:spPr>
            <a:xfrm>
              <a:off x="9787254" y="3124657"/>
              <a:ext cx="1302889" cy="1267727"/>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t" anchorCtr="0">
              <a:noAutofit/>
            </a:bodyPr>
            <a:lstStyle/>
            <a:p>
              <a:pPr algn="ctr"/>
              <a:r>
                <a:rPr lang="nl-NL" sz="1200" dirty="0">
                  <a:solidFill>
                    <a:schemeClr val="tx1"/>
                  </a:solidFill>
                </a:rPr>
                <a:t>Financiering</a:t>
              </a:r>
            </a:p>
            <a:p>
              <a:pPr algn="ctr"/>
              <a:r>
                <a:rPr lang="nl-NL" sz="1200" dirty="0">
                  <a:solidFill>
                    <a:schemeClr val="tx1"/>
                  </a:solidFill>
                </a:rPr>
                <a:t>van projecten</a:t>
              </a:r>
            </a:p>
          </p:txBody>
        </p:sp>
        <p:pic>
          <p:nvPicPr>
            <p:cNvPr id="34" name="Graphic 33" descr="Piggy Bank">
              <a:extLst>
                <a:ext uri="{FF2B5EF4-FFF2-40B4-BE49-F238E27FC236}">
                  <a16:creationId xmlns:a16="http://schemas.microsoft.com/office/drawing/2014/main" id="{1BF64237-A201-442E-9E25-F7710A448CB0}"/>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27300" y="3610181"/>
              <a:ext cx="659912" cy="659912"/>
            </a:xfrm>
            <a:prstGeom prst="rect">
              <a:avLst/>
            </a:prstGeom>
          </p:spPr>
        </p:pic>
        <p:sp>
          <p:nvSpPr>
            <p:cNvPr id="41" name="Freeform: Shape 40">
              <a:extLst>
                <a:ext uri="{FF2B5EF4-FFF2-40B4-BE49-F238E27FC236}">
                  <a16:creationId xmlns:a16="http://schemas.microsoft.com/office/drawing/2014/main" id="{E772563B-BC5B-4BDB-9C00-7A5055FB3221}"/>
                </a:ext>
              </a:extLst>
            </p:cNvPr>
            <p:cNvSpPr/>
            <p:nvPr/>
          </p:nvSpPr>
          <p:spPr>
            <a:xfrm>
              <a:off x="11166964" y="3308520"/>
              <a:ext cx="900000" cy="900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050" err="1">
                  <a:solidFill>
                    <a:schemeClr val="tx1"/>
                  </a:solidFill>
                </a:rPr>
                <a:t>Commer-ciële</a:t>
              </a:r>
              <a:r>
                <a:rPr lang="nl-NL" sz="1050">
                  <a:solidFill>
                    <a:schemeClr val="tx1"/>
                  </a:solidFill>
                </a:rPr>
                <a:t> partners</a:t>
              </a:r>
            </a:p>
          </p:txBody>
        </p:sp>
        <p:sp>
          <p:nvSpPr>
            <p:cNvPr id="42" name="Freeform: Shape 41">
              <a:extLst>
                <a:ext uri="{FF2B5EF4-FFF2-40B4-BE49-F238E27FC236}">
                  <a16:creationId xmlns:a16="http://schemas.microsoft.com/office/drawing/2014/main" id="{78873DAD-5846-4B1C-B4B0-5DFBC9B8CDFD}"/>
                </a:ext>
              </a:extLst>
            </p:cNvPr>
            <p:cNvSpPr/>
            <p:nvPr/>
          </p:nvSpPr>
          <p:spPr>
            <a:xfrm>
              <a:off x="10511050" y="2121577"/>
              <a:ext cx="1224000" cy="1223999"/>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050">
                  <a:solidFill>
                    <a:schemeClr val="tx1"/>
                  </a:solidFill>
                </a:rPr>
                <a:t>Gemeente Rotterdam</a:t>
              </a:r>
            </a:p>
            <a:p>
              <a:pPr algn="ctr"/>
              <a:r>
                <a:rPr lang="nl-NL" sz="1050">
                  <a:solidFill>
                    <a:schemeClr val="tx1"/>
                  </a:solidFill>
                </a:rPr>
                <a:t>(SO, MO, W&amp;I/WSPR)</a:t>
              </a:r>
            </a:p>
          </p:txBody>
        </p:sp>
        <p:sp>
          <p:nvSpPr>
            <p:cNvPr id="43" name="Freeform: Shape 42">
              <a:extLst>
                <a:ext uri="{FF2B5EF4-FFF2-40B4-BE49-F238E27FC236}">
                  <a16:creationId xmlns:a16="http://schemas.microsoft.com/office/drawing/2014/main" id="{4A1F1F6A-B9CB-4BC3-AFDC-20108B44B320}"/>
                </a:ext>
              </a:extLst>
            </p:cNvPr>
            <p:cNvSpPr/>
            <p:nvPr/>
          </p:nvSpPr>
          <p:spPr>
            <a:xfrm>
              <a:off x="9335788" y="2277274"/>
              <a:ext cx="1031808" cy="1002187"/>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050" dirty="0">
                  <a:solidFill>
                    <a:schemeClr val="tx1"/>
                  </a:solidFill>
                </a:rPr>
                <a:t>Subsidies:</a:t>
              </a:r>
            </a:p>
            <a:p>
              <a:pPr algn="ctr"/>
              <a:r>
                <a:rPr lang="nl-NL" sz="1050" dirty="0">
                  <a:solidFill>
                    <a:schemeClr val="tx1"/>
                  </a:solidFill>
                </a:rPr>
                <a:t>STAP, SLIM, ESF, O&amp;O </a:t>
              </a:r>
            </a:p>
          </p:txBody>
        </p:sp>
        <p:sp>
          <p:nvSpPr>
            <p:cNvPr id="44" name="Freeform: Shape 43">
              <a:extLst>
                <a:ext uri="{FF2B5EF4-FFF2-40B4-BE49-F238E27FC236}">
                  <a16:creationId xmlns:a16="http://schemas.microsoft.com/office/drawing/2014/main" id="{B8052099-95B6-44F8-A821-66BADD2110FD}"/>
                </a:ext>
              </a:extLst>
            </p:cNvPr>
            <p:cNvSpPr/>
            <p:nvPr/>
          </p:nvSpPr>
          <p:spPr>
            <a:xfrm>
              <a:off x="10452599" y="4192959"/>
              <a:ext cx="1307996" cy="1224000"/>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ctr" anchorCtr="0">
              <a:noAutofit/>
            </a:bodyPr>
            <a:lstStyle/>
            <a:p>
              <a:pPr algn="ctr"/>
              <a:r>
                <a:rPr lang="nl-NL" sz="1050">
                  <a:solidFill>
                    <a:schemeClr val="tx1"/>
                  </a:solidFill>
                </a:rPr>
                <a:t>Grootschalige gebieds-ontwikkelingen</a:t>
              </a:r>
            </a:p>
          </p:txBody>
        </p:sp>
      </p:grpSp>
      <p:sp>
        <p:nvSpPr>
          <p:cNvPr id="35" name="Content Placeholder 2">
            <a:extLst>
              <a:ext uri="{FF2B5EF4-FFF2-40B4-BE49-F238E27FC236}">
                <a16:creationId xmlns:a16="http://schemas.microsoft.com/office/drawing/2014/main" id="{442FE6B9-0747-4912-BDEB-94A6A7185B78}"/>
              </a:ext>
            </a:extLst>
          </p:cNvPr>
          <p:cNvSpPr txBox="1">
            <a:spLocks/>
          </p:cNvSpPr>
          <p:nvPr/>
        </p:nvSpPr>
        <p:spPr>
          <a:xfrm>
            <a:off x="263182" y="1070793"/>
            <a:ext cx="4285219" cy="4796584"/>
          </a:xfrm>
          <a:prstGeom prst="rect">
            <a:avLst/>
          </a:prstGeom>
        </p:spPr>
        <p:txBody>
          <a:bodyPr vert="horz" lIns="91440" tIns="45720" rIns="91440" bIns="45720" numCol="1"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500" cap="none" dirty="0"/>
              <a:t>Zoals eerder geschreven gaat een (onafhankelijke) klein team de Motor aanjagen = het Motorteam. Het team gaat langdurig, integraal en over domeinen heen beweging stimuleren aan de onderkant van de arbeidsmarkt. En haar partners optimaal </a:t>
            </a:r>
            <a:r>
              <a:rPr lang="nl-NL" sz="1500" b="1" cap="none" dirty="0">
                <a:highlight>
                  <a:srgbClr val="FFC000"/>
                </a:highlight>
              </a:rPr>
              <a:t>ondersteunen</a:t>
            </a:r>
            <a:r>
              <a:rPr lang="nl-NL" sz="1500" cap="none" dirty="0"/>
              <a:t> bij brede (leer)processen en opgaven.</a:t>
            </a:r>
          </a:p>
          <a:p>
            <a:pPr marL="0" indent="0">
              <a:buFont typeface="Arial" panose="020B0604020202020204" pitchFamily="34" charset="0"/>
              <a:buNone/>
            </a:pPr>
            <a:r>
              <a:rPr lang="nl-NL" sz="1500" cap="none" dirty="0"/>
              <a:t>Het Motorteam genereert inkomsten en vraagt financiering aan bij verschillende bronnen voor het realiseren van gezamenlijke projecten. </a:t>
            </a:r>
          </a:p>
          <a:p>
            <a:pPr marL="0" indent="0">
              <a:buFont typeface="Arial" panose="020B0604020202020204" pitchFamily="34" charset="0"/>
              <a:buNone/>
            </a:pPr>
            <a:r>
              <a:rPr lang="nl-NL" sz="1500" b="1" cap="none" dirty="0">
                <a:highlight>
                  <a:srgbClr val="FFC000"/>
                </a:highlight>
              </a:rPr>
              <a:t>TNO</a:t>
            </a:r>
            <a:r>
              <a:rPr lang="nl-NL" sz="1500" b="1" cap="none" dirty="0"/>
              <a:t> </a:t>
            </a:r>
            <a:r>
              <a:rPr lang="nl-NL" sz="1500" cap="none" dirty="0"/>
              <a:t>is kennis- en innovatie partner van de Motor wat betreft verbinding met innovatieve en wetenschappelijke kennis. </a:t>
            </a:r>
          </a:p>
        </p:txBody>
      </p:sp>
      <p:sp>
        <p:nvSpPr>
          <p:cNvPr id="37" name="TextBox 36">
            <a:extLst>
              <a:ext uri="{FF2B5EF4-FFF2-40B4-BE49-F238E27FC236}">
                <a16:creationId xmlns:a16="http://schemas.microsoft.com/office/drawing/2014/main" id="{53BEE685-D24E-45CD-8A37-6B59C7158B2E}"/>
              </a:ext>
            </a:extLst>
          </p:cNvPr>
          <p:cNvSpPr txBox="1"/>
          <p:nvPr/>
        </p:nvSpPr>
        <p:spPr>
          <a:xfrm>
            <a:off x="7781371" y="3917705"/>
            <a:ext cx="1476000" cy="707886"/>
          </a:xfrm>
          <a:prstGeom prst="rect">
            <a:avLst/>
          </a:prstGeom>
          <a:solidFill>
            <a:srgbClr val="FFFFFF">
              <a:alpha val="50196"/>
            </a:srgbClr>
          </a:solidFill>
        </p:spPr>
        <p:txBody>
          <a:bodyPr wrap="square" rtlCol="0">
            <a:spAutoFit/>
          </a:bodyPr>
          <a:lstStyle/>
          <a:p>
            <a:r>
              <a:rPr lang="nl-NL" sz="1000" b="1" dirty="0">
                <a:solidFill>
                  <a:srgbClr val="FFC000"/>
                </a:solidFill>
              </a:rPr>
              <a:t>Projecten</a:t>
            </a:r>
          </a:p>
          <a:p>
            <a:r>
              <a:rPr lang="nl-NL" sz="1000" b="1" dirty="0"/>
              <a:t>Matching en regionale mobiliteit </a:t>
            </a:r>
          </a:p>
          <a:p>
            <a:endParaRPr lang="nl-NL" sz="1000" b="1" dirty="0"/>
          </a:p>
        </p:txBody>
      </p:sp>
      <p:sp>
        <p:nvSpPr>
          <p:cNvPr id="39" name="TextBox 38">
            <a:extLst>
              <a:ext uri="{FF2B5EF4-FFF2-40B4-BE49-F238E27FC236}">
                <a16:creationId xmlns:a16="http://schemas.microsoft.com/office/drawing/2014/main" id="{4D7CA032-CB5F-427E-A7E1-D524F4FE8E5B}"/>
              </a:ext>
            </a:extLst>
          </p:cNvPr>
          <p:cNvSpPr txBox="1"/>
          <p:nvPr/>
        </p:nvSpPr>
        <p:spPr>
          <a:xfrm>
            <a:off x="5369119" y="4795293"/>
            <a:ext cx="1476000" cy="707886"/>
          </a:xfrm>
          <a:prstGeom prst="rect">
            <a:avLst/>
          </a:prstGeom>
          <a:solidFill>
            <a:srgbClr val="FFFFFF">
              <a:alpha val="50196"/>
            </a:srgbClr>
          </a:solidFill>
        </p:spPr>
        <p:txBody>
          <a:bodyPr wrap="square" rtlCol="0">
            <a:spAutoFit/>
          </a:bodyPr>
          <a:lstStyle/>
          <a:p>
            <a:r>
              <a:rPr lang="nl-NL" sz="1000" b="1">
                <a:solidFill>
                  <a:srgbClr val="FFC000"/>
                </a:solidFill>
              </a:rPr>
              <a:t>Projecten</a:t>
            </a:r>
          </a:p>
          <a:p>
            <a:r>
              <a:rPr lang="nl-NL" sz="1000" b="1"/>
              <a:t>Monitoring</a:t>
            </a:r>
          </a:p>
          <a:p>
            <a:endParaRPr lang="nl-NL" sz="1000" b="1"/>
          </a:p>
          <a:p>
            <a:r>
              <a:rPr lang="nl-NL" sz="1000"/>
              <a:t> </a:t>
            </a:r>
          </a:p>
        </p:txBody>
      </p:sp>
      <p:sp>
        <p:nvSpPr>
          <p:cNvPr id="40" name="TextBox 39">
            <a:extLst>
              <a:ext uri="{FF2B5EF4-FFF2-40B4-BE49-F238E27FC236}">
                <a16:creationId xmlns:a16="http://schemas.microsoft.com/office/drawing/2014/main" id="{1AC80946-1CE9-4785-AAD1-2C3D2B57A795}"/>
              </a:ext>
            </a:extLst>
          </p:cNvPr>
          <p:cNvSpPr txBox="1"/>
          <p:nvPr/>
        </p:nvSpPr>
        <p:spPr>
          <a:xfrm>
            <a:off x="6157776" y="3917705"/>
            <a:ext cx="1474816" cy="707886"/>
          </a:xfrm>
          <a:prstGeom prst="rect">
            <a:avLst/>
          </a:prstGeom>
          <a:solidFill>
            <a:srgbClr val="FFFFFF">
              <a:alpha val="38824"/>
            </a:srgbClr>
          </a:solidFill>
        </p:spPr>
        <p:txBody>
          <a:bodyPr wrap="square" rtlCol="0">
            <a:spAutoFit/>
          </a:bodyPr>
          <a:lstStyle/>
          <a:p>
            <a:r>
              <a:rPr lang="nl-NL" sz="1000" b="1" dirty="0">
                <a:solidFill>
                  <a:srgbClr val="FFC000"/>
                </a:solidFill>
              </a:rPr>
              <a:t>Projecten</a:t>
            </a:r>
          </a:p>
          <a:p>
            <a:r>
              <a:rPr lang="nl-NL" sz="1000" b="1" dirty="0"/>
              <a:t>Ontwikkelperspectief van werknemers en werkzoekenden </a:t>
            </a:r>
          </a:p>
        </p:txBody>
      </p:sp>
      <p:sp>
        <p:nvSpPr>
          <p:cNvPr id="45" name="TextBox 44">
            <a:extLst>
              <a:ext uri="{FF2B5EF4-FFF2-40B4-BE49-F238E27FC236}">
                <a16:creationId xmlns:a16="http://schemas.microsoft.com/office/drawing/2014/main" id="{92D3FCA8-D292-4A51-BD17-B994B521EDCD}"/>
              </a:ext>
            </a:extLst>
          </p:cNvPr>
          <p:cNvSpPr txBox="1"/>
          <p:nvPr/>
        </p:nvSpPr>
        <p:spPr>
          <a:xfrm>
            <a:off x="4579785" y="3926249"/>
            <a:ext cx="1474816" cy="707886"/>
          </a:xfrm>
          <a:prstGeom prst="rect">
            <a:avLst/>
          </a:prstGeom>
          <a:solidFill>
            <a:srgbClr val="FFFFFF">
              <a:alpha val="50196"/>
            </a:srgbClr>
          </a:solidFill>
        </p:spPr>
        <p:txBody>
          <a:bodyPr wrap="square" rtlCol="0">
            <a:spAutoFit/>
          </a:bodyPr>
          <a:lstStyle/>
          <a:p>
            <a:r>
              <a:rPr lang="nl-NL" sz="1000" b="1" dirty="0">
                <a:solidFill>
                  <a:srgbClr val="FFC000"/>
                </a:solidFill>
              </a:rPr>
              <a:t>Projecten</a:t>
            </a:r>
          </a:p>
          <a:p>
            <a:r>
              <a:rPr lang="nl-NL" sz="1000" b="1" dirty="0"/>
              <a:t>Ontwikkelingsgericht (bege)leidinggeven</a:t>
            </a:r>
          </a:p>
          <a:p>
            <a:endParaRPr lang="nl-NL" sz="1000" b="1" dirty="0"/>
          </a:p>
        </p:txBody>
      </p:sp>
      <p:sp>
        <p:nvSpPr>
          <p:cNvPr id="48" name="TextBox 47">
            <a:extLst>
              <a:ext uri="{FF2B5EF4-FFF2-40B4-BE49-F238E27FC236}">
                <a16:creationId xmlns:a16="http://schemas.microsoft.com/office/drawing/2014/main" id="{31FFC6FE-B167-414F-967C-7C3CEEC2F01E}"/>
              </a:ext>
            </a:extLst>
          </p:cNvPr>
          <p:cNvSpPr txBox="1"/>
          <p:nvPr/>
        </p:nvSpPr>
        <p:spPr>
          <a:xfrm>
            <a:off x="6999689" y="4795293"/>
            <a:ext cx="1476000" cy="707886"/>
          </a:xfrm>
          <a:prstGeom prst="rect">
            <a:avLst/>
          </a:prstGeom>
          <a:solidFill>
            <a:srgbClr val="FFFFFF">
              <a:alpha val="50196"/>
            </a:srgbClr>
          </a:solidFill>
        </p:spPr>
        <p:txBody>
          <a:bodyPr wrap="square" rtlCol="0">
            <a:spAutoFit/>
          </a:bodyPr>
          <a:lstStyle/>
          <a:p>
            <a:r>
              <a:rPr lang="nl-NL" sz="1000" b="1">
                <a:solidFill>
                  <a:srgbClr val="FFC000"/>
                </a:solidFill>
              </a:rPr>
              <a:t>Projecten</a:t>
            </a:r>
            <a:endParaRPr lang="nl-NL" sz="1000" b="1"/>
          </a:p>
          <a:p>
            <a:r>
              <a:rPr lang="nl-NL" sz="1000" b="1"/>
              <a:t>Vernieuwend onderwijs en erkenningen </a:t>
            </a:r>
          </a:p>
        </p:txBody>
      </p:sp>
      <p:grpSp>
        <p:nvGrpSpPr>
          <p:cNvPr id="8" name="Group 7">
            <a:extLst>
              <a:ext uri="{FF2B5EF4-FFF2-40B4-BE49-F238E27FC236}">
                <a16:creationId xmlns:a16="http://schemas.microsoft.com/office/drawing/2014/main" id="{9DB9D145-9A6B-4E4C-814A-2D814628573E}"/>
              </a:ext>
            </a:extLst>
          </p:cNvPr>
          <p:cNvGrpSpPr/>
          <p:nvPr/>
        </p:nvGrpSpPr>
        <p:grpSpPr>
          <a:xfrm>
            <a:off x="6185799" y="458966"/>
            <a:ext cx="2663180" cy="2475409"/>
            <a:chOff x="7419935" y="451470"/>
            <a:chExt cx="2663180" cy="2475409"/>
          </a:xfrm>
        </p:grpSpPr>
        <p:sp>
          <p:nvSpPr>
            <p:cNvPr id="32" name="Freeform: Shape 31">
              <a:extLst>
                <a:ext uri="{FF2B5EF4-FFF2-40B4-BE49-F238E27FC236}">
                  <a16:creationId xmlns:a16="http://schemas.microsoft.com/office/drawing/2014/main" id="{B15B12ED-41DF-4EB3-8649-BD6D75A2389C}"/>
                </a:ext>
              </a:extLst>
            </p:cNvPr>
            <p:cNvSpPr/>
            <p:nvPr/>
          </p:nvSpPr>
          <p:spPr>
            <a:xfrm>
              <a:off x="7419935" y="1043716"/>
              <a:ext cx="1452680" cy="1451531"/>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C000"/>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t" anchorCtr="0">
              <a:noAutofit/>
            </a:bodyPr>
            <a:lstStyle/>
            <a:p>
              <a:pPr lvl="0" algn="ctr"/>
              <a:endParaRPr lang="nl-NL" sz="1200" b="1" dirty="0">
                <a:solidFill>
                  <a:schemeClr val="tx1"/>
                </a:solidFill>
              </a:endParaRPr>
            </a:p>
            <a:p>
              <a:pPr lvl="0" algn="ctr"/>
              <a:r>
                <a:rPr lang="nl-NL" sz="1600" b="1" dirty="0">
                  <a:solidFill>
                    <a:schemeClr val="bg1"/>
                  </a:solidFill>
                </a:rPr>
                <a:t>Motorteam</a:t>
              </a:r>
              <a:r>
                <a:rPr lang="nl-NL" sz="1200" dirty="0">
                  <a:solidFill>
                    <a:schemeClr val="bg1"/>
                  </a:solidFill>
                </a:rPr>
                <a:t> </a:t>
              </a:r>
              <a:r>
                <a:rPr lang="nl-NL" sz="1200" dirty="0"/>
                <a:t>klein team </a:t>
              </a:r>
            </a:p>
            <a:p>
              <a:pPr lvl="0" algn="ctr"/>
              <a:r>
                <a:rPr lang="nl-NL" sz="1200" dirty="0"/>
                <a:t>(2,5 fte)</a:t>
              </a:r>
            </a:p>
          </p:txBody>
        </p:sp>
        <p:pic>
          <p:nvPicPr>
            <p:cNvPr id="36" name="Picture 4" descr="Oil can free vector icon - Iconbolt">
              <a:extLst>
                <a:ext uri="{FF2B5EF4-FFF2-40B4-BE49-F238E27FC236}">
                  <a16:creationId xmlns:a16="http://schemas.microsoft.com/office/drawing/2014/main" id="{678294F5-84B9-4EB4-ABFC-FE21AD846742}"/>
                </a:ext>
              </a:extLst>
            </p:cNvPr>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40453" y="2068515"/>
              <a:ext cx="449684" cy="360105"/>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13ABE491-9D19-43E0-A982-717BC597C672}"/>
                </a:ext>
              </a:extLst>
            </p:cNvPr>
            <p:cNvSpPr/>
            <p:nvPr/>
          </p:nvSpPr>
          <p:spPr>
            <a:xfrm>
              <a:off x="8715115" y="451470"/>
              <a:ext cx="1368000" cy="1378308"/>
            </a:xfrm>
            <a:custGeom>
              <a:avLst/>
              <a:gdLst>
                <a:gd name="connsiteX0" fmla="*/ 0 w 1232517"/>
                <a:gd name="connsiteY0" fmla="*/ 536145 h 1072290"/>
                <a:gd name="connsiteX1" fmla="*/ 268073 w 1232517"/>
                <a:gd name="connsiteY1" fmla="*/ 0 h 1072290"/>
                <a:gd name="connsiteX2" fmla="*/ 964445 w 1232517"/>
                <a:gd name="connsiteY2" fmla="*/ 0 h 1072290"/>
                <a:gd name="connsiteX3" fmla="*/ 1232517 w 1232517"/>
                <a:gd name="connsiteY3" fmla="*/ 536145 h 1072290"/>
                <a:gd name="connsiteX4" fmla="*/ 964445 w 1232517"/>
                <a:gd name="connsiteY4" fmla="*/ 1072290 h 1072290"/>
                <a:gd name="connsiteX5" fmla="*/ 268073 w 1232517"/>
                <a:gd name="connsiteY5" fmla="*/ 1072290 h 1072290"/>
                <a:gd name="connsiteX6" fmla="*/ 0 w 1232517"/>
                <a:gd name="connsiteY6" fmla="*/ 536145 h 107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2517" h="1072290">
                  <a:moveTo>
                    <a:pt x="616259" y="0"/>
                  </a:moveTo>
                  <a:lnTo>
                    <a:pt x="1232516" y="233224"/>
                  </a:lnTo>
                  <a:lnTo>
                    <a:pt x="1232516" y="839067"/>
                  </a:lnTo>
                  <a:lnTo>
                    <a:pt x="616259" y="1072290"/>
                  </a:lnTo>
                  <a:lnTo>
                    <a:pt x="1" y="839067"/>
                  </a:lnTo>
                  <a:lnTo>
                    <a:pt x="1" y="233224"/>
                  </a:lnTo>
                  <a:lnTo>
                    <a:pt x="616259" y="0"/>
                  </a:lnTo>
                  <a:close/>
                </a:path>
              </a:pathLst>
            </a:custGeom>
            <a:solidFill>
              <a:srgbClr val="FFFFFF">
                <a:alpha val="56078"/>
              </a:srgbClr>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6149" tIns="211118" rIns="186150" bIns="211117" numCol="1" spcCol="1270" anchor="t" anchorCtr="0">
              <a:noAutofit/>
            </a:bodyPr>
            <a:lstStyle/>
            <a:p>
              <a:pPr algn="ctr"/>
              <a:r>
                <a:rPr lang="nl-NL" sz="1200" dirty="0">
                  <a:solidFill>
                    <a:schemeClr val="tx1"/>
                  </a:solidFill>
                </a:rPr>
                <a:t>Kennis- en innovatie partner</a:t>
              </a:r>
            </a:p>
          </p:txBody>
        </p:sp>
        <p:pic>
          <p:nvPicPr>
            <p:cNvPr id="11" name="Picture 10">
              <a:extLst>
                <a:ext uri="{FF2B5EF4-FFF2-40B4-BE49-F238E27FC236}">
                  <a16:creationId xmlns:a16="http://schemas.microsoft.com/office/drawing/2014/main" id="{47C1488D-FF41-47EA-BACE-DB9642EBC20D}"/>
                </a:ext>
              </a:extLst>
            </p:cNvPr>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847917" y="1258301"/>
              <a:ext cx="1200205" cy="330934"/>
            </a:xfrm>
            <a:prstGeom prst="rect">
              <a:avLst/>
            </a:prstGeom>
          </p:spPr>
        </p:pic>
        <p:sp>
          <p:nvSpPr>
            <p:cNvPr id="50" name="TextBox 49">
              <a:extLst>
                <a:ext uri="{FF2B5EF4-FFF2-40B4-BE49-F238E27FC236}">
                  <a16:creationId xmlns:a16="http://schemas.microsoft.com/office/drawing/2014/main" id="{CCFD006C-C8A4-4DD5-B705-13ACA41E8261}"/>
                </a:ext>
              </a:extLst>
            </p:cNvPr>
            <p:cNvSpPr txBox="1"/>
            <p:nvPr/>
          </p:nvSpPr>
          <p:spPr>
            <a:xfrm>
              <a:off x="7551030" y="2557547"/>
              <a:ext cx="1164085" cy="369332"/>
            </a:xfrm>
            <a:prstGeom prst="rect">
              <a:avLst/>
            </a:prstGeom>
            <a:solidFill>
              <a:srgbClr val="FFFFFF">
                <a:alpha val="50196"/>
              </a:srgbClr>
            </a:solidFill>
          </p:spPr>
          <p:txBody>
            <a:bodyPr wrap="square" rtlCol="0">
              <a:spAutoFit/>
            </a:bodyPr>
            <a:lstStyle/>
            <a:p>
              <a:pPr algn="ctr"/>
              <a:r>
                <a:rPr lang="nl-NL" b="1"/>
                <a:t>De Motor</a:t>
              </a:r>
              <a:endParaRPr lang="nl-NL" sz="1050" b="1"/>
            </a:p>
          </p:txBody>
        </p:sp>
      </p:grpSp>
      <p:cxnSp>
        <p:nvCxnSpPr>
          <p:cNvPr id="13" name="Connector: Elbow 12">
            <a:extLst>
              <a:ext uri="{FF2B5EF4-FFF2-40B4-BE49-F238E27FC236}">
                <a16:creationId xmlns:a16="http://schemas.microsoft.com/office/drawing/2014/main" id="{A573C79E-62CF-4146-BE72-FDFD7D1E8D4C}"/>
              </a:ext>
            </a:extLst>
          </p:cNvPr>
          <p:cNvCxnSpPr>
            <a:cxnSpLocks/>
            <a:endCxn id="45" idx="0"/>
          </p:cNvCxnSpPr>
          <p:nvPr/>
        </p:nvCxnSpPr>
        <p:spPr>
          <a:xfrm rot="10800000" flipV="1">
            <a:off x="5317194" y="3648909"/>
            <a:ext cx="1577357" cy="277340"/>
          </a:xfrm>
          <a:prstGeom prst="bentConnector2">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53" name="Straight Arrow Connector 2052">
            <a:extLst>
              <a:ext uri="{FF2B5EF4-FFF2-40B4-BE49-F238E27FC236}">
                <a16:creationId xmlns:a16="http://schemas.microsoft.com/office/drawing/2014/main" id="{C145143D-03AD-4052-AB77-DD7727D33B1A}"/>
              </a:ext>
            </a:extLst>
          </p:cNvPr>
          <p:cNvCxnSpPr>
            <a:cxnSpLocks/>
            <a:stCxn id="50" idx="2"/>
            <a:endCxn id="40" idx="0"/>
          </p:cNvCxnSpPr>
          <p:nvPr/>
        </p:nvCxnSpPr>
        <p:spPr>
          <a:xfrm flipH="1">
            <a:off x="6895184" y="2934375"/>
            <a:ext cx="3753" cy="98333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4B0B54AE-E8A3-4EB4-9DC3-97615D26F3AF}"/>
              </a:ext>
            </a:extLst>
          </p:cNvPr>
          <p:cNvCxnSpPr>
            <a:cxnSpLocks/>
            <a:endCxn id="37" idx="0"/>
          </p:cNvCxnSpPr>
          <p:nvPr/>
        </p:nvCxnSpPr>
        <p:spPr>
          <a:xfrm>
            <a:off x="6894551" y="3648908"/>
            <a:ext cx="1624820" cy="268797"/>
          </a:xfrm>
          <a:prstGeom prst="bentConnector2">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61" name="Straight Arrow Connector 2060">
            <a:extLst>
              <a:ext uri="{FF2B5EF4-FFF2-40B4-BE49-F238E27FC236}">
                <a16:creationId xmlns:a16="http://schemas.microsoft.com/office/drawing/2014/main" id="{8A1B2B0A-F29E-4BD1-B87E-1252FCC25CB0}"/>
              </a:ext>
            </a:extLst>
          </p:cNvPr>
          <p:cNvCxnSpPr>
            <a:cxnSpLocks/>
            <a:endCxn id="39" idx="0"/>
          </p:cNvCxnSpPr>
          <p:nvPr/>
        </p:nvCxnSpPr>
        <p:spPr>
          <a:xfrm>
            <a:off x="6087659" y="3648908"/>
            <a:ext cx="19460" cy="114638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96777DDF-5AEA-4582-9E18-B026EEB19BC3}"/>
              </a:ext>
            </a:extLst>
          </p:cNvPr>
          <p:cNvCxnSpPr>
            <a:cxnSpLocks/>
            <a:endCxn id="48" idx="0"/>
          </p:cNvCxnSpPr>
          <p:nvPr/>
        </p:nvCxnSpPr>
        <p:spPr>
          <a:xfrm>
            <a:off x="7716943" y="3642261"/>
            <a:ext cx="20746" cy="1153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CF5B690-5AF1-428D-BFA5-D37B4F453B0F}"/>
              </a:ext>
            </a:extLst>
          </p:cNvPr>
          <p:cNvCxnSpPr>
            <a:cxnSpLocks/>
            <a:stCxn id="33" idx="0"/>
          </p:cNvCxnSpPr>
          <p:nvPr/>
        </p:nvCxnSpPr>
        <p:spPr>
          <a:xfrm flipH="1" flipV="1">
            <a:off x="6894551" y="3314781"/>
            <a:ext cx="2672848" cy="8174"/>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D6BC367-F7DD-464D-95CD-138D27615074}"/>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a:t>Het model</a:t>
            </a:r>
          </a:p>
          <a:p>
            <a:r>
              <a:rPr lang="nl-NL" sz="3200">
                <a:solidFill>
                  <a:schemeClr val="tx1"/>
                </a:solidFill>
              </a:rPr>
              <a:t>Projecten</a:t>
            </a:r>
          </a:p>
        </p:txBody>
      </p:sp>
      <p:sp>
        <p:nvSpPr>
          <p:cNvPr id="23" name="TextBox 22">
            <a:extLst>
              <a:ext uri="{FF2B5EF4-FFF2-40B4-BE49-F238E27FC236}">
                <a16:creationId xmlns:a16="http://schemas.microsoft.com/office/drawing/2014/main" id="{3D20C2C8-AE85-45AB-BA1D-BA893FBE3173}"/>
              </a:ext>
            </a:extLst>
          </p:cNvPr>
          <p:cNvSpPr txBox="1"/>
          <p:nvPr/>
        </p:nvSpPr>
        <p:spPr>
          <a:xfrm>
            <a:off x="7466682" y="1520184"/>
            <a:ext cx="2160000" cy="954107"/>
          </a:xfrm>
          <a:prstGeom prst="rect">
            <a:avLst/>
          </a:prstGeom>
          <a:solidFill>
            <a:srgbClr val="FFFFFF">
              <a:alpha val="50196"/>
            </a:srgbClr>
          </a:solidFill>
        </p:spPr>
        <p:txBody>
          <a:bodyPr wrap="square" rtlCol="0">
            <a:spAutoFit/>
          </a:bodyPr>
          <a:lstStyle/>
          <a:p>
            <a:r>
              <a:rPr lang="nl-NL" sz="1400" b="1">
                <a:solidFill>
                  <a:srgbClr val="FFC000"/>
                </a:solidFill>
              </a:rPr>
              <a:t>Projecten</a:t>
            </a:r>
          </a:p>
          <a:p>
            <a:r>
              <a:rPr lang="nl-NL" sz="1400" b="1"/>
              <a:t>Matching en regionale mobiliteit </a:t>
            </a:r>
          </a:p>
          <a:p>
            <a:endParaRPr lang="nl-NL" sz="1400" b="1"/>
          </a:p>
        </p:txBody>
      </p:sp>
      <p:sp>
        <p:nvSpPr>
          <p:cNvPr id="24" name="TextBox 23">
            <a:extLst>
              <a:ext uri="{FF2B5EF4-FFF2-40B4-BE49-F238E27FC236}">
                <a16:creationId xmlns:a16="http://schemas.microsoft.com/office/drawing/2014/main" id="{423BDB66-E51B-4F71-A35F-1C8C741E207C}"/>
              </a:ext>
            </a:extLst>
          </p:cNvPr>
          <p:cNvSpPr txBox="1"/>
          <p:nvPr/>
        </p:nvSpPr>
        <p:spPr>
          <a:xfrm>
            <a:off x="9810266" y="1519007"/>
            <a:ext cx="1970962" cy="954107"/>
          </a:xfrm>
          <a:prstGeom prst="rect">
            <a:avLst/>
          </a:prstGeom>
          <a:solidFill>
            <a:srgbClr val="FFFFFF">
              <a:alpha val="50196"/>
            </a:srgbClr>
          </a:solidFill>
        </p:spPr>
        <p:txBody>
          <a:bodyPr wrap="square" rtlCol="0">
            <a:spAutoFit/>
          </a:bodyPr>
          <a:lstStyle/>
          <a:p>
            <a:r>
              <a:rPr lang="nl-NL" sz="1400" b="1" dirty="0">
                <a:solidFill>
                  <a:srgbClr val="FFC000"/>
                </a:solidFill>
              </a:rPr>
              <a:t>Projecten</a:t>
            </a:r>
          </a:p>
          <a:p>
            <a:r>
              <a:rPr lang="nl-NL" sz="1400" b="1" dirty="0"/>
              <a:t>Monitoring</a:t>
            </a:r>
          </a:p>
          <a:p>
            <a:endParaRPr lang="nl-NL" sz="1400" b="1" dirty="0"/>
          </a:p>
          <a:p>
            <a:r>
              <a:rPr lang="nl-NL" sz="1400" dirty="0"/>
              <a:t> </a:t>
            </a:r>
          </a:p>
        </p:txBody>
      </p:sp>
      <p:sp>
        <p:nvSpPr>
          <p:cNvPr id="27" name="TextBox 26">
            <a:extLst>
              <a:ext uri="{FF2B5EF4-FFF2-40B4-BE49-F238E27FC236}">
                <a16:creationId xmlns:a16="http://schemas.microsoft.com/office/drawing/2014/main" id="{5EB76C7C-29A6-40D1-88AE-C2D49BAE8468}"/>
              </a:ext>
            </a:extLst>
          </p:cNvPr>
          <p:cNvSpPr txBox="1"/>
          <p:nvPr/>
        </p:nvSpPr>
        <p:spPr>
          <a:xfrm>
            <a:off x="4922070" y="1520184"/>
            <a:ext cx="2160000" cy="954107"/>
          </a:xfrm>
          <a:prstGeom prst="rect">
            <a:avLst/>
          </a:prstGeom>
          <a:solidFill>
            <a:srgbClr val="FFFFFF">
              <a:alpha val="50196"/>
            </a:srgbClr>
          </a:solidFill>
        </p:spPr>
        <p:txBody>
          <a:bodyPr wrap="square" rtlCol="0">
            <a:spAutoFit/>
          </a:bodyPr>
          <a:lstStyle/>
          <a:p>
            <a:r>
              <a:rPr lang="nl-NL" sz="1400" b="1">
                <a:solidFill>
                  <a:srgbClr val="FFC000"/>
                </a:solidFill>
              </a:rPr>
              <a:t>Projecten</a:t>
            </a:r>
            <a:endParaRPr lang="nl-NL" sz="1400" b="1"/>
          </a:p>
          <a:p>
            <a:r>
              <a:rPr lang="nl-NL" sz="1400" b="1"/>
              <a:t>Vernieuwend onderwijs en erkenningen </a:t>
            </a:r>
          </a:p>
        </p:txBody>
      </p:sp>
      <p:sp>
        <p:nvSpPr>
          <p:cNvPr id="37" name="Tekstvak 4">
            <a:extLst>
              <a:ext uri="{FF2B5EF4-FFF2-40B4-BE49-F238E27FC236}">
                <a16:creationId xmlns:a16="http://schemas.microsoft.com/office/drawing/2014/main" id="{A4E8923D-6425-47A9-BB69-49122F2323E9}"/>
              </a:ext>
            </a:extLst>
          </p:cNvPr>
          <p:cNvSpPr txBox="1"/>
          <p:nvPr/>
        </p:nvSpPr>
        <p:spPr>
          <a:xfrm>
            <a:off x="7466683" y="2578623"/>
            <a:ext cx="2159999" cy="3493264"/>
          </a:xfrm>
          <a:prstGeom prst="rect">
            <a:avLst/>
          </a:prstGeom>
          <a:noFill/>
        </p:spPr>
        <p:txBody>
          <a:bodyPr wrap="square" rtlCol="0">
            <a:spAutoFit/>
          </a:bodyPr>
          <a:lstStyle/>
          <a:p>
            <a:r>
              <a:rPr lang="nl-NL" sz="1300" dirty="0"/>
              <a:t>Borduren voort op vigerend beleid &amp; bestaande initiatieven.</a:t>
            </a:r>
          </a:p>
          <a:p>
            <a:endParaRPr lang="nl-NL" sz="1300" dirty="0"/>
          </a:p>
          <a:p>
            <a:r>
              <a:rPr lang="nl-NL" sz="1300" dirty="0"/>
              <a:t>Helpen werkgevers bij doorstroom en instroom van werk(zoekenden) met een focus op (toekomstige) vaardigheden.</a:t>
            </a:r>
          </a:p>
          <a:p>
            <a:endParaRPr lang="nl-NL" sz="1300" dirty="0"/>
          </a:p>
          <a:p>
            <a:r>
              <a:rPr lang="nl-NL" sz="1300" dirty="0"/>
              <a:t>Zorgen voor samenwerking tussen werkgevers, overheid, onderwijs en maatschappelijk middenveld.</a:t>
            </a:r>
          </a:p>
          <a:p>
            <a:endParaRPr lang="nl-NL" sz="1300" dirty="0"/>
          </a:p>
        </p:txBody>
      </p:sp>
      <p:sp>
        <p:nvSpPr>
          <p:cNvPr id="42" name="Tekstvak 9">
            <a:extLst>
              <a:ext uri="{FF2B5EF4-FFF2-40B4-BE49-F238E27FC236}">
                <a16:creationId xmlns:a16="http://schemas.microsoft.com/office/drawing/2014/main" id="{AA40E639-FE5B-476B-8F8E-62D8496E084B}"/>
              </a:ext>
            </a:extLst>
          </p:cNvPr>
          <p:cNvSpPr txBox="1"/>
          <p:nvPr/>
        </p:nvSpPr>
        <p:spPr>
          <a:xfrm>
            <a:off x="4922070" y="2614281"/>
            <a:ext cx="2430332" cy="3093154"/>
          </a:xfrm>
          <a:prstGeom prst="rect">
            <a:avLst/>
          </a:prstGeom>
          <a:noFill/>
        </p:spPr>
        <p:txBody>
          <a:bodyPr wrap="square" rtlCol="0">
            <a:spAutoFit/>
          </a:bodyPr>
          <a:lstStyle/>
          <a:p>
            <a:r>
              <a:rPr lang="nl-NL" sz="1300"/>
              <a:t>Ontwikkelen innovatieve vormen van leren voor in non-formele, informele en formele (onderwijs)omgevingen.</a:t>
            </a:r>
          </a:p>
          <a:p>
            <a:endParaRPr lang="nl-NL" sz="1300"/>
          </a:p>
          <a:p>
            <a:r>
              <a:rPr lang="nl-NL" sz="1300"/>
              <a:t>Zien de eigen buurt of wijk als leeromgeving. </a:t>
            </a:r>
          </a:p>
          <a:p>
            <a:endParaRPr lang="nl-NL" sz="1300"/>
          </a:p>
          <a:p>
            <a:r>
              <a:rPr lang="nl-NL" sz="1300"/>
              <a:t>Helpen werk(zoeken)den bij het ontdekken en ontwikkelen van vaardigheden en doen er alles aan deze nieuwe competenties (formeel) gewaardeerd te krijgen.</a:t>
            </a:r>
          </a:p>
          <a:p>
            <a:endParaRPr lang="nl-NL" sz="1300"/>
          </a:p>
        </p:txBody>
      </p:sp>
      <p:sp>
        <p:nvSpPr>
          <p:cNvPr id="47" name="Tekstvak 4">
            <a:extLst>
              <a:ext uri="{FF2B5EF4-FFF2-40B4-BE49-F238E27FC236}">
                <a16:creationId xmlns:a16="http://schemas.microsoft.com/office/drawing/2014/main" id="{51E15742-E779-44FA-836C-EC072774AF77}"/>
              </a:ext>
            </a:extLst>
          </p:cNvPr>
          <p:cNvSpPr txBox="1"/>
          <p:nvPr/>
        </p:nvSpPr>
        <p:spPr>
          <a:xfrm>
            <a:off x="9768653" y="2543769"/>
            <a:ext cx="1970962" cy="2693045"/>
          </a:xfrm>
          <a:prstGeom prst="rect">
            <a:avLst/>
          </a:prstGeom>
          <a:noFill/>
        </p:spPr>
        <p:txBody>
          <a:bodyPr wrap="square" rtlCol="0">
            <a:spAutoFit/>
          </a:bodyPr>
          <a:lstStyle/>
          <a:p>
            <a:r>
              <a:rPr lang="nl-NL" sz="1300" dirty="0"/>
              <a:t>Zien monitoring als een gezamenlijke opgave.  </a:t>
            </a:r>
          </a:p>
          <a:p>
            <a:endParaRPr lang="nl-NL" sz="1300" dirty="0"/>
          </a:p>
          <a:p>
            <a:r>
              <a:rPr lang="nl-NL" sz="1300" dirty="0"/>
              <a:t>Richten zich op impact gedreven manier van resultaten monitoren en waarderen.</a:t>
            </a:r>
          </a:p>
          <a:p>
            <a:endParaRPr lang="nl-NL" sz="1300" dirty="0"/>
          </a:p>
          <a:p>
            <a:r>
              <a:rPr lang="nl-NL" sz="1300" dirty="0"/>
              <a:t>Gaan uit van monitoring om te leren en te verbeteren, niet om te controleren of te verantwoorden.</a:t>
            </a:r>
          </a:p>
        </p:txBody>
      </p:sp>
      <p:grpSp>
        <p:nvGrpSpPr>
          <p:cNvPr id="2" name="Group 1">
            <a:extLst>
              <a:ext uri="{FF2B5EF4-FFF2-40B4-BE49-F238E27FC236}">
                <a16:creationId xmlns:a16="http://schemas.microsoft.com/office/drawing/2014/main" id="{6B33B523-6690-453C-8E07-6E37B75A7E41}"/>
              </a:ext>
            </a:extLst>
          </p:cNvPr>
          <p:cNvGrpSpPr/>
          <p:nvPr/>
        </p:nvGrpSpPr>
        <p:grpSpPr>
          <a:xfrm>
            <a:off x="2487736" y="1240605"/>
            <a:ext cx="2238026" cy="3896182"/>
            <a:chOff x="77402" y="1240605"/>
            <a:chExt cx="2238026" cy="3896182"/>
          </a:xfrm>
        </p:grpSpPr>
        <p:sp>
          <p:nvSpPr>
            <p:cNvPr id="26" name="TextBox 25">
              <a:extLst>
                <a:ext uri="{FF2B5EF4-FFF2-40B4-BE49-F238E27FC236}">
                  <a16:creationId xmlns:a16="http://schemas.microsoft.com/office/drawing/2014/main" id="{F6B1980D-A0AB-410D-BF4A-2738C1AC1AB0}"/>
                </a:ext>
              </a:extLst>
            </p:cNvPr>
            <p:cNvSpPr txBox="1"/>
            <p:nvPr/>
          </p:nvSpPr>
          <p:spPr>
            <a:xfrm>
              <a:off x="124269" y="1569820"/>
              <a:ext cx="2160000" cy="954107"/>
            </a:xfrm>
            <a:prstGeom prst="rect">
              <a:avLst/>
            </a:prstGeom>
            <a:solidFill>
              <a:srgbClr val="FFFFFF">
                <a:alpha val="50196"/>
              </a:srgbClr>
            </a:solidFill>
          </p:spPr>
          <p:txBody>
            <a:bodyPr wrap="square" rtlCol="0">
              <a:spAutoFit/>
            </a:bodyPr>
            <a:lstStyle/>
            <a:p>
              <a:r>
                <a:rPr lang="nl-NL" sz="1400" b="1" dirty="0">
                  <a:solidFill>
                    <a:srgbClr val="FFC000"/>
                  </a:solidFill>
                </a:rPr>
                <a:t>Projecten</a:t>
              </a:r>
            </a:p>
            <a:p>
              <a:r>
                <a:rPr lang="nl-NL" sz="1400" b="1" dirty="0"/>
                <a:t>Ontwikkelingsgericht (bege)leidinggeven</a:t>
              </a:r>
            </a:p>
            <a:p>
              <a:endParaRPr lang="nl-NL" sz="1400" b="1" dirty="0"/>
            </a:p>
          </p:txBody>
        </p:sp>
        <p:sp>
          <p:nvSpPr>
            <p:cNvPr id="45" name="Tekstvak 14">
              <a:extLst>
                <a:ext uri="{FF2B5EF4-FFF2-40B4-BE49-F238E27FC236}">
                  <a16:creationId xmlns:a16="http://schemas.microsoft.com/office/drawing/2014/main" id="{4FFE7103-864B-4562-9A58-FB744EF00C89}"/>
                </a:ext>
              </a:extLst>
            </p:cNvPr>
            <p:cNvSpPr txBox="1"/>
            <p:nvPr/>
          </p:nvSpPr>
          <p:spPr>
            <a:xfrm>
              <a:off x="77402" y="2643797"/>
              <a:ext cx="2206867" cy="2492990"/>
            </a:xfrm>
            <a:prstGeom prst="rect">
              <a:avLst/>
            </a:prstGeom>
            <a:noFill/>
          </p:spPr>
          <p:txBody>
            <a:bodyPr wrap="square" rtlCol="0">
              <a:spAutoFit/>
            </a:bodyPr>
            <a:lstStyle/>
            <a:p>
              <a:pPr>
                <a:buClr>
                  <a:schemeClr val="accent1"/>
                </a:buClr>
              </a:pPr>
              <a:r>
                <a:rPr lang="nl-NL" sz="1300"/>
                <a:t>Richten zich op het delen van kennis en het trainen van werkgevers op bestuurlijk, directie en management niveau.</a:t>
              </a:r>
            </a:p>
            <a:p>
              <a:pPr>
                <a:buClr>
                  <a:schemeClr val="accent1"/>
                </a:buClr>
              </a:pPr>
              <a:endParaRPr lang="nl-NL" sz="1300"/>
            </a:p>
            <a:p>
              <a:pPr>
                <a:buClr>
                  <a:schemeClr val="accent1"/>
                </a:buClr>
              </a:pPr>
              <a:r>
                <a:rPr lang="nl-NL" sz="1300"/>
                <a:t>Richten zich op het ontwikkeling en ontwerpen van businesscases rondom ontwikkelingsgericht werkgeven.</a:t>
              </a:r>
            </a:p>
            <a:p>
              <a:pPr marL="285750" indent="-285750">
                <a:buClr>
                  <a:schemeClr val="accent1"/>
                </a:buClr>
                <a:buFont typeface="Wingdings" panose="05000000000000000000" pitchFamily="2" charset="2"/>
                <a:buChar char="§"/>
              </a:pPr>
              <a:endParaRPr lang="nl-NL" sz="1300"/>
            </a:p>
          </p:txBody>
        </p:sp>
        <p:pic>
          <p:nvPicPr>
            <p:cNvPr id="48" name="Graphic 47" descr="Single gear">
              <a:extLst>
                <a:ext uri="{FF2B5EF4-FFF2-40B4-BE49-F238E27FC236}">
                  <a16:creationId xmlns:a16="http://schemas.microsoft.com/office/drawing/2014/main" id="{D3E85D64-77C3-4567-B99A-ED27F23DBF85}"/>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707817" y="1240605"/>
              <a:ext cx="607611" cy="607611"/>
            </a:xfrm>
            <a:prstGeom prst="rect">
              <a:avLst/>
            </a:prstGeom>
          </p:spPr>
        </p:pic>
      </p:grpSp>
      <p:grpSp>
        <p:nvGrpSpPr>
          <p:cNvPr id="3" name="Group 2">
            <a:extLst>
              <a:ext uri="{FF2B5EF4-FFF2-40B4-BE49-F238E27FC236}">
                <a16:creationId xmlns:a16="http://schemas.microsoft.com/office/drawing/2014/main" id="{41329992-56BF-4F1F-92BB-A269E8866F8C}"/>
              </a:ext>
            </a:extLst>
          </p:cNvPr>
          <p:cNvGrpSpPr/>
          <p:nvPr/>
        </p:nvGrpSpPr>
        <p:grpSpPr>
          <a:xfrm>
            <a:off x="80974" y="1269000"/>
            <a:ext cx="2575657" cy="3296018"/>
            <a:chOff x="2521622" y="1268255"/>
            <a:chExt cx="2575657" cy="3296018"/>
          </a:xfrm>
        </p:grpSpPr>
        <p:sp>
          <p:nvSpPr>
            <p:cNvPr id="25" name="TextBox 24">
              <a:extLst>
                <a:ext uri="{FF2B5EF4-FFF2-40B4-BE49-F238E27FC236}">
                  <a16:creationId xmlns:a16="http://schemas.microsoft.com/office/drawing/2014/main" id="{A52B58B8-0474-4286-A105-0DDF0A60436D}"/>
                </a:ext>
              </a:extLst>
            </p:cNvPr>
            <p:cNvSpPr txBox="1"/>
            <p:nvPr/>
          </p:nvSpPr>
          <p:spPr>
            <a:xfrm>
              <a:off x="2585622" y="1564840"/>
              <a:ext cx="2160000" cy="954107"/>
            </a:xfrm>
            <a:prstGeom prst="rect">
              <a:avLst/>
            </a:prstGeom>
            <a:solidFill>
              <a:srgbClr val="FFFFFF">
                <a:alpha val="38824"/>
              </a:srgbClr>
            </a:solidFill>
          </p:spPr>
          <p:txBody>
            <a:bodyPr wrap="square" rtlCol="0">
              <a:spAutoFit/>
            </a:bodyPr>
            <a:lstStyle/>
            <a:p>
              <a:r>
                <a:rPr lang="nl-NL" sz="1400" b="1" dirty="0">
                  <a:solidFill>
                    <a:srgbClr val="FFC000"/>
                  </a:solidFill>
                </a:rPr>
                <a:t>Projecten</a:t>
              </a:r>
            </a:p>
            <a:p>
              <a:r>
                <a:rPr lang="nl-NL" sz="1400" b="1" dirty="0"/>
                <a:t>Ontwikkelperspectief van werknemers en werkzoekenden </a:t>
              </a:r>
            </a:p>
          </p:txBody>
        </p:sp>
        <p:sp>
          <p:nvSpPr>
            <p:cNvPr id="43" name="Tekstvak 10">
              <a:extLst>
                <a:ext uri="{FF2B5EF4-FFF2-40B4-BE49-F238E27FC236}">
                  <a16:creationId xmlns:a16="http://schemas.microsoft.com/office/drawing/2014/main" id="{D42163DB-8D03-489D-BAD0-1A11EC9AE684}"/>
                </a:ext>
              </a:extLst>
            </p:cNvPr>
            <p:cNvSpPr txBox="1"/>
            <p:nvPr/>
          </p:nvSpPr>
          <p:spPr>
            <a:xfrm>
              <a:off x="2521622" y="2671447"/>
              <a:ext cx="2575657" cy="1892826"/>
            </a:xfrm>
            <a:prstGeom prst="rect">
              <a:avLst/>
            </a:prstGeom>
            <a:noFill/>
          </p:spPr>
          <p:txBody>
            <a:bodyPr wrap="square" rtlCol="0">
              <a:spAutoFit/>
            </a:bodyPr>
            <a:lstStyle/>
            <a:p>
              <a:pPr>
                <a:buClr>
                  <a:schemeClr val="accent1"/>
                </a:buClr>
              </a:pPr>
              <a:r>
                <a:rPr lang="nl-NL" sz="1300"/>
                <a:t>Richten zich op het ontwikkelen/implementeren </a:t>
              </a:r>
            </a:p>
            <a:p>
              <a:pPr>
                <a:buClr>
                  <a:schemeClr val="accent1"/>
                </a:buClr>
              </a:pPr>
              <a:r>
                <a:rPr lang="nl-NL" sz="1300"/>
                <a:t>van assessment instrumenten, coaching en training.</a:t>
              </a:r>
            </a:p>
            <a:p>
              <a:pPr>
                <a:buClr>
                  <a:schemeClr val="accent1"/>
                </a:buClr>
              </a:pPr>
              <a:endParaRPr lang="nl-NL" sz="1300"/>
            </a:p>
            <a:p>
              <a:pPr>
                <a:buClr>
                  <a:schemeClr val="accent1"/>
                </a:buClr>
              </a:pPr>
              <a:r>
                <a:rPr lang="nl-NL" sz="1300"/>
                <a:t>Dragen bij aan het bewustzijn van werk(zoeken)den over hun talenten en ambities. </a:t>
              </a:r>
            </a:p>
            <a:p>
              <a:pPr marL="285750" indent="-285750">
                <a:buClr>
                  <a:schemeClr val="accent1"/>
                </a:buClr>
                <a:buFont typeface="Wingdings" panose="05000000000000000000" pitchFamily="2" charset="2"/>
                <a:buChar char="§"/>
              </a:pPr>
              <a:endParaRPr lang="nl-NL" sz="1300"/>
            </a:p>
          </p:txBody>
        </p:sp>
        <p:pic>
          <p:nvPicPr>
            <p:cNvPr id="49" name="Graphic 48" descr="Single gear">
              <a:extLst>
                <a:ext uri="{FF2B5EF4-FFF2-40B4-BE49-F238E27FC236}">
                  <a16:creationId xmlns:a16="http://schemas.microsoft.com/office/drawing/2014/main" id="{A879B1A2-ABE3-4CC3-82F2-709034A03BD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48708" y="1268255"/>
              <a:ext cx="607611" cy="607611"/>
            </a:xfrm>
            <a:prstGeom prst="rect">
              <a:avLst/>
            </a:prstGeom>
          </p:spPr>
        </p:pic>
      </p:grpSp>
      <p:pic>
        <p:nvPicPr>
          <p:cNvPr id="50" name="Graphic 49" descr="Single gear">
            <a:extLst>
              <a:ext uri="{FF2B5EF4-FFF2-40B4-BE49-F238E27FC236}">
                <a16:creationId xmlns:a16="http://schemas.microsoft.com/office/drawing/2014/main" id="{2DCC3C42-C4B6-4D6A-8C75-F427BA859062}"/>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44653" y="1231518"/>
            <a:ext cx="607611" cy="607611"/>
          </a:xfrm>
          <a:prstGeom prst="rect">
            <a:avLst/>
          </a:prstGeom>
        </p:spPr>
      </p:pic>
      <p:pic>
        <p:nvPicPr>
          <p:cNvPr id="51" name="Graphic 50" descr="Single gear">
            <a:extLst>
              <a:ext uri="{FF2B5EF4-FFF2-40B4-BE49-F238E27FC236}">
                <a16:creationId xmlns:a16="http://schemas.microsoft.com/office/drawing/2014/main" id="{601A2A09-56A4-4097-B028-671CF864DF3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226947" y="1211090"/>
            <a:ext cx="607611" cy="607611"/>
          </a:xfrm>
          <a:prstGeom prst="rect">
            <a:avLst/>
          </a:prstGeom>
        </p:spPr>
      </p:pic>
      <p:pic>
        <p:nvPicPr>
          <p:cNvPr id="52" name="Graphic 51" descr="Single gear">
            <a:extLst>
              <a:ext uri="{FF2B5EF4-FFF2-40B4-BE49-F238E27FC236}">
                <a16:creationId xmlns:a16="http://schemas.microsoft.com/office/drawing/2014/main" id="{5C7049B4-5A94-4D22-80AE-F44C3ADAB2DB}"/>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471452" y="1214109"/>
            <a:ext cx="607611" cy="607611"/>
          </a:xfrm>
          <a:prstGeom prst="rect">
            <a:avLst/>
          </a:prstGeom>
        </p:spPr>
      </p:pic>
    </p:spTree>
    <p:extLst>
      <p:ext uri="{BB962C8B-B14F-4D97-AF65-F5344CB8AC3E}">
        <p14:creationId xmlns:p14="http://schemas.microsoft.com/office/powerpoint/2010/main" val="4518147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alphaModFix amt="7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3636423" y="2109694"/>
            <a:ext cx="6993866" cy="1342282"/>
          </a:xfrm>
          <a:solidFill>
            <a:srgbClr val="FFFFFF">
              <a:alpha val="66000"/>
            </a:srgbClr>
          </a:solidFill>
        </p:spPr>
        <p:txBody>
          <a:bodyPr/>
          <a:lstStyle/>
          <a:p>
            <a:r>
              <a:rPr lang="nl-NL"/>
              <a:t>Hoofdstuk 5: </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p:txBody>
          <a:bodyPr/>
          <a:lstStyle/>
          <a:p>
            <a:r>
              <a:rPr lang="nl-NL">
                <a:solidFill>
                  <a:schemeClr val="tx1"/>
                </a:solidFill>
              </a:rPr>
              <a:t>Kansen en randvoorwaarden</a:t>
            </a:r>
          </a:p>
        </p:txBody>
      </p:sp>
    </p:spTree>
    <p:extLst>
      <p:ext uri="{BB962C8B-B14F-4D97-AF65-F5344CB8AC3E}">
        <p14:creationId xmlns:p14="http://schemas.microsoft.com/office/powerpoint/2010/main" val="40096485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20225" y="498279"/>
            <a:ext cx="10396882" cy="201518"/>
          </a:xfrm>
        </p:spPr>
        <p:txBody>
          <a:bodyPr>
            <a:normAutofit fontScale="90000"/>
          </a:bodyPr>
          <a:lstStyle/>
          <a:p>
            <a:r>
              <a:rPr lang="nl-NL" sz="4000">
                <a:solidFill>
                  <a:srgbClr val="FFC000"/>
                </a:solidFill>
              </a:rPr>
              <a:t>Hoofdstuk 5</a:t>
            </a:r>
            <a:br>
              <a:rPr lang="nl-NL" sz="4000">
                <a:solidFill>
                  <a:srgbClr val="FFC000"/>
                </a:solidFill>
              </a:rPr>
            </a:br>
            <a:r>
              <a:rPr lang="nl-NL" sz="4000">
                <a:solidFill>
                  <a:schemeClr val="tx1"/>
                </a:solidFill>
              </a:rPr>
              <a:t>Kansen en randvoorwaarden</a:t>
            </a:r>
          </a:p>
        </p:txBody>
      </p:sp>
      <p:sp>
        <p:nvSpPr>
          <p:cNvPr id="5" name="Content Placeholder 2">
            <a:extLst>
              <a:ext uri="{FF2B5EF4-FFF2-40B4-BE49-F238E27FC236}">
                <a16:creationId xmlns:a16="http://schemas.microsoft.com/office/drawing/2014/main" id="{5E24D882-2266-4CE9-A6BC-49BCA585C73C}"/>
              </a:ext>
            </a:extLst>
          </p:cNvPr>
          <p:cNvSpPr txBox="1">
            <a:spLocks/>
          </p:cNvSpPr>
          <p:nvPr/>
        </p:nvSpPr>
        <p:spPr>
          <a:xfrm>
            <a:off x="220225" y="1307617"/>
            <a:ext cx="5075106"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nl-NL" sz="1600" cap="none" dirty="0"/>
              <a:t>In dit hoofdstuk van de Blauwdruk beschrijven we de kansen en de randvoorwaarden van de uitvoering van de Motor. </a:t>
            </a:r>
          </a:p>
          <a:p>
            <a:pPr marL="0" indent="0">
              <a:buNone/>
            </a:pPr>
            <a:r>
              <a:rPr lang="nl-NL" sz="1600" cap="none" dirty="0"/>
              <a:t>Welke </a:t>
            </a:r>
            <a:r>
              <a:rPr lang="nl-NL" sz="1600" b="1" cap="none" dirty="0">
                <a:highlight>
                  <a:srgbClr val="FFCD03"/>
                </a:highlight>
              </a:rPr>
              <a:t>kansen</a:t>
            </a:r>
            <a:r>
              <a:rPr lang="nl-NL" sz="1600" cap="none" dirty="0"/>
              <a:t> biedt de Motor voor Rotterdam- Zuid? En waar sluiten de onderwerpen van de Motor aan bij lopende overheidsprogramma’s, vigerend beleid en financieringsstromen? </a:t>
            </a:r>
          </a:p>
          <a:p>
            <a:pPr marL="0" indent="0">
              <a:buNone/>
            </a:pPr>
            <a:r>
              <a:rPr lang="nl-NL" sz="1600" cap="none" dirty="0"/>
              <a:t>We </a:t>
            </a:r>
            <a:r>
              <a:rPr lang="nl-NL" sz="1600" cap="none" dirty="0">
                <a:solidFill>
                  <a:srgbClr val="FF0000"/>
                </a:solidFill>
              </a:rPr>
              <a:t> </a:t>
            </a:r>
            <a:r>
              <a:rPr lang="nl-NL" sz="1600" cap="none" dirty="0"/>
              <a:t>zoomen ook in op de </a:t>
            </a:r>
            <a:r>
              <a:rPr lang="nl-NL" sz="1600" b="1" cap="none" dirty="0">
                <a:highlight>
                  <a:srgbClr val="FFC000"/>
                </a:highlight>
              </a:rPr>
              <a:t>randvoorwaarden</a:t>
            </a:r>
            <a:r>
              <a:rPr lang="nl-NL" sz="1600" cap="none" dirty="0"/>
              <a:t> die nodig zijn om de Motor te realiseren.</a:t>
            </a:r>
          </a:p>
          <a:p>
            <a:pPr marL="0" indent="0">
              <a:buNone/>
            </a:pPr>
            <a:r>
              <a:rPr lang="nl-NL" sz="1600" cap="none" dirty="0"/>
              <a:t>We sluiten af met een </a:t>
            </a:r>
            <a:r>
              <a:rPr lang="nl-NL" sz="1600" b="1" cap="none" dirty="0">
                <a:highlight>
                  <a:srgbClr val="FFC000"/>
                </a:highlight>
              </a:rPr>
              <a:t>oproep</a:t>
            </a:r>
            <a:r>
              <a:rPr lang="nl-NL" sz="1600" cap="none" dirty="0"/>
              <a:t> om mee te doen!</a:t>
            </a:r>
          </a:p>
        </p:txBody>
      </p:sp>
      <p:sp>
        <p:nvSpPr>
          <p:cNvPr id="8" name="Content Placeholder 2">
            <a:extLst>
              <a:ext uri="{FF2B5EF4-FFF2-40B4-BE49-F238E27FC236}">
                <a16:creationId xmlns:a16="http://schemas.microsoft.com/office/drawing/2014/main" id="{AFAFDE0D-BD2F-419B-AFB4-6AB08D5B9494}"/>
              </a:ext>
            </a:extLst>
          </p:cNvPr>
          <p:cNvSpPr txBox="1">
            <a:spLocks/>
          </p:cNvSpPr>
          <p:nvPr/>
        </p:nvSpPr>
        <p:spPr>
          <a:xfrm>
            <a:off x="6331960" y="1307617"/>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800" b="1" cap="none" dirty="0"/>
              <a:t>Inhoud</a:t>
            </a:r>
          </a:p>
          <a:p>
            <a:pPr marL="457200" indent="-457200">
              <a:buFont typeface="Arial" panose="020B0604020202020204" pitchFamily="34" charset="0"/>
              <a:buAutoNum type="arabicPeriod"/>
            </a:pPr>
            <a:r>
              <a:rPr lang="nl-NL" sz="1800" cap="none" dirty="0">
                <a:hlinkClick r:id="rId3" action="ppaction://hlinksldjump"/>
              </a:rPr>
              <a:t>Kansen</a:t>
            </a:r>
            <a:endParaRPr lang="nl-NL" sz="1800" cap="none" dirty="0"/>
          </a:p>
          <a:p>
            <a:pPr marL="457200" indent="-457200">
              <a:buFont typeface="Arial" panose="020B0604020202020204" pitchFamily="34" charset="0"/>
              <a:buAutoNum type="arabicPeriod"/>
            </a:pPr>
            <a:r>
              <a:rPr lang="nl-NL" sz="1800" cap="none" dirty="0">
                <a:hlinkClick r:id="rId4" action="ppaction://hlinksldjump"/>
              </a:rPr>
              <a:t>Randvoorwaarden</a:t>
            </a:r>
            <a:endParaRPr lang="nl-NL" sz="1800" cap="none" dirty="0"/>
          </a:p>
          <a:p>
            <a:pPr marL="457200" indent="-457200">
              <a:buFont typeface="Arial" panose="020B0604020202020204" pitchFamily="34" charset="0"/>
              <a:buAutoNum type="arabicPeriod"/>
            </a:pPr>
            <a:r>
              <a:rPr lang="nl-NL" sz="1800" cap="none" dirty="0">
                <a:hlinkClick r:id="rId5" action="ppaction://hlinksldjump"/>
              </a:rPr>
              <a:t>Oproep</a:t>
            </a:r>
            <a:endParaRPr lang="nl-NL" sz="1800" cap="none" dirty="0"/>
          </a:p>
        </p:txBody>
      </p:sp>
    </p:spTree>
    <p:extLst>
      <p:ext uri="{BB962C8B-B14F-4D97-AF65-F5344CB8AC3E}">
        <p14:creationId xmlns:p14="http://schemas.microsoft.com/office/powerpoint/2010/main" val="2058921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a:solidFill>
                  <a:srgbClr val="FFC000"/>
                </a:solidFill>
              </a:rPr>
              <a:t>Hart van Zuid</a:t>
            </a:r>
            <a:br>
              <a:rPr lang="nl-NL" sz="3200">
                <a:solidFill>
                  <a:schemeClr val="tx1"/>
                </a:solidFill>
              </a:rPr>
            </a:br>
            <a:r>
              <a:rPr lang="nl-NL" sz="3200">
                <a:solidFill>
                  <a:schemeClr val="tx1"/>
                </a:solidFill>
              </a:rPr>
              <a:t>stedelijke ontwikkeling met sociale impact</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286760" y="1307617"/>
            <a:ext cx="4723780" cy="4512158"/>
          </a:xfrm>
        </p:spPr>
        <p:txBody>
          <a:bodyPr anchor="t">
            <a:normAutofit/>
          </a:bodyPr>
          <a:lstStyle/>
          <a:p>
            <a:pPr marL="0" indent="0">
              <a:buNone/>
            </a:pPr>
            <a:r>
              <a:rPr lang="nl-NL" sz="1600" cap="none" dirty="0"/>
              <a:t>Rotterdam-Zuid beweegt, ontwikkelt en groeit!</a:t>
            </a:r>
          </a:p>
          <a:p>
            <a:pPr marL="0" indent="0">
              <a:buNone/>
            </a:pPr>
            <a:r>
              <a:rPr lang="nl-NL" sz="1600" cap="none" dirty="0"/>
              <a:t>In 2015 startte het project </a:t>
            </a:r>
            <a:r>
              <a:rPr lang="nl-NL" sz="1600" b="1" cap="none" dirty="0">
                <a:highlight>
                  <a:srgbClr val="FFCD03"/>
                </a:highlight>
              </a:rPr>
              <a:t>Hart van Zuid</a:t>
            </a:r>
            <a:r>
              <a:rPr lang="nl-NL" sz="1600" cap="none" dirty="0"/>
              <a:t>, een grootstedelijke gebiedsontwikkeling dat het Zuidpleingebied omvormt tot een economisch, sociaal en cultureel bruisend stadshart voor Rotterdam-Zuid. De missie van het project luidt: </a:t>
            </a:r>
            <a:r>
              <a:rPr lang="nl-NL" sz="1600" b="1" cap="none" dirty="0">
                <a:highlight>
                  <a:srgbClr val="FFCD03"/>
                </a:highlight>
              </a:rPr>
              <a:t>‘Samen met de omgeving een nieuw levendig centrum creëren, een centrum dat in dienst staat van de stad, Rotterdam-Zuid en haar inwoners en bezoekers’. </a:t>
            </a:r>
          </a:p>
          <a:p>
            <a:pPr marL="0" indent="0">
              <a:buNone/>
            </a:pPr>
            <a:r>
              <a:rPr lang="nl-NL" sz="1600" cap="none" dirty="0"/>
              <a:t>Een stevige uitdaging, gezien de huidige sociaaleconomische situatie van Rotterdam-Zuid. </a:t>
            </a:r>
          </a:p>
        </p:txBody>
      </p:sp>
      <p:pic>
        <p:nvPicPr>
          <p:cNvPr id="6" name="Picture 5">
            <a:extLst>
              <a:ext uri="{FF2B5EF4-FFF2-40B4-BE49-F238E27FC236}">
                <a16:creationId xmlns:a16="http://schemas.microsoft.com/office/drawing/2014/main" id="{9FB03AFC-51DF-491F-ADEB-729EA7256E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182261">
            <a:off x="5529678" y="1644053"/>
            <a:ext cx="5747659" cy="323305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043233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20225" y="498279"/>
            <a:ext cx="10396882" cy="201518"/>
          </a:xfrm>
        </p:spPr>
        <p:txBody>
          <a:bodyPr>
            <a:normAutofit fontScale="90000"/>
          </a:bodyPr>
          <a:lstStyle/>
          <a:p>
            <a:r>
              <a:rPr lang="nl-NL" sz="4000">
                <a:solidFill>
                  <a:srgbClr val="FFC000"/>
                </a:solidFill>
              </a:rPr>
              <a:t>Kansen</a:t>
            </a:r>
            <a:br>
              <a:rPr lang="nl-NL" sz="4000">
                <a:solidFill>
                  <a:srgbClr val="FFC000"/>
                </a:solidFill>
              </a:rPr>
            </a:br>
            <a:r>
              <a:rPr lang="nl-NL" sz="4000">
                <a:solidFill>
                  <a:schemeClr val="tx1"/>
                </a:solidFill>
              </a:rPr>
              <a:t>welke kansen biedt de motor?</a:t>
            </a:r>
          </a:p>
        </p:txBody>
      </p:sp>
      <p:sp>
        <p:nvSpPr>
          <p:cNvPr id="5" name="Content Placeholder 2">
            <a:extLst>
              <a:ext uri="{FF2B5EF4-FFF2-40B4-BE49-F238E27FC236}">
                <a16:creationId xmlns:a16="http://schemas.microsoft.com/office/drawing/2014/main" id="{5E24D882-2266-4CE9-A6BC-49BCA585C73C}"/>
              </a:ext>
            </a:extLst>
          </p:cNvPr>
          <p:cNvSpPr txBox="1">
            <a:spLocks/>
          </p:cNvSpPr>
          <p:nvPr/>
        </p:nvSpPr>
        <p:spPr>
          <a:xfrm>
            <a:off x="340147" y="1307833"/>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endParaRPr lang="nl-NL" sz="1800" cap="none"/>
          </a:p>
        </p:txBody>
      </p:sp>
      <p:pic>
        <p:nvPicPr>
          <p:cNvPr id="10" name="Graphic 9" descr="Kaart met speld">
            <a:extLst>
              <a:ext uri="{FF2B5EF4-FFF2-40B4-BE49-F238E27FC236}">
                <a16:creationId xmlns:a16="http://schemas.microsoft.com/office/drawing/2014/main" id="{66B4DF6A-B2E2-47A9-AB53-E45844819F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2566" y="2340959"/>
            <a:ext cx="1016668" cy="1016668"/>
          </a:xfrm>
          <a:prstGeom prst="rect">
            <a:avLst/>
          </a:prstGeom>
        </p:spPr>
      </p:pic>
      <p:sp>
        <p:nvSpPr>
          <p:cNvPr id="14" name="TextBox 24">
            <a:extLst>
              <a:ext uri="{FF2B5EF4-FFF2-40B4-BE49-F238E27FC236}">
                <a16:creationId xmlns:a16="http://schemas.microsoft.com/office/drawing/2014/main" id="{61B1D5F0-F3D3-404D-8ADB-5400D254B77D}"/>
              </a:ext>
            </a:extLst>
          </p:cNvPr>
          <p:cNvSpPr txBox="1"/>
          <p:nvPr/>
        </p:nvSpPr>
        <p:spPr>
          <a:xfrm>
            <a:off x="1493973" y="2616022"/>
            <a:ext cx="2160000" cy="307777"/>
          </a:xfrm>
          <a:prstGeom prst="rect">
            <a:avLst/>
          </a:prstGeom>
          <a:solidFill>
            <a:srgbClr val="FFFFFF">
              <a:alpha val="38824"/>
            </a:srgbClr>
          </a:solidFill>
        </p:spPr>
        <p:txBody>
          <a:bodyPr wrap="square" rtlCol="0">
            <a:spAutoFit/>
          </a:bodyPr>
          <a:lstStyle/>
          <a:p>
            <a:r>
              <a:rPr lang="nl-NL" sz="1400" b="1" dirty="0">
                <a:solidFill>
                  <a:srgbClr val="FFC000"/>
                </a:solidFill>
              </a:rPr>
              <a:t>Kansen Rotterdam-Zuid</a:t>
            </a:r>
          </a:p>
        </p:txBody>
      </p:sp>
      <p:sp>
        <p:nvSpPr>
          <p:cNvPr id="15" name="Tekstvak 10">
            <a:extLst>
              <a:ext uri="{FF2B5EF4-FFF2-40B4-BE49-F238E27FC236}">
                <a16:creationId xmlns:a16="http://schemas.microsoft.com/office/drawing/2014/main" id="{05CF3478-2FD1-40F6-9111-C0719927B135}"/>
              </a:ext>
            </a:extLst>
          </p:cNvPr>
          <p:cNvSpPr txBox="1"/>
          <p:nvPr/>
        </p:nvSpPr>
        <p:spPr>
          <a:xfrm>
            <a:off x="1399234" y="2964176"/>
            <a:ext cx="4739186" cy="2534027"/>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nl-NL" sz="1400" dirty="0"/>
              <a:t>Vergroten van de impact van lopende initiatieven in Rotterdam-Zuid  door deze te verbinden aan de tandwielen van de Motor</a:t>
            </a:r>
          </a:p>
          <a:p>
            <a:pPr marL="285750" indent="-285750">
              <a:buClr>
                <a:schemeClr val="accent1"/>
              </a:buClr>
              <a:buFont typeface="Arial" panose="020B0604020202020204" pitchFamily="34" charset="0"/>
              <a:buChar char="•"/>
            </a:pPr>
            <a:endParaRPr lang="nl-NL" sz="1400" dirty="0"/>
          </a:p>
          <a:p>
            <a:pPr marL="285750" indent="-285750">
              <a:buClr>
                <a:schemeClr val="accent1"/>
              </a:buClr>
              <a:buFont typeface="Arial" panose="020B0604020202020204" pitchFamily="34" charset="0"/>
              <a:buChar char="•"/>
            </a:pPr>
            <a:r>
              <a:rPr lang="nl-NL" sz="1400" dirty="0"/>
              <a:t>LeerWerkLoket nog meer verbinden met Rotterdam- Zuid om daar de mobiliteit en matching te intensiveren</a:t>
            </a:r>
            <a:endParaRPr lang="nl-NL" sz="1400" baseline="30000" dirty="0">
              <a:highlight>
                <a:srgbClr val="00FF00"/>
              </a:highlight>
              <a:latin typeface="Calibri" panose="020F0502020204030204" pitchFamily="34" charset="0"/>
              <a:cs typeface="Calibri" panose="020F0502020204030204" pitchFamily="34" charset="0"/>
            </a:endParaRPr>
          </a:p>
          <a:p>
            <a:pPr>
              <a:buClr>
                <a:schemeClr val="accent1"/>
              </a:buClr>
            </a:pPr>
            <a:endParaRPr lang="nl-NL" sz="1400" baseline="30000" dirty="0">
              <a:highlight>
                <a:srgbClr val="00FF00"/>
              </a:highlight>
              <a:latin typeface="Calibri" panose="020F0502020204030204" pitchFamily="34" charset="0"/>
              <a:cs typeface="Calibri" panose="020F0502020204030204" pitchFamily="34" charset="0"/>
            </a:endParaRPr>
          </a:p>
          <a:p>
            <a:pPr>
              <a:buClr>
                <a:schemeClr val="accent1"/>
              </a:buClr>
            </a:pPr>
            <a:endParaRPr lang="nl-NL" sz="1400" baseline="30000" dirty="0">
              <a:highlight>
                <a:srgbClr val="00FF00"/>
              </a:highlight>
              <a:latin typeface="Calibri" panose="020F0502020204030204" pitchFamily="34" charset="0"/>
              <a:cs typeface="Calibri" panose="020F0502020204030204" pitchFamily="34" charset="0"/>
            </a:endParaRPr>
          </a:p>
          <a:p>
            <a:pPr marL="285750" indent="-285750">
              <a:buClr>
                <a:schemeClr val="accent1"/>
              </a:buClr>
              <a:buFont typeface="Arial" panose="020B0604020202020204" pitchFamily="34" charset="0"/>
              <a:buChar char="•"/>
            </a:pPr>
            <a:r>
              <a:rPr lang="nl-NL" sz="1400" dirty="0"/>
              <a:t>Het verduurzamen van het ontwikkelperspectief  van werknemers en werkzoekenden in samenwerking met het NPRZ en de LeerWerk Akkoorden</a:t>
            </a:r>
          </a:p>
        </p:txBody>
      </p:sp>
      <p:sp>
        <p:nvSpPr>
          <p:cNvPr id="9" name="TextBox 24">
            <a:extLst>
              <a:ext uri="{FF2B5EF4-FFF2-40B4-BE49-F238E27FC236}">
                <a16:creationId xmlns:a16="http://schemas.microsoft.com/office/drawing/2014/main" id="{0BC983EC-B7DF-1541-8324-3880287B5EE3}"/>
              </a:ext>
            </a:extLst>
          </p:cNvPr>
          <p:cNvSpPr txBox="1"/>
          <p:nvPr/>
        </p:nvSpPr>
        <p:spPr>
          <a:xfrm>
            <a:off x="7282247" y="2508301"/>
            <a:ext cx="3064712" cy="523220"/>
          </a:xfrm>
          <a:prstGeom prst="rect">
            <a:avLst/>
          </a:prstGeom>
          <a:solidFill>
            <a:srgbClr val="FFFFFF">
              <a:alpha val="38824"/>
            </a:srgbClr>
          </a:solidFill>
        </p:spPr>
        <p:txBody>
          <a:bodyPr wrap="square" rtlCol="0">
            <a:spAutoFit/>
          </a:bodyPr>
          <a:lstStyle/>
          <a:p>
            <a:r>
              <a:rPr lang="nl-NL" sz="1400" b="1" dirty="0">
                <a:solidFill>
                  <a:srgbClr val="FFC000"/>
                </a:solidFill>
              </a:rPr>
              <a:t>Overheidsprogramma’s &amp; financieringsstromen</a:t>
            </a:r>
          </a:p>
        </p:txBody>
      </p:sp>
      <p:sp>
        <p:nvSpPr>
          <p:cNvPr id="11" name="Tekstvak 10">
            <a:extLst>
              <a:ext uri="{FF2B5EF4-FFF2-40B4-BE49-F238E27FC236}">
                <a16:creationId xmlns:a16="http://schemas.microsoft.com/office/drawing/2014/main" id="{B2A2A6F4-D120-D84C-88C7-77E41D92E838}"/>
              </a:ext>
            </a:extLst>
          </p:cNvPr>
          <p:cNvSpPr txBox="1"/>
          <p:nvPr/>
        </p:nvSpPr>
        <p:spPr>
          <a:xfrm>
            <a:off x="7212913" y="3049980"/>
            <a:ext cx="3622273" cy="2246769"/>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nl-NL" sz="1400" dirty="0"/>
              <a:t>LeerWerk Akkoorden</a:t>
            </a:r>
          </a:p>
          <a:p>
            <a:pPr marL="285750" indent="-285750">
              <a:buClr>
                <a:schemeClr val="accent1"/>
              </a:buClr>
              <a:buFont typeface="Arial" panose="020B0604020202020204" pitchFamily="34" charset="0"/>
              <a:buChar char="•"/>
            </a:pPr>
            <a:r>
              <a:rPr lang="nl-NL" sz="1400" dirty="0"/>
              <a:t>Scholingsvouchers </a:t>
            </a:r>
          </a:p>
          <a:p>
            <a:pPr marL="285750" indent="-285750">
              <a:buClr>
                <a:schemeClr val="accent1"/>
              </a:buClr>
              <a:buFont typeface="Arial" panose="020B0604020202020204" pitchFamily="34" charset="0"/>
              <a:buChar char="•"/>
            </a:pPr>
            <a:r>
              <a:rPr lang="nl-NL" sz="1400" dirty="0" err="1"/>
              <a:t>LeerWerkLoket</a:t>
            </a:r>
            <a:endParaRPr lang="nl-NL" sz="1400" dirty="0"/>
          </a:p>
          <a:p>
            <a:pPr marL="285750" indent="-285750">
              <a:buClr>
                <a:schemeClr val="accent1"/>
              </a:buClr>
              <a:buFont typeface="Arial" panose="020B0604020202020204" pitchFamily="34" charset="0"/>
              <a:buChar char="•"/>
            </a:pPr>
            <a:r>
              <a:rPr lang="nl-NL" sz="1400" dirty="0"/>
              <a:t>NPRZ –beleid</a:t>
            </a:r>
          </a:p>
          <a:p>
            <a:pPr marL="285750" indent="-285750">
              <a:buClr>
                <a:schemeClr val="accent1"/>
              </a:buClr>
              <a:buFont typeface="Arial" panose="020B0604020202020204" pitchFamily="34" charset="0"/>
              <a:buChar char="•"/>
            </a:pPr>
            <a:r>
              <a:rPr lang="nl-NL" sz="1400" dirty="0"/>
              <a:t>Samen voor Zuid</a:t>
            </a:r>
          </a:p>
          <a:p>
            <a:pPr marL="285750" indent="-285750">
              <a:buClr>
                <a:schemeClr val="accent1"/>
              </a:buClr>
              <a:buFont typeface="Arial" panose="020B0604020202020204" pitchFamily="34" charset="0"/>
              <a:buChar char="•"/>
            </a:pPr>
            <a:r>
              <a:rPr lang="nl-NL" sz="1400" dirty="0"/>
              <a:t>Open badges</a:t>
            </a:r>
          </a:p>
          <a:p>
            <a:pPr marL="285750" indent="-285750">
              <a:buClr>
                <a:schemeClr val="accent1"/>
              </a:buClr>
              <a:buFont typeface="Arial" panose="020B0604020202020204" pitchFamily="34" charset="0"/>
              <a:buChar char="•"/>
            </a:pPr>
            <a:endParaRPr lang="nl-NL" sz="1400" dirty="0"/>
          </a:p>
          <a:p>
            <a:pPr marL="285750" indent="-285750">
              <a:buClr>
                <a:schemeClr val="accent1"/>
              </a:buClr>
              <a:buFont typeface="Arial" panose="020B0604020202020204" pitchFamily="34" charset="0"/>
              <a:buChar char="•"/>
            </a:pPr>
            <a:r>
              <a:rPr lang="nl-NL" sz="1400" dirty="0"/>
              <a:t>Kansen voor West II &amp; III (REACT)</a:t>
            </a:r>
          </a:p>
          <a:p>
            <a:pPr marL="285750" indent="-285750">
              <a:buClr>
                <a:schemeClr val="accent1"/>
              </a:buClr>
              <a:buFont typeface="Arial" panose="020B0604020202020204" pitchFamily="34" charset="0"/>
              <a:buChar char="•"/>
            </a:pPr>
            <a:r>
              <a:rPr lang="nl-NL" sz="1400" dirty="0"/>
              <a:t>RIF voor onderwijsvernieuwing</a:t>
            </a:r>
          </a:p>
          <a:p>
            <a:pPr marL="285750" indent="-285750">
              <a:buClr>
                <a:schemeClr val="accent1"/>
              </a:buClr>
              <a:buFont typeface="Arial" panose="020B0604020202020204" pitchFamily="34" charset="0"/>
              <a:buChar char="•"/>
            </a:pPr>
            <a:r>
              <a:rPr lang="nl-NL" sz="1400" dirty="0"/>
              <a:t>SROI WSPR</a:t>
            </a:r>
          </a:p>
        </p:txBody>
      </p:sp>
      <p:pic>
        <p:nvPicPr>
          <p:cNvPr id="6" name="Afbeelding 5">
            <a:extLst>
              <a:ext uri="{FF2B5EF4-FFF2-40B4-BE49-F238E27FC236}">
                <a16:creationId xmlns:a16="http://schemas.microsoft.com/office/drawing/2014/main" id="{5B021166-B6E6-D949-8538-A1E6E313229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07754" y="2331077"/>
            <a:ext cx="1016667" cy="877665"/>
          </a:xfrm>
          <a:prstGeom prst="rect">
            <a:avLst/>
          </a:prstGeom>
        </p:spPr>
      </p:pic>
      <p:sp>
        <p:nvSpPr>
          <p:cNvPr id="8" name="Tekstvak 7">
            <a:extLst>
              <a:ext uri="{FF2B5EF4-FFF2-40B4-BE49-F238E27FC236}">
                <a16:creationId xmlns:a16="http://schemas.microsoft.com/office/drawing/2014/main" id="{D275DD95-3555-594B-9593-1B88BACE5A2C}"/>
              </a:ext>
            </a:extLst>
          </p:cNvPr>
          <p:cNvSpPr txBox="1"/>
          <p:nvPr/>
        </p:nvSpPr>
        <p:spPr>
          <a:xfrm>
            <a:off x="220226" y="1166403"/>
            <a:ext cx="10396881" cy="1323439"/>
          </a:xfrm>
          <a:prstGeom prst="rect">
            <a:avLst/>
          </a:prstGeom>
          <a:noFill/>
        </p:spPr>
        <p:txBody>
          <a:bodyPr wrap="square" rtlCol="0">
            <a:spAutoFit/>
          </a:bodyPr>
          <a:lstStyle/>
          <a:p>
            <a:r>
              <a:rPr lang="nl-NL" sz="1600" dirty="0"/>
              <a:t>Talentontwikkeling en mobiliteit op de arbeidsmarkt staan hoog op de agenda van de gemeente Rotterdam. Hier draagt de Motor aan bij. Hieronder sommen we kort op welke kansen de Motor specifiek voor Rotterdam-Zuid kan genereren. Ook noemen we enkele overheidsprogramma’s en instanties die hun doelstellingen met de Motor kunnen bewerkstelligen. En tevens zetten we financieringsstromen op een rij die kunnen helpen om de Motor te realiseren.  </a:t>
            </a:r>
          </a:p>
        </p:txBody>
      </p:sp>
    </p:spTree>
    <p:extLst>
      <p:ext uri="{BB962C8B-B14F-4D97-AF65-F5344CB8AC3E}">
        <p14:creationId xmlns:p14="http://schemas.microsoft.com/office/powerpoint/2010/main" val="10611811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20225" y="498279"/>
            <a:ext cx="10396882" cy="201518"/>
          </a:xfrm>
        </p:spPr>
        <p:txBody>
          <a:bodyPr>
            <a:normAutofit fontScale="90000"/>
          </a:bodyPr>
          <a:lstStyle/>
          <a:p>
            <a:r>
              <a:rPr lang="nl-NL" sz="4000" dirty="0">
                <a:solidFill>
                  <a:srgbClr val="FFC000"/>
                </a:solidFill>
              </a:rPr>
              <a:t>De Motor</a:t>
            </a:r>
            <a:br>
              <a:rPr lang="nl-NL" sz="4000" dirty="0">
                <a:solidFill>
                  <a:srgbClr val="FFC000"/>
                </a:solidFill>
              </a:rPr>
            </a:br>
            <a:r>
              <a:rPr lang="nl-NL" sz="4000" dirty="0">
                <a:solidFill>
                  <a:schemeClr val="tx1"/>
                </a:solidFill>
              </a:rPr>
              <a:t>Randvoorwaarden</a:t>
            </a:r>
          </a:p>
        </p:txBody>
      </p:sp>
      <p:sp>
        <p:nvSpPr>
          <p:cNvPr id="5" name="Content Placeholder 2">
            <a:extLst>
              <a:ext uri="{FF2B5EF4-FFF2-40B4-BE49-F238E27FC236}">
                <a16:creationId xmlns:a16="http://schemas.microsoft.com/office/drawing/2014/main" id="{5E24D882-2266-4CE9-A6BC-49BCA585C73C}"/>
              </a:ext>
            </a:extLst>
          </p:cNvPr>
          <p:cNvSpPr txBox="1">
            <a:spLocks/>
          </p:cNvSpPr>
          <p:nvPr/>
        </p:nvSpPr>
        <p:spPr>
          <a:xfrm>
            <a:off x="340147" y="1307833"/>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endParaRPr lang="nl-NL" sz="1800" cap="none"/>
          </a:p>
        </p:txBody>
      </p:sp>
      <p:sp>
        <p:nvSpPr>
          <p:cNvPr id="7" name="Rectangle 6">
            <a:extLst>
              <a:ext uri="{FF2B5EF4-FFF2-40B4-BE49-F238E27FC236}">
                <a16:creationId xmlns:a16="http://schemas.microsoft.com/office/drawing/2014/main" id="{A2588140-FDDE-462E-AF57-3CB0D8CC825B}"/>
              </a:ext>
            </a:extLst>
          </p:cNvPr>
          <p:cNvSpPr/>
          <p:nvPr/>
        </p:nvSpPr>
        <p:spPr>
          <a:xfrm>
            <a:off x="220224" y="1307833"/>
            <a:ext cx="10874495" cy="42904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r>
              <a:rPr lang="nl-NL" sz="1600" dirty="0">
                <a:solidFill>
                  <a:schemeClr val="tx1"/>
                </a:solidFill>
                <a:sym typeface="Wingdings" panose="05000000000000000000" pitchFamily="2" charset="2"/>
              </a:rPr>
              <a:t>Om de Motor in beweging te krijgen, zijn </a:t>
            </a:r>
            <a:r>
              <a:rPr lang="nl-NL" sz="1600" b="1" dirty="0">
                <a:solidFill>
                  <a:schemeClr val="tx1"/>
                </a:solidFill>
                <a:highlight>
                  <a:srgbClr val="FFCD03"/>
                </a:highlight>
                <a:sym typeface="Wingdings" panose="05000000000000000000" pitchFamily="2" charset="2"/>
              </a:rPr>
              <a:t>partnerschap</a:t>
            </a:r>
            <a:r>
              <a:rPr lang="nl-NL" sz="1600" b="1" dirty="0">
                <a:solidFill>
                  <a:schemeClr val="tx1"/>
                </a:solidFill>
                <a:sym typeface="Wingdings" panose="05000000000000000000" pitchFamily="2" charset="2"/>
              </a:rPr>
              <a:t>, </a:t>
            </a:r>
            <a:r>
              <a:rPr lang="nl-NL" sz="1600" b="1" dirty="0">
                <a:solidFill>
                  <a:schemeClr val="tx1"/>
                </a:solidFill>
                <a:highlight>
                  <a:srgbClr val="FFCD03"/>
                </a:highlight>
                <a:sym typeface="Wingdings" panose="05000000000000000000" pitchFamily="2" charset="2"/>
              </a:rPr>
              <a:t>commitment</a:t>
            </a:r>
            <a:r>
              <a:rPr lang="nl-NL" sz="1600" b="1" dirty="0">
                <a:solidFill>
                  <a:schemeClr val="tx1"/>
                </a:solidFill>
                <a:sym typeface="Wingdings" panose="05000000000000000000" pitchFamily="2" charset="2"/>
              </a:rPr>
              <a:t> </a:t>
            </a:r>
            <a:r>
              <a:rPr lang="nl-NL" sz="1600" dirty="0">
                <a:solidFill>
                  <a:schemeClr val="tx1"/>
                </a:solidFill>
                <a:sym typeface="Wingdings" panose="05000000000000000000" pitchFamily="2" charset="2"/>
              </a:rPr>
              <a:t>én </a:t>
            </a:r>
            <a:r>
              <a:rPr lang="nl-NL" sz="1600" b="1" dirty="0">
                <a:solidFill>
                  <a:schemeClr val="tx1"/>
                </a:solidFill>
                <a:highlight>
                  <a:srgbClr val="FFCD03"/>
                </a:highlight>
                <a:sym typeface="Wingdings" panose="05000000000000000000" pitchFamily="2" charset="2"/>
              </a:rPr>
              <a:t>lef</a:t>
            </a:r>
            <a:r>
              <a:rPr lang="nl-NL" sz="1600" dirty="0">
                <a:solidFill>
                  <a:schemeClr val="tx1"/>
                </a:solidFill>
                <a:sym typeface="Wingdings" panose="05000000000000000000" pitchFamily="2" charset="2"/>
              </a:rPr>
              <a:t> van werkgevers, onderwijs, overheid en maatschappelijke organisaties  belangrijke randvoorwaarden.  Hiermee zetten we gezamenlijk en in kleine stappen de tandwielen van de Motor in beweging. We vragen hiervoor de volgende investeringen:</a:t>
            </a:r>
          </a:p>
          <a:p>
            <a:endParaRPr lang="nl-NL" sz="1500" dirty="0">
              <a:solidFill>
                <a:schemeClr val="tx1"/>
              </a:solidFill>
              <a:sym typeface="Wingdings" panose="05000000000000000000" pitchFamily="2" charset="2"/>
            </a:endParaRPr>
          </a:p>
          <a:p>
            <a:pPr marL="1438275" lvl="2"/>
            <a:r>
              <a:rPr lang="nl-NL" sz="1500" b="1" dirty="0">
                <a:solidFill>
                  <a:schemeClr val="tx1"/>
                </a:solidFill>
                <a:highlight>
                  <a:srgbClr val="FFC000"/>
                </a:highlight>
                <a:sym typeface="Wingdings" panose="05000000000000000000" pitchFamily="2" charset="2"/>
              </a:rPr>
              <a:t>In tijd</a:t>
            </a:r>
          </a:p>
          <a:p>
            <a:pPr marL="1438275" lvl="2">
              <a:buFont typeface="Wingdings" pitchFamily="2" charset="2"/>
              <a:buChar char="ü"/>
            </a:pPr>
            <a:r>
              <a:rPr lang="nl-NL" sz="1500" dirty="0">
                <a:solidFill>
                  <a:schemeClr val="tx1"/>
                </a:solidFill>
                <a:sym typeface="Wingdings" panose="05000000000000000000" pitchFamily="2" charset="2"/>
              </a:rPr>
              <a:t>Aanhaken bij de Motor (deelnemen aan projecten die door- en instroom bevorderen)</a:t>
            </a:r>
          </a:p>
          <a:p>
            <a:pPr marL="1438275" lvl="2"/>
            <a:br>
              <a:rPr lang="nl-NL" sz="1500" dirty="0">
                <a:solidFill>
                  <a:schemeClr val="tx1"/>
                </a:solidFill>
                <a:sym typeface="Wingdings" panose="05000000000000000000" pitchFamily="2" charset="2"/>
              </a:rPr>
            </a:br>
            <a:r>
              <a:rPr lang="nl-NL" sz="1500" b="1" dirty="0">
                <a:solidFill>
                  <a:schemeClr val="tx1"/>
                </a:solidFill>
                <a:highlight>
                  <a:srgbClr val="FFC000"/>
                </a:highlight>
                <a:sym typeface="Wingdings" panose="05000000000000000000" pitchFamily="2" charset="2"/>
              </a:rPr>
              <a:t>In kind</a:t>
            </a:r>
          </a:p>
          <a:p>
            <a:pPr marL="1438275" lvl="2">
              <a:buFont typeface="Wingdings" pitchFamily="2" charset="2"/>
              <a:buChar char="ü"/>
            </a:pPr>
            <a:r>
              <a:rPr lang="nl-NL" sz="1500" dirty="0">
                <a:solidFill>
                  <a:schemeClr val="tx1"/>
                </a:solidFill>
                <a:sym typeface="Wingdings" panose="05000000000000000000" pitchFamily="2" charset="2"/>
              </a:rPr>
              <a:t>Uren beschikbaar om uitvoering te geven aan projecten</a:t>
            </a:r>
          </a:p>
          <a:p>
            <a:pPr marL="1438275" lvl="2"/>
            <a:endParaRPr lang="nl-NL" sz="1500" dirty="0">
              <a:solidFill>
                <a:schemeClr val="tx1"/>
              </a:solidFill>
              <a:highlight>
                <a:srgbClr val="FFC000"/>
              </a:highlight>
              <a:sym typeface="Wingdings" panose="05000000000000000000" pitchFamily="2" charset="2"/>
            </a:endParaRPr>
          </a:p>
          <a:p>
            <a:pPr marL="1438275" lvl="2"/>
            <a:r>
              <a:rPr lang="nl-NL" sz="1500" dirty="0">
                <a:solidFill>
                  <a:schemeClr val="tx1"/>
                </a:solidFill>
                <a:highlight>
                  <a:srgbClr val="FFC000"/>
                </a:highlight>
                <a:sym typeface="Wingdings" panose="05000000000000000000" pitchFamily="2" charset="2"/>
              </a:rPr>
              <a:t>In</a:t>
            </a:r>
            <a:r>
              <a:rPr lang="nl-NL" sz="1500" b="1" dirty="0">
                <a:solidFill>
                  <a:schemeClr val="tx1"/>
                </a:solidFill>
                <a:highlight>
                  <a:srgbClr val="FFC000"/>
                </a:highlight>
                <a:sym typeface="Wingdings" panose="05000000000000000000" pitchFamily="2" charset="2"/>
              </a:rPr>
              <a:t> cash</a:t>
            </a:r>
          </a:p>
          <a:p>
            <a:pPr marL="1438275" lvl="2">
              <a:buFont typeface="Wingdings" pitchFamily="2" charset="2"/>
              <a:buChar char="ü"/>
            </a:pPr>
            <a:r>
              <a:rPr lang="nl-NL" sz="1500" dirty="0">
                <a:solidFill>
                  <a:schemeClr val="tx1"/>
                </a:solidFill>
                <a:sym typeface="Wingdings" panose="05000000000000000000" pitchFamily="2" charset="2"/>
              </a:rPr>
              <a:t>Cofinanciering</a:t>
            </a:r>
            <a:r>
              <a:rPr lang="nl-NL" sz="1500" dirty="0">
                <a:solidFill>
                  <a:schemeClr val="tx1"/>
                </a:solidFill>
              </a:rPr>
              <a:t> als inleg bij subsidieaanvragen</a:t>
            </a:r>
          </a:p>
          <a:p>
            <a:pPr marL="1438275" lvl="2"/>
            <a:br>
              <a:rPr lang="nl-NL" sz="1500" b="1" dirty="0">
                <a:solidFill>
                  <a:schemeClr val="tx1"/>
                </a:solidFill>
                <a:sym typeface="Wingdings" panose="05000000000000000000" pitchFamily="2" charset="2"/>
              </a:rPr>
            </a:br>
            <a:r>
              <a:rPr lang="nl-NL" sz="1500" b="1" dirty="0">
                <a:solidFill>
                  <a:schemeClr val="tx1"/>
                </a:solidFill>
                <a:highlight>
                  <a:srgbClr val="FFC000"/>
                </a:highlight>
                <a:sym typeface="Wingdings" panose="05000000000000000000" pitchFamily="2" charset="2"/>
              </a:rPr>
              <a:t>Met PR</a:t>
            </a:r>
            <a:r>
              <a:rPr lang="nl-NL" sz="1500" dirty="0">
                <a:solidFill>
                  <a:schemeClr val="tx1"/>
                </a:solidFill>
                <a:highlight>
                  <a:srgbClr val="FFC000"/>
                </a:highlight>
                <a:sym typeface="Wingdings" panose="05000000000000000000" pitchFamily="2" charset="2"/>
              </a:rPr>
              <a:t> </a:t>
            </a:r>
          </a:p>
          <a:p>
            <a:pPr marL="1438275" lvl="2">
              <a:buFont typeface="Wingdings" pitchFamily="2" charset="2"/>
              <a:buChar char="ü"/>
            </a:pPr>
            <a:r>
              <a:rPr lang="nl-NL" sz="1500" dirty="0">
                <a:solidFill>
                  <a:schemeClr val="tx1"/>
                </a:solidFill>
                <a:sym typeface="Wingdings" panose="05000000000000000000" pitchFamily="2" charset="2"/>
              </a:rPr>
              <a:t>Gezamenlijk uitdragen van het gedachtegoed van de Motor</a:t>
            </a:r>
          </a:p>
          <a:p>
            <a:pPr marL="1438275" lvl="2"/>
            <a:br>
              <a:rPr lang="nl-NL" sz="1500" b="1" dirty="0">
                <a:solidFill>
                  <a:schemeClr val="tx1"/>
                </a:solidFill>
                <a:sym typeface="Wingdings" panose="05000000000000000000" pitchFamily="2" charset="2"/>
              </a:rPr>
            </a:br>
            <a:r>
              <a:rPr lang="nl-NL" sz="1500" b="1" dirty="0">
                <a:solidFill>
                  <a:schemeClr val="tx1"/>
                </a:solidFill>
                <a:highlight>
                  <a:srgbClr val="FFC000"/>
                </a:highlight>
                <a:sym typeface="Wingdings" panose="05000000000000000000" pitchFamily="2" charset="2"/>
              </a:rPr>
              <a:t>In netwerk</a:t>
            </a:r>
          </a:p>
          <a:p>
            <a:pPr marL="1438275" lvl="2">
              <a:buFont typeface="Wingdings" pitchFamily="2" charset="2"/>
              <a:buChar char="ü"/>
            </a:pPr>
            <a:r>
              <a:rPr lang="nl-NL" sz="1500" dirty="0">
                <a:solidFill>
                  <a:schemeClr val="tx1"/>
                </a:solidFill>
                <a:sym typeface="Wingdings" panose="05000000000000000000" pitchFamily="2" charset="2"/>
              </a:rPr>
              <a:t>Delen van contacten zodat netwerk groeit en de Motor meer impact bereikt</a:t>
            </a:r>
          </a:p>
          <a:p>
            <a:pPr algn="ctr"/>
            <a:endParaRPr lang="nl-NL" sz="1300" dirty="0">
              <a:solidFill>
                <a:schemeClr val="tx1"/>
              </a:solidFill>
            </a:endParaRPr>
          </a:p>
        </p:txBody>
      </p:sp>
      <p:pic>
        <p:nvPicPr>
          <p:cNvPr id="3" name="Graphic 2" descr="Watch">
            <a:extLst>
              <a:ext uri="{FF2B5EF4-FFF2-40B4-BE49-F238E27FC236}">
                <a16:creationId xmlns:a16="http://schemas.microsoft.com/office/drawing/2014/main" id="{7C3F7219-AC50-458B-A8A6-CFD8A7690ED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97281" y="2052991"/>
            <a:ext cx="510310" cy="510310"/>
          </a:xfrm>
          <a:prstGeom prst="rect">
            <a:avLst/>
          </a:prstGeom>
        </p:spPr>
      </p:pic>
      <p:pic>
        <p:nvPicPr>
          <p:cNvPr id="8" name="Graphic 7" descr="Coins">
            <a:extLst>
              <a:ext uri="{FF2B5EF4-FFF2-40B4-BE49-F238E27FC236}">
                <a16:creationId xmlns:a16="http://schemas.microsoft.com/office/drawing/2014/main" id="{82802B9A-06E5-4331-99D5-DE78077BFB73}"/>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14760" y="3562585"/>
            <a:ext cx="457200" cy="457200"/>
          </a:xfrm>
          <a:prstGeom prst="rect">
            <a:avLst/>
          </a:prstGeom>
        </p:spPr>
      </p:pic>
      <p:pic>
        <p:nvPicPr>
          <p:cNvPr id="10" name="Graphic 9" descr="Body builder">
            <a:extLst>
              <a:ext uri="{FF2B5EF4-FFF2-40B4-BE49-F238E27FC236}">
                <a16:creationId xmlns:a16="http://schemas.microsoft.com/office/drawing/2014/main" id="{19F8F36F-B65D-4E32-944B-721CDB2AAF3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090013" y="2764317"/>
            <a:ext cx="510309" cy="510309"/>
          </a:xfrm>
          <a:prstGeom prst="rect">
            <a:avLst/>
          </a:prstGeom>
        </p:spPr>
      </p:pic>
      <p:pic>
        <p:nvPicPr>
          <p:cNvPr id="12" name="Graphic 11" descr="Marketing">
            <a:extLst>
              <a:ext uri="{FF2B5EF4-FFF2-40B4-BE49-F238E27FC236}">
                <a16:creationId xmlns:a16="http://schemas.microsoft.com/office/drawing/2014/main" id="{8E249F42-47BD-4FF6-BB6B-24A21F2ADCDB}"/>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1053569" y="4193422"/>
            <a:ext cx="579582" cy="579582"/>
          </a:xfrm>
          <a:prstGeom prst="rect">
            <a:avLst/>
          </a:prstGeom>
        </p:spPr>
      </p:pic>
      <p:pic>
        <p:nvPicPr>
          <p:cNvPr id="14" name="Graphic 13" descr="Connections">
            <a:extLst>
              <a:ext uri="{FF2B5EF4-FFF2-40B4-BE49-F238E27FC236}">
                <a16:creationId xmlns:a16="http://schemas.microsoft.com/office/drawing/2014/main" id="{3ACFE5BB-331F-4F58-A1BB-A5F305739D1A}"/>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053569" y="4900477"/>
            <a:ext cx="570345" cy="570345"/>
          </a:xfrm>
          <a:prstGeom prst="rect">
            <a:avLst/>
          </a:prstGeom>
        </p:spPr>
      </p:pic>
    </p:spTree>
    <p:extLst>
      <p:ext uri="{BB962C8B-B14F-4D97-AF65-F5344CB8AC3E}">
        <p14:creationId xmlns:p14="http://schemas.microsoft.com/office/powerpoint/2010/main" val="23830463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32417" y="712002"/>
            <a:ext cx="10396882" cy="201518"/>
          </a:xfrm>
        </p:spPr>
        <p:txBody>
          <a:bodyPr>
            <a:normAutofit fontScale="90000"/>
          </a:bodyPr>
          <a:lstStyle/>
          <a:p>
            <a:r>
              <a:rPr lang="nl-NL" sz="4000" dirty="0">
                <a:solidFill>
                  <a:srgbClr val="FFC000"/>
                </a:solidFill>
              </a:rPr>
              <a:t>Oproep</a:t>
            </a:r>
            <a:br>
              <a:rPr lang="nl-NL" sz="4000" dirty="0">
                <a:solidFill>
                  <a:srgbClr val="FFC000"/>
                </a:solidFill>
              </a:rPr>
            </a:br>
            <a:r>
              <a:rPr lang="nl-NL" sz="4000" dirty="0">
                <a:solidFill>
                  <a:schemeClr val="tx1"/>
                </a:solidFill>
              </a:rPr>
              <a:t>doe Mee aan de motor</a:t>
            </a:r>
            <a:br>
              <a:rPr lang="nl-NL" sz="4000" dirty="0">
                <a:solidFill>
                  <a:schemeClr val="tx1"/>
                </a:solidFill>
              </a:rPr>
            </a:br>
            <a:endParaRPr lang="nl-NL" sz="4000" dirty="0">
              <a:solidFill>
                <a:schemeClr val="tx1"/>
              </a:solidFill>
            </a:endParaRPr>
          </a:p>
        </p:txBody>
      </p:sp>
      <p:sp>
        <p:nvSpPr>
          <p:cNvPr id="5" name="Content Placeholder 2">
            <a:extLst>
              <a:ext uri="{FF2B5EF4-FFF2-40B4-BE49-F238E27FC236}">
                <a16:creationId xmlns:a16="http://schemas.microsoft.com/office/drawing/2014/main" id="{5E24D882-2266-4CE9-A6BC-49BCA585C73C}"/>
              </a:ext>
            </a:extLst>
          </p:cNvPr>
          <p:cNvSpPr txBox="1">
            <a:spLocks/>
          </p:cNvSpPr>
          <p:nvPr/>
        </p:nvSpPr>
        <p:spPr>
          <a:xfrm>
            <a:off x="340147" y="1307833"/>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endParaRPr lang="nl-NL" sz="1800" cap="none"/>
          </a:p>
        </p:txBody>
      </p:sp>
      <p:sp>
        <p:nvSpPr>
          <p:cNvPr id="2" name="TextBox 1">
            <a:extLst>
              <a:ext uri="{FF2B5EF4-FFF2-40B4-BE49-F238E27FC236}">
                <a16:creationId xmlns:a16="http://schemas.microsoft.com/office/drawing/2014/main" id="{61A8DD0A-D35F-44E1-90CA-11A713FFA549}"/>
              </a:ext>
            </a:extLst>
          </p:cNvPr>
          <p:cNvSpPr txBox="1"/>
          <p:nvPr/>
        </p:nvSpPr>
        <p:spPr>
          <a:xfrm>
            <a:off x="232417" y="1164134"/>
            <a:ext cx="7192511" cy="5201424"/>
          </a:xfrm>
          <a:prstGeom prst="rect">
            <a:avLst/>
          </a:prstGeom>
          <a:noFill/>
        </p:spPr>
        <p:txBody>
          <a:bodyPr wrap="square" rtlCol="0">
            <a:spAutoFit/>
          </a:bodyPr>
          <a:lstStyle/>
          <a:p>
            <a:r>
              <a:rPr lang="nl-NL" sz="1600" dirty="0"/>
              <a:t>We schreven het aan het begin van deze Blauwdruk: </a:t>
            </a:r>
            <a:r>
              <a:rPr lang="nl-NL" sz="1600" b="1" dirty="0"/>
              <a:t>de uitdagingen op de arbeidsmarkt </a:t>
            </a:r>
            <a:r>
              <a:rPr lang="nl-NL" sz="1600" dirty="0"/>
              <a:t>op Zuid zijn groot.</a:t>
            </a:r>
          </a:p>
          <a:p>
            <a:r>
              <a:rPr lang="nl-NL" sz="1600" dirty="0"/>
              <a:t>Zo groot, dat het nú tijd is dat werkgevers, onderwijs, maatschappelijk middenveld en overheid gaan werken aan een </a:t>
            </a:r>
            <a:r>
              <a:rPr lang="nl-NL" sz="1600" b="1" dirty="0"/>
              <a:t>integrale aanpak </a:t>
            </a:r>
            <a:r>
              <a:rPr lang="nl-NL" sz="1600" dirty="0"/>
              <a:t>om de arbeidsmarkt anders in te richten. Op zo’n manier dat praktisch geschoolden op Zuid dankzij talentontwikkeling en werk een duurzame toekomst hebben. </a:t>
            </a:r>
          </a:p>
          <a:p>
            <a:endParaRPr lang="nl-NL" sz="1600" dirty="0"/>
          </a:p>
          <a:p>
            <a:r>
              <a:rPr lang="nl-NL" sz="1600" dirty="0"/>
              <a:t>De Motor is de aanjager van deze integrale aanpak en </a:t>
            </a:r>
            <a:r>
              <a:rPr lang="nl-NL" sz="1600" b="1" dirty="0"/>
              <a:t>roept werkgevers, onderwijs, maatschappelijke organisaties en gemeente op </a:t>
            </a:r>
            <a:r>
              <a:rPr lang="nl-NL" sz="1600" dirty="0"/>
              <a:t>om deel te nemen aan dit initiatief. Met elkaar projecten opzetten waarin we vanuit ieders gezichtspunt werken aan een goede doorstroom van werkenden en instroom van werkzoekenden.</a:t>
            </a:r>
          </a:p>
          <a:p>
            <a:endParaRPr lang="nl-NL" sz="1600" dirty="0"/>
          </a:p>
          <a:p>
            <a:r>
              <a:rPr lang="nl-NL" sz="1600" b="1" dirty="0"/>
              <a:t>Meedoen aan de Motor </a:t>
            </a:r>
            <a:r>
              <a:rPr lang="nl-NL" sz="1600" dirty="0"/>
              <a:t>en gezamenlijk bouwen aan een ontwikkelperspectief op Zuid? Neem dan contact op met </a:t>
            </a:r>
            <a:r>
              <a:rPr lang="nl-NL" sz="1600" b="1" dirty="0"/>
              <a:t>Nina Cranen </a:t>
            </a:r>
            <a:r>
              <a:rPr lang="nl-NL" sz="1600" dirty="0"/>
              <a:t>van</a:t>
            </a:r>
            <a:r>
              <a:rPr lang="nl-NL" sz="1600" b="1" dirty="0"/>
              <a:t> Hart van Zuid: </a:t>
            </a:r>
            <a:r>
              <a:rPr lang="nl-NL" sz="1600" b="1" dirty="0">
                <a:hlinkClick r:id="rId3"/>
              </a:rPr>
              <a:t>N.Cranen@hartvanzuidrotterdam.nl</a:t>
            </a:r>
            <a:endParaRPr lang="nl-NL" sz="1600" b="1" dirty="0"/>
          </a:p>
          <a:p>
            <a:endParaRPr lang="nl-NL" sz="1600" dirty="0"/>
          </a:p>
          <a:p>
            <a:endParaRPr lang="nl-NL" sz="1600" dirty="0"/>
          </a:p>
          <a:p>
            <a:endParaRPr lang="nl-NL" sz="1600" dirty="0"/>
          </a:p>
          <a:p>
            <a:endParaRPr lang="nl-NL" sz="1400" dirty="0"/>
          </a:p>
          <a:p>
            <a:r>
              <a:rPr lang="nl-NL" sz="1400" b="1" dirty="0"/>
              <a:t> </a:t>
            </a:r>
            <a:endParaRPr lang="nl-NL" sz="1300" dirty="0"/>
          </a:p>
        </p:txBody>
      </p:sp>
      <p:pic>
        <p:nvPicPr>
          <p:cNvPr id="10" name="Picture 9">
            <a:extLst>
              <a:ext uri="{FF2B5EF4-FFF2-40B4-BE49-F238E27FC236}">
                <a16:creationId xmlns:a16="http://schemas.microsoft.com/office/drawing/2014/main" id="{14564D37-EE51-4140-9219-16DFC9ECEE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2014" y="209150"/>
            <a:ext cx="4129839" cy="6193950"/>
          </a:xfrm>
          <a:prstGeom prst="rect">
            <a:avLst/>
          </a:prstGeom>
        </p:spPr>
      </p:pic>
      <p:sp>
        <p:nvSpPr>
          <p:cNvPr id="13" name="Rectangle 12">
            <a:extLst>
              <a:ext uri="{FF2B5EF4-FFF2-40B4-BE49-F238E27FC236}">
                <a16:creationId xmlns:a16="http://schemas.microsoft.com/office/drawing/2014/main" id="{5121A7E2-E0C4-47FA-AED4-67BD050F21A1}"/>
              </a:ext>
            </a:extLst>
          </p:cNvPr>
          <p:cNvSpPr/>
          <p:nvPr/>
        </p:nvSpPr>
        <p:spPr>
          <a:xfrm>
            <a:off x="8820727" y="1815940"/>
            <a:ext cx="2529008" cy="923330"/>
          </a:xfrm>
          <a:prstGeom prst="rect">
            <a:avLst/>
          </a:prstGeom>
        </p:spPr>
        <p:txBody>
          <a:bodyPr wrap="square">
            <a:spAutoFit/>
          </a:bodyPr>
          <a:lstStyle/>
          <a:p>
            <a:r>
              <a:rPr lang="nl-NL" b="1" cap="all" dirty="0"/>
              <a:t>Rotterdam. </a:t>
            </a:r>
          </a:p>
          <a:p>
            <a:r>
              <a:rPr lang="nl-NL" b="1" cap="all" dirty="0"/>
              <a:t>Make </a:t>
            </a:r>
            <a:r>
              <a:rPr lang="nl-NL" b="1" cap="all" dirty="0" err="1"/>
              <a:t>it</a:t>
            </a:r>
            <a:r>
              <a:rPr lang="nl-NL" b="1" cap="all" dirty="0"/>
              <a:t> happen.</a:t>
            </a:r>
          </a:p>
          <a:p>
            <a:endParaRPr lang="nl-NL" dirty="0"/>
          </a:p>
        </p:txBody>
      </p:sp>
    </p:spTree>
    <p:extLst>
      <p:ext uri="{BB962C8B-B14F-4D97-AF65-F5344CB8AC3E}">
        <p14:creationId xmlns:p14="http://schemas.microsoft.com/office/powerpoint/2010/main" val="12008930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alphaModFix amt="7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F0335DC-D19B-4788-96D7-706E9BE7650B}"/>
              </a:ext>
            </a:extLst>
          </p:cNvPr>
          <p:cNvSpPr>
            <a:spLocks noGrp="1"/>
          </p:cNvSpPr>
          <p:nvPr>
            <p:ph type="ctrTitle"/>
          </p:nvPr>
        </p:nvSpPr>
        <p:spPr>
          <a:xfrm rot="21420000">
            <a:off x="3635549" y="2076340"/>
            <a:ext cx="8268474" cy="1342282"/>
          </a:xfrm>
          <a:solidFill>
            <a:srgbClr val="FFFFFF">
              <a:alpha val="66000"/>
            </a:srgbClr>
          </a:solidFill>
        </p:spPr>
        <p:txBody>
          <a:bodyPr>
            <a:normAutofit fontScale="90000"/>
          </a:bodyPr>
          <a:lstStyle/>
          <a:p>
            <a:r>
              <a:rPr lang="nl-NL"/>
              <a:t>Verantwoording</a:t>
            </a:r>
          </a:p>
        </p:txBody>
      </p:sp>
      <p:sp>
        <p:nvSpPr>
          <p:cNvPr id="9" name="Subtitle 8">
            <a:extLst>
              <a:ext uri="{FF2B5EF4-FFF2-40B4-BE49-F238E27FC236}">
                <a16:creationId xmlns:a16="http://schemas.microsoft.com/office/drawing/2014/main" id="{2B46305F-32BD-4DEB-9930-AA484BDEB1D7}"/>
              </a:ext>
            </a:extLst>
          </p:cNvPr>
          <p:cNvSpPr>
            <a:spLocks noGrp="1"/>
          </p:cNvSpPr>
          <p:nvPr>
            <p:ph type="subTitle" idx="1"/>
          </p:nvPr>
        </p:nvSpPr>
        <p:spPr>
          <a:xfrm rot="21420000">
            <a:off x="2170578" y="3358905"/>
            <a:ext cx="9755187" cy="550333"/>
          </a:xfrm>
        </p:spPr>
        <p:txBody>
          <a:bodyPr/>
          <a:lstStyle/>
          <a:p>
            <a:r>
              <a:rPr lang="nl-NL">
                <a:solidFill>
                  <a:schemeClr val="tx1"/>
                </a:solidFill>
              </a:rPr>
              <a:t>Hoe is de blauwdruk tot stand gekomen?</a:t>
            </a:r>
          </a:p>
        </p:txBody>
      </p:sp>
    </p:spTree>
    <p:extLst>
      <p:ext uri="{BB962C8B-B14F-4D97-AF65-F5344CB8AC3E}">
        <p14:creationId xmlns:p14="http://schemas.microsoft.com/office/powerpoint/2010/main" val="17593625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3" name="Content Placeholder 2">
            <a:extLst>
              <a:ext uri="{FF2B5EF4-FFF2-40B4-BE49-F238E27FC236}">
                <a16:creationId xmlns:a16="http://schemas.microsoft.com/office/drawing/2014/main" id="{1B06765A-CBA8-477E-9C87-CAFA9F878916}"/>
              </a:ext>
            </a:extLst>
          </p:cNvPr>
          <p:cNvSpPr txBox="1">
            <a:spLocks/>
          </p:cNvSpPr>
          <p:nvPr/>
        </p:nvSpPr>
        <p:spPr>
          <a:xfrm>
            <a:off x="143193" y="1159602"/>
            <a:ext cx="11399329" cy="4956063"/>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500" cap="none" dirty="0">
                <a:latin typeface="Bahnschrift" panose="020B0502040204020203" pitchFamily="34" charset="0"/>
              </a:rPr>
              <a:t>De Blauwdruk is één van de resultaten van ‘De Startmotor’, waarin met onderwijs, werkgevers, overheid, maatschappelijke organisaties en werk(zoek)enden in en rond Rotterdam-Zuid de basis is gelegd voor een intersectorale ‘ontwikkelketen’. De kennis en expertise van genoemde partijen is opgehaald tijdens interviews, focusgroepen, groepsbijeenkomsten en transitie-arena’s. En is in deze Blauwdruk onderbouwd met wetenschappelijke kennis. Het project is tot stand gekomen door (co)financiering van Hart van Zuid Rotterdam, Kansen voor West II (EFRO) en TNO. Deze verkenning, onderzoek en pilot ineen, is uitgevoerd door de gebiedsontwikkeling Hart van Zuid en TNO.</a:t>
            </a:r>
          </a:p>
          <a:p>
            <a:pPr marL="0" indent="0">
              <a:buFont typeface="Arial" panose="020B0604020202020204" pitchFamily="34" charset="0"/>
              <a:buNone/>
            </a:pPr>
            <a:endParaRPr lang="nl-NL" sz="15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a:p>
            <a:pPr marL="0" indent="0">
              <a:buFont typeface="Arial" panose="020B0604020202020204" pitchFamily="34" charset="0"/>
              <a:buNone/>
            </a:pPr>
            <a:endParaRPr lang="nl-NL" sz="1400" cap="none" dirty="0">
              <a:latin typeface="Bahnschrift" panose="020B0502040204020203" pitchFamily="34" charset="0"/>
            </a:endParaRPr>
          </a:p>
        </p:txBody>
      </p:sp>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22400" y="492861"/>
            <a:ext cx="10396882" cy="201518"/>
          </a:xfrm>
        </p:spPr>
        <p:txBody>
          <a:bodyPr>
            <a:normAutofit fontScale="90000"/>
          </a:bodyPr>
          <a:lstStyle/>
          <a:p>
            <a:r>
              <a:rPr lang="nl-NL" sz="4000" dirty="0">
                <a:solidFill>
                  <a:srgbClr val="FFC000"/>
                </a:solidFill>
              </a:rPr>
              <a:t>Verantwoording</a:t>
            </a:r>
            <a:br>
              <a:rPr lang="nl-NL" sz="4000" dirty="0">
                <a:solidFill>
                  <a:srgbClr val="FFC000"/>
                </a:solidFill>
              </a:rPr>
            </a:br>
            <a:r>
              <a:rPr lang="nl-NL" sz="3600" dirty="0">
                <a:solidFill>
                  <a:schemeClr val="tx1"/>
                </a:solidFill>
              </a:rPr>
              <a:t>Hoe is de blauwdruk tot stand gekomen?</a:t>
            </a:r>
            <a:endParaRPr lang="nl-NL" sz="4000" dirty="0">
              <a:solidFill>
                <a:schemeClr val="tx1"/>
              </a:solidFill>
            </a:endParaRPr>
          </a:p>
        </p:txBody>
      </p:sp>
      <p:grpSp>
        <p:nvGrpSpPr>
          <p:cNvPr id="6" name="Group 5">
            <a:extLst>
              <a:ext uri="{FF2B5EF4-FFF2-40B4-BE49-F238E27FC236}">
                <a16:creationId xmlns:a16="http://schemas.microsoft.com/office/drawing/2014/main" id="{A12B648F-58A6-45FA-937C-BB29225F64C8}"/>
              </a:ext>
            </a:extLst>
          </p:cNvPr>
          <p:cNvGrpSpPr/>
          <p:nvPr/>
        </p:nvGrpSpPr>
        <p:grpSpPr>
          <a:xfrm>
            <a:off x="2221497" y="3044447"/>
            <a:ext cx="6850972" cy="2457306"/>
            <a:chOff x="1266513" y="2818494"/>
            <a:chExt cx="6850972" cy="2457306"/>
          </a:xfrm>
        </p:grpSpPr>
        <p:sp>
          <p:nvSpPr>
            <p:cNvPr id="26" name="Rectangle 25">
              <a:extLst>
                <a:ext uri="{FF2B5EF4-FFF2-40B4-BE49-F238E27FC236}">
                  <a16:creationId xmlns:a16="http://schemas.microsoft.com/office/drawing/2014/main" id="{50638AE3-663A-42F3-9EE9-8EB2BA303656}"/>
                </a:ext>
              </a:extLst>
            </p:cNvPr>
            <p:cNvSpPr/>
            <p:nvPr/>
          </p:nvSpPr>
          <p:spPr>
            <a:xfrm rot="20981133">
              <a:off x="6147157" y="4206893"/>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27" name="Rectangle 26">
              <a:extLst>
                <a:ext uri="{FF2B5EF4-FFF2-40B4-BE49-F238E27FC236}">
                  <a16:creationId xmlns:a16="http://schemas.microsoft.com/office/drawing/2014/main" id="{6862384C-E1E0-4078-9B9D-C55190145E2E}"/>
                </a:ext>
              </a:extLst>
            </p:cNvPr>
            <p:cNvSpPr/>
            <p:nvPr/>
          </p:nvSpPr>
          <p:spPr>
            <a:xfrm rot="1797404">
              <a:off x="5310456" y="4102838"/>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28" name="Rectangle 27">
              <a:extLst>
                <a:ext uri="{FF2B5EF4-FFF2-40B4-BE49-F238E27FC236}">
                  <a16:creationId xmlns:a16="http://schemas.microsoft.com/office/drawing/2014/main" id="{973BDC71-222C-4808-B600-DEC8F47C3E38}"/>
                </a:ext>
              </a:extLst>
            </p:cNvPr>
            <p:cNvSpPr/>
            <p:nvPr/>
          </p:nvSpPr>
          <p:spPr>
            <a:xfrm rot="20142516">
              <a:off x="4488803" y="4081181"/>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29" name="Rectangle 28">
              <a:extLst>
                <a:ext uri="{FF2B5EF4-FFF2-40B4-BE49-F238E27FC236}">
                  <a16:creationId xmlns:a16="http://schemas.microsoft.com/office/drawing/2014/main" id="{2E850C34-4F48-4D75-BA05-711D614E5F97}"/>
                </a:ext>
              </a:extLst>
            </p:cNvPr>
            <p:cNvSpPr/>
            <p:nvPr/>
          </p:nvSpPr>
          <p:spPr>
            <a:xfrm rot="1515303">
              <a:off x="3757610" y="4052481"/>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30" name="Rectangle 29">
              <a:extLst>
                <a:ext uri="{FF2B5EF4-FFF2-40B4-BE49-F238E27FC236}">
                  <a16:creationId xmlns:a16="http://schemas.microsoft.com/office/drawing/2014/main" id="{6944FD20-D786-48F8-A4A5-241A412BABB5}"/>
                </a:ext>
              </a:extLst>
            </p:cNvPr>
            <p:cNvSpPr/>
            <p:nvPr/>
          </p:nvSpPr>
          <p:spPr>
            <a:xfrm rot="960155">
              <a:off x="2957082" y="3792730"/>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31" name="TextBox 30">
              <a:extLst>
                <a:ext uri="{FF2B5EF4-FFF2-40B4-BE49-F238E27FC236}">
                  <a16:creationId xmlns:a16="http://schemas.microsoft.com/office/drawing/2014/main" id="{7C6AA399-40F9-4E3D-B148-066D0A1C4D5E}"/>
                </a:ext>
              </a:extLst>
            </p:cNvPr>
            <p:cNvSpPr txBox="1"/>
            <p:nvPr/>
          </p:nvSpPr>
          <p:spPr>
            <a:xfrm>
              <a:off x="1657398" y="2818494"/>
              <a:ext cx="1316546" cy="707886"/>
            </a:xfrm>
            <a:prstGeom prst="rect">
              <a:avLst/>
            </a:prstGeom>
            <a:solidFill>
              <a:srgbClr val="FFFFFF">
                <a:alpha val="56078"/>
              </a:srgbClr>
            </a:solidFill>
          </p:spPr>
          <p:txBody>
            <a:bodyPr wrap="square" rtlCol="0">
              <a:spAutoFit/>
            </a:bodyPr>
            <a:lstStyle/>
            <a:p>
              <a:r>
                <a:rPr lang="nl-NL" sz="1000" dirty="0"/>
                <a:t>Verdiepende interviews met werkgevers en onderwijs</a:t>
              </a:r>
            </a:p>
          </p:txBody>
        </p:sp>
        <p:sp>
          <p:nvSpPr>
            <p:cNvPr id="32" name="Rectangle 31">
              <a:extLst>
                <a:ext uri="{FF2B5EF4-FFF2-40B4-BE49-F238E27FC236}">
                  <a16:creationId xmlns:a16="http://schemas.microsoft.com/office/drawing/2014/main" id="{C3C832F3-4979-437B-8868-0523401B83F2}"/>
                </a:ext>
              </a:extLst>
            </p:cNvPr>
            <p:cNvSpPr/>
            <p:nvPr/>
          </p:nvSpPr>
          <p:spPr>
            <a:xfrm rot="20832886">
              <a:off x="2111302" y="3784035"/>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33" name="Circle: Hollow 32">
              <a:extLst>
                <a:ext uri="{FF2B5EF4-FFF2-40B4-BE49-F238E27FC236}">
                  <a16:creationId xmlns:a16="http://schemas.microsoft.com/office/drawing/2014/main" id="{4F32AFB2-0375-4CDB-AEAE-4572A33F008F}"/>
                </a:ext>
              </a:extLst>
            </p:cNvPr>
            <p:cNvSpPr/>
            <p:nvPr/>
          </p:nvSpPr>
          <p:spPr>
            <a:xfrm>
              <a:off x="1796454" y="3733682"/>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34" name="TextBox 33">
              <a:extLst>
                <a:ext uri="{FF2B5EF4-FFF2-40B4-BE49-F238E27FC236}">
                  <a16:creationId xmlns:a16="http://schemas.microsoft.com/office/drawing/2014/main" id="{82C743F3-8C2D-4799-A130-83BD442F2CDF}"/>
                </a:ext>
              </a:extLst>
            </p:cNvPr>
            <p:cNvSpPr txBox="1"/>
            <p:nvPr/>
          </p:nvSpPr>
          <p:spPr>
            <a:xfrm>
              <a:off x="2386910" y="4085681"/>
              <a:ext cx="901937" cy="553998"/>
            </a:xfrm>
            <a:prstGeom prst="rect">
              <a:avLst/>
            </a:prstGeom>
            <a:solidFill>
              <a:srgbClr val="FFFFFF">
                <a:alpha val="56078"/>
              </a:srgbClr>
            </a:solidFill>
          </p:spPr>
          <p:txBody>
            <a:bodyPr wrap="square" rtlCol="0">
              <a:spAutoFit/>
            </a:bodyPr>
            <a:lstStyle/>
            <a:p>
              <a:r>
                <a:rPr lang="nl-NL" sz="1000"/>
                <a:t>Workshop met werkgevers</a:t>
              </a:r>
            </a:p>
          </p:txBody>
        </p:sp>
        <p:sp>
          <p:nvSpPr>
            <p:cNvPr id="35" name="TextBox 34">
              <a:extLst>
                <a:ext uri="{FF2B5EF4-FFF2-40B4-BE49-F238E27FC236}">
                  <a16:creationId xmlns:a16="http://schemas.microsoft.com/office/drawing/2014/main" id="{D9CC8F70-51DB-4916-BFE0-18BE65AC2354}"/>
                </a:ext>
              </a:extLst>
            </p:cNvPr>
            <p:cNvSpPr txBox="1"/>
            <p:nvPr/>
          </p:nvSpPr>
          <p:spPr>
            <a:xfrm>
              <a:off x="3448822" y="3015415"/>
              <a:ext cx="904871" cy="553998"/>
            </a:xfrm>
            <a:prstGeom prst="rect">
              <a:avLst/>
            </a:prstGeom>
            <a:solidFill>
              <a:srgbClr val="FFFFFF">
                <a:alpha val="56078"/>
              </a:srgbClr>
            </a:solidFill>
          </p:spPr>
          <p:txBody>
            <a:bodyPr wrap="square" rtlCol="0">
              <a:spAutoFit/>
            </a:bodyPr>
            <a:lstStyle/>
            <a:p>
              <a:r>
                <a:rPr lang="nl-NL" sz="1000"/>
                <a:t>De eerste </a:t>
              </a:r>
            </a:p>
            <a:p>
              <a:r>
                <a:rPr lang="nl-NL" sz="1000"/>
                <a:t>transitie-arena</a:t>
              </a:r>
            </a:p>
          </p:txBody>
        </p:sp>
        <p:sp>
          <p:nvSpPr>
            <p:cNvPr id="36" name="TextBox 35">
              <a:extLst>
                <a:ext uri="{FF2B5EF4-FFF2-40B4-BE49-F238E27FC236}">
                  <a16:creationId xmlns:a16="http://schemas.microsoft.com/office/drawing/2014/main" id="{122DCB34-712B-435A-8369-ABE281218BD7}"/>
                </a:ext>
              </a:extLst>
            </p:cNvPr>
            <p:cNvSpPr txBox="1"/>
            <p:nvPr/>
          </p:nvSpPr>
          <p:spPr>
            <a:xfrm>
              <a:off x="3693109" y="4498264"/>
              <a:ext cx="1621163" cy="400110"/>
            </a:xfrm>
            <a:prstGeom prst="rect">
              <a:avLst/>
            </a:prstGeom>
            <a:solidFill>
              <a:srgbClr val="FFFFFF">
                <a:alpha val="56078"/>
              </a:srgbClr>
            </a:solidFill>
          </p:spPr>
          <p:txBody>
            <a:bodyPr wrap="square" rtlCol="0">
              <a:spAutoFit/>
            </a:bodyPr>
            <a:lstStyle/>
            <a:p>
              <a:r>
                <a:rPr lang="nl-NL" sz="1000"/>
                <a:t>Interviews met werk(zoek)enden</a:t>
              </a:r>
            </a:p>
          </p:txBody>
        </p:sp>
        <p:sp>
          <p:nvSpPr>
            <p:cNvPr id="37" name="Arrow: Right 36">
              <a:extLst>
                <a:ext uri="{FF2B5EF4-FFF2-40B4-BE49-F238E27FC236}">
                  <a16:creationId xmlns:a16="http://schemas.microsoft.com/office/drawing/2014/main" id="{62B1F034-45B0-46FE-9A69-1A7AA7BF0F6A}"/>
                </a:ext>
              </a:extLst>
            </p:cNvPr>
            <p:cNvSpPr/>
            <p:nvPr/>
          </p:nvSpPr>
          <p:spPr>
            <a:xfrm>
              <a:off x="1266513" y="5157763"/>
              <a:ext cx="6074813" cy="118037"/>
            </a:xfrm>
            <a:prstGeom prst="rightArrow">
              <a:avLst/>
            </a:prstGeom>
            <a:solidFill>
              <a:srgbClr val="FFC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38" name="TextBox 37">
              <a:extLst>
                <a:ext uri="{FF2B5EF4-FFF2-40B4-BE49-F238E27FC236}">
                  <a16:creationId xmlns:a16="http://schemas.microsoft.com/office/drawing/2014/main" id="{92F69311-4F02-4923-876D-08B3E8ECA634}"/>
                </a:ext>
              </a:extLst>
            </p:cNvPr>
            <p:cNvSpPr txBox="1"/>
            <p:nvPr/>
          </p:nvSpPr>
          <p:spPr>
            <a:xfrm>
              <a:off x="5072305" y="3074333"/>
              <a:ext cx="904872" cy="553998"/>
            </a:xfrm>
            <a:prstGeom prst="rect">
              <a:avLst/>
            </a:prstGeom>
            <a:solidFill>
              <a:schemeClr val="bg1">
                <a:alpha val="56078"/>
              </a:schemeClr>
            </a:solidFill>
          </p:spPr>
          <p:txBody>
            <a:bodyPr wrap="square" rtlCol="0">
              <a:spAutoFit/>
            </a:bodyPr>
            <a:lstStyle/>
            <a:p>
              <a:r>
                <a:rPr lang="nl-NL" sz="1000" dirty="0"/>
                <a:t>De Tweede </a:t>
              </a:r>
            </a:p>
            <a:p>
              <a:r>
                <a:rPr lang="nl-NL" sz="1000" dirty="0"/>
                <a:t>transitie-arena</a:t>
              </a:r>
            </a:p>
          </p:txBody>
        </p:sp>
        <p:sp>
          <p:nvSpPr>
            <p:cNvPr id="39" name="Circle: Hollow 38">
              <a:extLst>
                <a:ext uri="{FF2B5EF4-FFF2-40B4-BE49-F238E27FC236}">
                  <a16:creationId xmlns:a16="http://schemas.microsoft.com/office/drawing/2014/main" id="{69FA04A3-358D-4B86-8F64-8B3B696C74CD}"/>
                </a:ext>
              </a:extLst>
            </p:cNvPr>
            <p:cNvSpPr/>
            <p:nvPr/>
          </p:nvSpPr>
          <p:spPr>
            <a:xfrm>
              <a:off x="2626339" y="3569537"/>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0" name="Circle: Hollow 39">
              <a:extLst>
                <a:ext uri="{FF2B5EF4-FFF2-40B4-BE49-F238E27FC236}">
                  <a16:creationId xmlns:a16="http://schemas.microsoft.com/office/drawing/2014/main" id="{90A20088-CCB5-4FBB-8890-560847BE73A7}"/>
                </a:ext>
              </a:extLst>
            </p:cNvPr>
            <p:cNvSpPr/>
            <p:nvPr/>
          </p:nvSpPr>
          <p:spPr>
            <a:xfrm>
              <a:off x="3448822" y="3736903"/>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1" name="Circle: Hollow 40">
              <a:extLst>
                <a:ext uri="{FF2B5EF4-FFF2-40B4-BE49-F238E27FC236}">
                  <a16:creationId xmlns:a16="http://schemas.microsoft.com/office/drawing/2014/main" id="{42154BC5-F12B-4422-9A49-264AA874F723}"/>
                </a:ext>
              </a:extLst>
            </p:cNvPr>
            <p:cNvSpPr/>
            <p:nvPr/>
          </p:nvSpPr>
          <p:spPr>
            <a:xfrm>
              <a:off x="4203797" y="4085681"/>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2" name="Circle: Hollow 41">
              <a:extLst>
                <a:ext uri="{FF2B5EF4-FFF2-40B4-BE49-F238E27FC236}">
                  <a16:creationId xmlns:a16="http://schemas.microsoft.com/office/drawing/2014/main" id="{B77BDA40-C36B-4C7B-B4DC-E6AF3A2D1942}"/>
                </a:ext>
              </a:extLst>
            </p:cNvPr>
            <p:cNvSpPr/>
            <p:nvPr/>
          </p:nvSpPr>
          <p:spPr>
            <a:xfrm>
              <a:off x="5004096" y="3760838"/>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3" name="Circle: Hollow 42">
              <a:extLst>
                <a:ext uri="{FF2B5EF4-FFF2-40B4-BE49-F238E27FC236}">
                  <a16:creationId xmlns:a16="http://schemas.microsoft.com/office/drawing/2014/main" id="{286FEBF7-CE7B-472E-91A2-751CC4154118}"/>
                </a:ext>
              </a:extLst>
            </p:cNvPr>
            <p:cNvSpPr/>
            <p:nvPr/>
          </p:nvSpPr>
          <p:spPr>
            <a:xfrm>
              <a:off x="5788228" y="4140366"/>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4" name="TextBox 43">
              <a:extLst>
                <a:ext uri="{FF2B5EF4-FFF2-40B4-BE49-F238E27FC236}">
                  <a16:creationId xmlns:a16="http://schemas.microsoft.com/office/drawing/2014/main" id="{74B0C020-F2D6-46F3-9911-C7BB26134650}"/>
                </a:ext>
              </a:extLst>
            </p:cNvPr>
            <p:cNvSpPr txBox="1"/>
            <p:nvPr/>
          </p:nvSpPr>
          <p:spPr>
            <a:xfrm>
              <a:off x="5695044" y="4603383"/>
              <a:ext cx="830852" cy="400110"/>
            </a:xfrm>
            <a:prstGeom prst="rect">
              <a:avLst/>
            </a:prstGeom>
            <a:solidFill>
              <a:srgbClr val="FFFFFF">
                <a:alpha val="56078"/>
              </a:srgbClr>
            </a:solidFill>
          </p:spPr>
          <p:txBody>
            <a:bodyPr wrap="square" rtlCol="0">
              <a:spAutoFit/>
            </a:bodyPr>
            <a:lstStyle/>
            <a:p>
              <a:r>
                <a:rPr lang="nl-NL" sz="1000"/>
                <a:t>Customer </a:t>
              </a:r>
              <a:r>
                <a:rPr lang="nl-NL" sz="1000" err="1"/>
                <a:t>Journeys</a:t>
              </a:r>
              <a:endParaRPr lang="nl-NL" sz="1000"/>
            </a:p>
          </p:txBody>
        </p:sp>
        <p:sp>
          <p:nvSpPr>
            <p:cNvPr id="45" name="Circle: Hollow 44">
              <a:extLst>
                <a:ext uri="{FF2B5EF4-FFF2-40B4-BE49-F238E27FC236}">
                  <a16:creationId xmlns:a16="http://schemas.microsoft.com/office/drawing/2014/main" id="{F926B44A-C06F-4AFB-874D-684DCE1DA070}"/>
                </a:ext>
              </a:extLst>
            </p:cNvPr>
            <p:cNvSpPr/>
            <p:nvPr/>
          </p:nvSpPr>
          <p:spPr>
            <a:xfrm>
              <a:off x="6677499" y="3958071"/>
              <a:ext cx="360000" cy="360000"/>
            </a:xfrm>
            <a:prstGeom prst="donut">
              <a:avLst>
                <a:gd name="adj" fmla="val 1146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sp>
          <p:nvSpPr>
            <p:cNvPr id="46" name="TextBox 45">
              <a:extLst>
                <a:ext uri="{FF2B5EF4-FFF2-40B4-BE49-F238E27FC236}">
                  <a16:creationId xmlns:a16="http://schemas.microsoft.com/office/drawing/2014/main" id="{A140EB85-D54A-42D0-B22E-C79BAFE5F397}"/>
                </a:ext>
              </a:extLst>
            </p:cNvPr>
            <p:cNvSpPr txBox="1"/>
            <p:nvPr/>
          </p:nvSpPr>
          <p:spPr>
            <a:xfrm>
              <a:off x="7302055" y="4108086"/>
              <a:ext cx="815430" cy="246221"/>
            </a:xfrm>
            <a:prstGeom prst="rect">
              <a:avLst/>
            </a:prstGeom>
            <a:solidFill>
              <a:srgbClr val="FFFFFF">
                <a:alpha val="56078"/>
              </a:srgbClr>
            </a:solidFill>
            <a:ln>
              <a:solidFill>
                <a:schemeClr val="accent1"/>
              </a:solidFill>
            </a:ln>
          </p:spPr>
          <p:txBody>
            <a:bodyPr wrap="square" rtlCol="0">
              <a:spAutoFit/>
            </a:bodyPr>
            <a:lstStyle/>
            <a:p>
              <a:r>
                <a:rPr lang="nl-NL" sz="1000" dirty="0"/>
                <a:t>Blauwdruk</a:t>
              </a:r>
            </a:p>
          </p:txBody>
        </p:sp>
        <p:sp>
          <p:nvSpPr>
            <p:cNvPr id="49" name="Rectangle 48">
              <a:extLst>
                <a:ext uri="{FF2B5EF4-FFF2-40B4-BE49-F238E27FC236}">
                  <a16:creationId xmlns:a16="http://schemas.microsoft.com/office/drawing/2014/main" id="{4D9F99F9-52D0-4C7C-B130-FAF5CBF5F8B8}"/>
                </a:ext>
              </a:extLst>
            </p:cNvPr>
            <p:cNvSpPr/>
            <p:nvPr/>
          </p:nvSpPr>
          <p:spPr>
            <a:xfrm rot="20221020">
              <a:off x="7018747" y="3984281"/>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50" name="TextBox 49">
              <a:extLst>
                <a:ext uri="{FF2B5EF4-FFF2-40B4-BE49-F238E27FC236}">
                  <a16:creationId xmlns:a16="http://schemas.microsoft.com/office/drawing/2014/main" id="{AF9CBB17-B680-4E33-B777-43009C7FBDAE}"/>
                </a:ext>
              </a:extLst>
            </p:cNvPr>
            <p:cNvSpPr txBox="1"/>
            <p:nvPr/>
          </p:nvSpPr>
          <p:spPr>
            <a:xfrm>
              <a:off x="2113906" y="4889045"/>
              <a:ext cx="986345" cy="246221"/>
            </a:xfrm>
            <a:prstGeom prst="rect">
              <a:avLst/>
            </a:prstGeom>
            <a:solidFill>
              <a:srgbClr val="FFFFFF">
                <a:alpha val="56078"/>
              </a:srgbClr>
            </a:solidFill>
          </p:spPr>
          <p:txBody>
            <a:bodyPr wrap="square" rtlCol="0">
              <a:spAutoFit/>
            </a:bodyPr>
            <a:lstStyle/>
            <a:p>
              <a:r>
                <a:rPr lang="nl-NL" sz="1000"/>
                <a:t>Deskresearch</a:t>
              </a:r>
            </a:p>
          </p:txBody>
        </p:sp>
        <p:sp>
          <p:nvSpPr>
            <p:cNvPr id="51" name="Rectangle 50">
              <a:extLst>
                <a:ext uri="{FF2B5EF4-FFF2-40B4-BE49-F238E27FC236}">
                  <a16:creationId xmlns:a16="http://schemas.microsoft.com/office/drawing/2014/main" id="{3D045E9B-3D96-42A5-8E57-E693BC3D4DB2}"/>
                </a:ext>
              </a:extLst>
            </p:cNvPr>
            <p:cNvSpPr/>
            <p:nvPr/>
          </p:nvSpPr>
          <p:spPr>
            <a:xfrm>
              <a:off x="1266513" y="3922071"/>
              <a:ext cx="531412" cy="3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p>
          </p:txBody>
        </p:sp>
        <p:sp>
          <p:nvSpPr>
            <p:cNvPr id="55" name="TextBox 54">
              <a:extLst>
                <a:ext uri="{FF2B5EF4-FFF2-40B4-BE49-F238E27FC236}">
                  <a16:creationId xmlns:a16="http://schemas.microsoft.com/office/drawing/2014/main" id="{6D301869-793A-4D8E-88A0-9A33A41A6DEE}"/>
                </a:ext>
              </a:extLst>
            </p:cNvPr>
            <p:cNvSpPr txBox="1"/>
            <p:nvPr/>
          </p:nvSpPr>
          <p:spPr>
            <a:xfrm>
              <a:off x="6373326" y="3241534"/>
              <a:ext cx="967999" cy="553998"/>
            </a:xfrm>
            <a:prstGeom prst="rect">
              <a:avLst/>
            </a:prstGeom>
            <a:solidFill>
              <a:srgbClr val="FFFFFF">
                <a:alpha val="56078"/>
              </a:srgbClr>
            </a:solidFill>
          </p:spPr>
          <p:txBody>
            <a:bodyPr wrap="square" rtlCol="0">
              <a:spAutoFit/>
            </a:bodyPr>
            <a:lstStyle/>
            <a:p>
              <a:r>
                <a:rPr lang="nl-NL" sz="1000" dirty="0"/>
                <a:t>Ontwikkelpad voor Zuid brainstorm</a:t>
              </a:r>
            </a:p>
          </p:txBody>
        </p:sp>
        <p:sp>
          <p:nvSpPr>
            <p:cNvPr id="48" name="Circle: Hollow 47">
              <a:extLst>
                <a:ext uri="{FF2B5EF4-FFF2-40B4-BE49-F238E27FC236}">
                  <a16:creationId xmlns:a16="http://schemas.microsoft.com/office/drawing/2014/main" id="{6EE74328-2CFC-469F-91F1-35D09F8ABA80}"/>
                </a:ext>
              </a:extLst>
            </p:cNvPr>
            <p:cNvSpPr/>
            <p:nvPr/>
          </p:nvSpPr>
          <p:spPr>
            <a:xfrm>
              <a:off x="7518607" y="3698389"/>
              <a:ext cx="360000" cy="360000"/>
            </a:xfrm>
            <a:prstGeom prst="donut">
              <a:avLst>
                <a:gd name="adj" fmla="val 11462"/>
              </a:avLst>
            </a:prstGeom>
            <a:solidFill>
              <a:srgbClr val="FFC00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00">
                <a:solidFill>
                  <a:schemeClr val="tx1"/>
                </a:solidFill>
              </a:endParaRPr>
            </a:p>
          </p:txBody>
        </p:sp>
      </p:grpSp>
    </p:spTree>
    <p:extLst>
      <p:ext uri="{BB962C8B-B14F-4D97-AF65-F5344CB8AC3E}">
        <p14:creationId xmlns:p14="http://schemas.microsoft.com/office/powerpoint/2010/main" val="23496647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86AF91E6-5336-4AC9-89A9-DEBBFB93C232}"/>
              </a:ext>
            </a:extLst>
          </p:cNvPr>
          <p:cNvSpPr>
            <a:spLocks noGrp="1"/>
          </p:cNvSpPr>
          <p:nvPr>
            <p:ph type="title"/>
          </p:nvPr>
        </p:nvSpPr>
        <p:spPr>
          <a:xfrm>
            <a:off x="220225" y="498279"/>
            <a:ext cx="10396882" cy="201518"/>
          </a:xfrm>
        </p:spPr>
        <p:txBody>
          <a:bodyPr>
            <a:normAutofit fontScale="90000"/>
          </a:bodyPr>
          <a:lstStyle/>
          <a:p>
            <a:r>
              <a:rPr lang="nl-NL" sz="4000">
                <a:solidFill>
                  <a:srgbClr val="FFC000"/>
                </a:solidFill>
              </a:rPr>
              <a:t>Samenwerking</a:t>
            </a:r>
            <a:br>
              <a:rPr lang="nl-NL" sz="4000">
                <a:solidFill>
                  <a:srgbClr val="FFC000"/>
                </a:solidFill>
              </a:rPr>
            </a:br>
            <a:r>
              <a:rPr lang="nl-NL" sz="4000">
                <a:solidFill>
                  <a:schemeClr val="tx1"/>
                </a:solidFill>
              </a:rPr>
              <a:t>Met dank aan</a:t>
            </a:r>
          </a:p>
        </p:txBody>
      </p:sp>
      <p:sp>
        <p:nvSpPr>
          <p:cNvPr id="52" name="Content Placeholder 2">
            <a:extLst>
              <a:ext uri="{FF2B5EF4-FFF2-40B4-BE49-F238E27FC236}">
                <a16:creationId xmlns:a16="http://schemas.microsoft.com/office/drawing/2014/main" id="{996CBF49-5FE7-4700-B636-E161DD501D46}"/>
              </a:ext>
            </a:extLst>
          </p:cNvPr>
          <p:cNvSpPr txBox="1">
            <a:spLocks/>
          </p:cNvSpPr>
          <p:nvPr/>
        </p:nvSpPr>
        <p:spPr>
          <a:xfrm>
            <a:off x="239235" y="1170194"/>
            <a:ext cx="4723780" cy="4512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nl-NL" sz="1400" cap="none" dirty="0"/>
              <a:t>We zijn de volgende partijen, en in het bijzonder de geïnterviewde werknemers en werkzoekenden, dankbaar voor het meedenken en meewerken aan de Startmotor. We kijken uit naar een samenwerking in de Motor!</a:t>
            </a:r>
          </a:p>
        </p:txBody>
      </p:sp>
      <p:pic>
        <p:nvPicPr>
          <p:cNvPr id="56" name="Picture 2" descr="Leerwerkloket | LinkedIn">
            <a:extLst>
              <a:ext uri="{FF2B5EF4-FFF2-40B4-BE49-F238E27FC236}">
                <a16:creationId xmlns:a16="http://schemas.microsoft.com/office/drawing/2014/main" id="{5E959155-529E-4FFE-BCF8-CC6697C0050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4888" y="2629695"/>
            <a:ext cx="854279" cy="85427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Hallo Werk! - Werkgevers en werkzoekenden direct met elkaar in contact.">
            <a:extLst>
              <a:ext uri="{FF2B5EF4-FFF2-40B4-BE49-F238E27FC236}">
                <a16:creationId xmlns:a16="http://schemas.microsoft.com/office/drawing/2014/main" id="{85C59DCD-36BB-4020-8985-9620A671FAE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52162" y="4261823"/>
            <a:ext cx="1427255" cy="694848"/>
          </a:xfrm>
          <a:prstGeom prst="rect">
            <a:avLst/>
          </a:prstGeom>
          <a:noFill/>
          <a:extLst>
            <a:ext uri="{909E8E84-426E-40DD-AFC4-6F175D3DCCD1}">
              <a14:hiddenFill xmlns:a14="http://schemas.microsoft.com/office/drawing/2010/main">
                <a:solidFill>
                  <a:srgbClr val="FFFFFF"/>
                </a:solidFill>
              </a14:hiddenFill>
            </a:ext>
          </a:extLst>
        </p:spPr>
      </p:pic>
      <p:pic>
        <p:nvPicPr>
          <p:cNvPr id="59" name="Afbeelding 32" descr="Internationalisering van groot belang in het mbo">
            <a:extLst>
              <a:ext uri="{FF2B5EF4-FFF2-40B4-BE49-F238E27FC236}">
                <a16:creationId xmlns:a16="http://schemas.microsoft.com/office/drawing/2014/main" id="{9AD762AE-A61C-483A-BC81-E66D5F7F554D}"/>
              </a:ext>
            </a:extLst>
          </p:cNvPr>
          <p:cNvPicPr>
            <a:picLocks noChangeAspect="1" noChangeArrowheads="1"/>
          </p:cNvPicPr>
          <p:nvPr/>
        </p:nvPicPr>
        <p:blipFill>
          <a:blip r:embed="rId6" r:link="rId7" cstate="screen">
            <a:extLst>
              <a:ext uri="{28A0092B-C50C-407E-A947-70E740481C1C}">
                <a14:useLocalDpi xmlns:a14="http://schemas.microsoft.com/office/drawing/2010/main"/>
              </a:ext>
            </a:extLst>
          </a:blip>
          <a:srcRect/>
          <a:stretch>
            <a:fillRect/>
          </a:stretch>
        </p:blipFill>
        <p:spPr bwMode="auto">
          <a:xfrm>
            <a:off x="1257435" y="2484867"/>
            <a:ext cx="2238339" cy="765002"/>
          </a:xfrm>
          <a:prstGeom prst="rect">
            <a:avLst/>
          </a:prstGeom>
          <a:noFill/>
          <a:extLst>
            <a:ext uri="{909E8E84-426E-40DD-AFC4-6F175D3DCCD1}">
              <a14:hiddenFill xmlns:a14="http://schemas.microsoft.com/office/drawing/2010/main">
                <a:solidFill>
                  <a:srgbClr val="FFFFFF"/>
                </a:solidFill>
              </a14:hiddenFill>
            </a:ext>
          </a:extLst>
        </p:spPr>
      </p:pic>
      <p:pic>
        <p:nvPicPr>
          <p:cNvPr id="60" name="Afbeelding 36" descr="logo-Zadkine - Leiderschap Ontwikkelhuis">
            <a:extLst>
              <a:ext uri="{FF2B5EF4-FFF2-40B4-BE49-F238E27FC236}">
                <a16:creationId xmlns:a16="http://schemas.microsoft.com/office/drawing/2014/main" id="{854D6B29-21ED-459E-A2D9-08F6633D1055}"/>
              </a:ext>
            </a:extLst>
          </p:cNvPr>
          <p:cNvPicPr>
            <a:picLocks noChangeAspect="1" noChangeArrowheads="1"/>
          </p:cNvPicPr>
          <p:nvPr/>
        </p:nvPicPr>
        <p:blipFill>
          <a:blip r:embed="rId8" r:link="rId9" cstate="screen">
            <a:extLst>
              <a:ext uri="{28A0092B-C50C-407E-A947-70E740481C1C}">
                <a14:useLocalDpi xmlns:a14="http://schemas.microsoft.com/office/drawing/2010/main"/>
              </a:ext>
            </a:extLst>
          </a:blip>
          <a:srcRect/>
          <a:stretch>
            <a:fillRect/>
          </a:stretch>
        </p:blipFill>
        <p:spPr bwMode="auto">
          <a:xfrm>
            <a:off x="528436" y="4126165"/>
            <a:ext cx="908478" cy="9084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68DE5F1-82F8-44EC-8EA8-685EB3079BA3}"/>
              </a:ext>
            </a:extLst>
          </p:cNvPr>
          <p:cNvPicPr>
            <a:picLocks noChangeAspect="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597110" y="2753496"/>
            <a:ext cx="1513246" cy="559850"/>
          </a:xfrm>
          <a:prstGeom prst="rect">
            <a:avLst/>
          </a:prstGeom>
        </p:spPr>
      </p:pic>
      <p:pic>
        <p:nvPicPr>
          <p:cNvPr id="8" name="Picture 7">
            <a:extLst>
              <a:ext uri="{FF2B5EF4-FFF2-40B4-BE49-F238E27FC236}">
                <a16:creationId xmlns:a16="http://schemas.microsoft.com/office/drawing/2014/main" id="{D412593B-D586-4043-A754-CE4CFEF91863}"/>
              </a:ext>
            </a:extLst>
          </p:cNvPr>
          <p:cNvPicPr>
            <a:picLocks noChangeAspect="1"/>
          </p:cNvPicPr>
          <p:nvPr/>
        </p:nvPicPr>
        <p:blipFill>
          <a:blip r:embed="rId11"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996598" y="2100175"/>
            <a:ext cx="1352744" cy="751525"/>
          </a:xfrm>
          <a:prstGeom prst="rect">
            <a:avLst/>
          </a:prstGeom>
        </p:spPr>
      </p:pic>
      <p:pic>
        <p:nvPicPr>
          <p:cNvPr id="10" name="Picture 9">
            <a:extLst>
              <a:ext uri="{FF2B5EF4-FFF2-40B4-BE49-F238E27FC236}">
                <a16:creationId xmlns:a16="http://schemas.microsoft.com/office/drawing/2014/main" id="{98FCD714-B231-45FE-B9DF-AC5EE5E57E59}"/>
              </a:ext>
            </a:extLst>
          </p:cNvPr>
          <p:cNvPicPr>
            <a:picLocks noChangeAspect="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14372" y="5170514"/>
            <a:ext cx="1793139" cy="685696"/>
          </a:xfrm>
          <a:prstGeom prst="rect">
            <a:avLst/>
          </a:prstGeom>
        </p:spPr>
      </p:pic>
      <p:pic>
        <p:nvPicPr>
          <p:cNvPr id="12" name="Picture 11">
            <a:extLst>
              <a:ext uri="{FF2B5EF4-FFF2-40B4-BE49-F238E27FC236}">
                <a16:creationId xmlns:a16="http://schemas.microsoft.com/office/drawing/2014/main" id="{B87E6C36-8431-4C83-B3A4-AB10B86F805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380021" y="1338600"/>
            <a:ext cx="2155165" cy="620980"/>
          </a:xfrm>
          <a:prstGeom prst="rect">
            <a:avLst/>
          </a:prstGeom>
        </p:spPr>
      </p:pic>
      <p:pic>
        <p:nvPicPr>
          <p:cNvPr id="14" name="Picture 13">
            <a:extLst>
              <a:ext uri="{FF2B5EF4-FFF2-40B4-BE49-F238E27FC236}">
                <a16:creationId xmlns:a16="http://schemas.microsoft.com/office/drawing/2014/main" id="{1BFD566C-5F1B-4E7B-B45F-7BD27B1A4A9E}"/>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736004" y="1344840"/>
            <a:ext cx="2440695" cy="2440695"/>
          </a:xfrm>
          <a:prstGeom prst="rect">
            <a:avLst/>
          </a:prstGeom>
        </p:spPr>
      </p:pic>
      <p:pic>
        <p:nvPicPr>
          <p:cNvPr id="20" name="Picture 19">
            <a:extLst>
              <a:ext uri="{FF2B5EF4-FFF2-40B4-BE49-F238E27FC236}">
                <a16:creationId xmlns:a16="http://schemas.microsoft.com/office/drawing/2014/main" id="{5B7C1ED8-D43F-421C-A39E-00A9AD01A1CB}"/>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637990" y="1094061"/>
            <a:ext cx="1227482" cy="1092833"/>
          </a:xfrm>
          <a:prstGeom prst="rect">
            <a:avLst/>
          </a:prstGeom>
        </p:spPr>
      </p:pic>
      <p:pic>
        <p:nvPicPr>
          <p:cNvPr id="22" name="Picture 21">
            <a:extLst>
              <a:ext uri="{FF2B5EF4-FFF2-40B4-BE49-F238E27FC236}">
                <a16:creationId xmlns:a16="http://schemas.microsoft.com/office/drawing/2014/main" id="{A306376F-026E-4E77-8E88-BD7329E100D0}"/>
              </a:ext>
            </a:extLst>
          </p:cNvPr>
          <p:cNvPicPr>
            <a:picLocks noChangeAspect="1"/>
          </p:cNvPicPr>
          <p:nvPr/>
        </p:nvPicPr>
        <p:blipFill>
          <a:blip r:embed="rId1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092561" y="4282239"/>
            <a:ext cx="2181126" cy="809402"/>
          </a:xfrm>
          <a:prstGeom prst="rect">
            <a:avLst/>
          </a:prstGeom>
        </p:spPr>
      </p:pic>
      <p:pic>
        <p:nvPicPr>
          <p:cNvPr id="1030" name="Picture 6" descr="Customers — Innoveren op het grensvlak van onderwijs &amp; bedrijfsleven">
            <a:extLst>
              <a:ext uri="{FF2B5EF4-FFF2-40B4-BE49-F238E27FC236}">
                <a16:creationId xmlns:a16="http://schemas.microsoft.com/office/drawing/2014/main" id="{6FB67690-C151-40B2-8852-EC388D177B2F}"/>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1397095" y="3426273"/>
            <a:ext cx="1435590" cy="5168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AN University of Applied Sciences - Wikipedia">
            <a:extLst>
              <a:ext uri="{FF2B5EF4-FFF2-40B4-BE49-F238E27FC236}">
                <a16:creationId xmlns:a16="http://schemas.microsoft.com/office/drawing/2014/main" id="{BAA0F6FC-BE16-41C6-AFAB-388B257F7994}"/>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10251731" y="1794378"/>
            <a:ext cx="1470291" cy="111653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ibliotheek Rotterdam">
            <a:extLst>
              <a:ext uri="{FF2B5EF4-FFF2-40B4-BE49-F238E27FC236}">
                <a16:creationId xmlns:a16="http://schemas.microsoft.com/office/drawing/2014/main" id="{7F3EA9B4-7D7B-4B86-BA06-B04AC3A8A993}"/>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754953" y="1187976"/>
            <a:ext cx="1732973" cy="73875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Laurens Wonen, Rotterdam - Raeflex">
            <a:extLst>
              <a:ext uri="{FF2B5EF4-FFF2-40B4-BE49-F238E27FC236}">
                <a16:creationId xmlns:a16="http://schemas.microsoft.com/office/drawing/2014/main" id="{D6641713-EB0E-4C39-8EAD-CBBB13583285}"/>
              </a:ext>
            </a:extLst>
          </p:cNvPr>
          <p:cNvPicPr>
            <a:picLocks noChangeAspect="1" noChangeArrowheads="1"/>
          </p:cNvPicPr>
          <p:nvPr/>
        </p:nvPicPr>
        <p:blipFill>
          <a:blip r:embed="rId2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46015" y="3493315"/>
            <a:ext cx="819395" cy="983274"/>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Nuon Vattenfall energiedeal via Easyswitch">
            <a:extLst>
              <a:ext uri="{FF2B5EF4-FFF2-40B4-BE49-F238E27FC236}">
                <a16:creationId xmlns:a16="http://schemas.microsoft.com/office/drawing/2014/main" id="{11A3589E-D2F8-4E55-AAAA-A80E3D44F95F}"/>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993291" y="5189088"/>
            <a:ext cx="1479279" cy="117063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Stichting Citysteward Rotterdam | LinkedIn">
            <a:extLst>
              <a:ext uri="{FF2B5EF4-FFF2-40B4-BE49-F238E27FC236}">
                <a16:creationId xmlns:a16="http://schemas.microsoft.com/office/drawing/2014/main" id="{D14E3FF5-7F5E-475E-8236-C7599C2E5600}"/>
              </a:ext>
            </a:extLst>
          </p:cNvPr>
          <p:cNvPicPr>
            <a:picLocks noChangeAspect="1" noChangeArrowheads="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181348" y="3252024"/>
            <a:ext cx="1499941" cy="1499941"/>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Theater Zuidplein">
            <a:extLst>
              <a:ext uri="{FF2B5EF4-FFF2-40B4-BE49-F238E27FC236}">
                <a16:creationId xmlns:a16="http://schemas.microsoft.com/office/drawing/2014/main" id="{83B0A331-3B7E-4767-98C7-3BCA009DCEB2}"/>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3969892" y="5522059"/>
            <a:ext cx="611323" cy="65417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AF1EEB02-131D-4BE8-8523-29E0F25F18A8}"/>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369124" y="4951957"/>
            <a:ext cx="1288842" cy="457075"/>
          </a:xfrm>
          <a:prstGeom prst="rect">
            <a:avLst/>
          </a:prstGeom>
        </p:spPr>
      </p:pic>
      <p:pic>
        <p:nvPicPr>
          <p:cNvPr id="25" name="Picture 24">
            <a:extLst>
              <a:ext uri="{FF2B5EF4-FFF2-40B4-BE49-F238E27FC236}">
                <a16:creationId xmlns:a16="http://schemas.microsoft.com/office/drawing/2014/main" id="{6E5FD2FE-39B8-481A-BA3C-4D394A8C848A}"/>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6816162" y="368364"/>
            <a:ext cx="1296683" cy="594313"/>
          </a:xfrm>
          <a:prstGeom prst="rect">
            <a:avLst/>
          </a:prstGeom>
        </p:spPr>
      </p:pic>
      <p:pic>
        <p:nvPicPr>
          <p:cNvPr id="1046" name="Picture 22" descr="Baanbrekers – Sterk in mens en werk!">
            <a:extLst>
              <a:ext uri="{FF2B5EF4-FFF2-40B4-BE49-F238E27FC236}">
                <a16:creationId xmlns:a16="http://schemas.microsoft.com/office/drawing/2014/main" id="{7B74DFAD-1179-4158-BE6B-03B49E767F62}"/>
              </a:ext>
            </a:extLst>
          </p:cNvPr>
          <p:cNvPicPr>
            <a:picLocks noChangeAspect="1" noChangeArrowheads="1"/>
          </p:cNvPicPr>
          <p:nvPr/>
        </p:nvPicPr>
        <p:blipFill>
          <a:blip r:embed="rId2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852063" y="5848463"/>
            <a:ext cx="2704074" cy="40631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Belastingdienst (Nederland) - Wikipedia">
            <a:extLst>
              <a:ext uri="{FF2B5EF4-FFF2-40B4-BE49-F238E27FC236}">
                <a16:creationId xmlns:a16="http://schemas.microsoft.com/office/drawing/2014/main" id="{60F22841-6D8A-48B9-BEF2-077BE73F2969}"/>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3700875" y="4138309"/>
            <a:ext cx="1193893" cy="663606"/>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logo Facta Non Verba">
            <a:extLst>
              <a:ext uri="{FF2B5EF4-FFF2-40B4-BE49-F238E27FC236}">
                <a16:creationId xmlns:a16="http://schemas.microsoft.com/office/drawing/2014/main" id="{DDE1F93A-B864-4711-88F2-4DF9CCEE8A32}"/>
              </a:ext>
            </a:extLst>
          </p:cNvPr>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6464798" y="3938336"/>
            <a:ext cx="1999410" cy="404091"/>
          </a:xfrm>
          <a:prstGeom prst="rect">
            <a:avLst/>
          </a:prstGeom>
          <a:noFill/>
          <a:extLst>
            <a:ext uri="{909E8E84-426E-40DD-AFC4-6F175D3DCCD1}">
              <a14:hiddenFill xmlns:a14="http://schemas.microsoft.com/office/drawing/2010/main">
                <a:solidFill>
                  <a:srgbClr val="FFFFFF"/>
                </a:solidFill>
              </a14:hiddenFill>
            </a:ext>
          </a:extLst>
        </p:spPr>
      </p:pic>
      <p:pic>
        <p:nvPicPr>
          <p:cNvPr id="1024" name="Picture 1023">
            <a:extLst>
              <a:ext uri="{FF2B5EF4-FFF2-40B4-BE49-F238E27FC236}">
                <a16:creationId xmlns:a16="http://schemas.microsoft.com/office/drawing/2014/main" id="{9A4D9C31-9348-41E7-8369-0DF2CFEE2D59}"/>
              </a:ext>
            </a:extLst>
          </p:cNvPr>
          <p:cNvPicPr>
            <a:picLocks noChangeAspect="1"/>
          </p:cNvPicPr>
          <p:nvPr/>
        </p:nvPicPr>
        <p:blipFill>
          <a:blip r:embed="rId29" cstate="screen">
            <a:clrChange>
              <a:clrFrom>
                <a:srgbClr val="FFFFFD"/>
              </a:clrFrom>
              <a:clrTo>
                <a:srgbClr val="FFFFFD">
                  <a:alpha val="0"/>
                </a:srgbClr>
              </a:clrTo>
            </a:clrChange>
            <a:extLst>
              <a:ext uri="{28A0092B-C50C-407E-A947-70E740481C1C}">
                <a14:useLocalDpi xmlns:a14="http://schemas.microsoft.com/office/drawing/2010/main"/>
              </a:ext>
            </a:extLst>
          </a:blip>
          <a:stretch>
            <a:fillRect/>
          </a:stretch>
        </p:blipFill>
        <p:spPr>
          <a:xfrm>
            <a:off x="9978984" y="4849077"/>
            <a:ext cx="1534062" cy="521581"/>
          </a:xfrm>
          <a:prstGeom prst="rect">
            <a:avLst/>
          </a:prstGeom>
        </p:spPr>
      </p:pic>
      <p:pic>
        <p:nvPicPr>
          <p:cNvPr id="31" name="Picture 4" descr="Leerwerkakkoord - Leer Werk Akkoord">
            <a:extLst>
              <a:ext uri="{FF2B5EF4-FFF2-40B4-BE49-F238E27FC236}">
                <a16:creationId xmlns:a16="http://schemas.microsoft.com/office/drawing/2014/main" id="{05270D36-59E9-4045-85EA-553B2F651C4E}"/>
              </a:ext>
            </a:extLst>
          </p:cNvPr>
          <p:cNvPicPr>
            <a:picLocks noChangeAspect="1" noChangeArrowheads="1"/>
          </p:cNvPicPr>
          <p:nvPr/>
        </p:nvPicPr>
        <p:blipFill>
          <a:blip r:embed="rId3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848840" y="4287585"/>
            <a:ext cx="916430" cy="92875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Jeugdwerkloosheid bij Gemeente Rotterdam | Kickstart your Social Impact">
            <a:extLst>
              <a:ext uri="{FF2B5EF4-FFF2-40B4-BE49-F238E27FC236}">
                <a16:creationId xmlns:a16="http://schemas.microsoft.com/office/drawing/2014/main" id="{4E4E1CF7-A655-4D8D-84C8-4C7CDD217BB1}"/>
              </a:ext>
            </a:extLst>
          </p:cNvPr>
          <p:cNvPicPr>
            <a:picLocks noChangeAspect="1" noChangeArrowheads="1"/>
          </p:cNvPicPr>
          <p:nvPr/>
        </p:nvPicPr>
        <p:blipFill>
          <a:blip r:embed="rId31" cstate="screen">
            <a:extLst>
              <a:ext uri="{28A0092B-C50C-407E-A947-70E740481C1C}">
                <a14:useLocalDpi xmlns:a14="http://schemas.microsoft.com/office/drawing/2010/main"/>
              </a:ext>
            </a:extLst>
          </a:blip>
          <a:srcRect/>
          <a:stretch>
            <a:fillRect/>
          </a:stretch>
        </p:blipFill>
        <p:spPr bwMode="auto">
          <a:xfrm>
            <a:off x="4421961" y="166564"/>
            <a:ext cx="2251009" cy="104664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NPRZ » EIC Mainport Rotterdam">
            <a:extLst>
              <a:ext uri="{FF2B5EF4-FFF2-40B4-BE49-F238E27FC236}">
                <a16:creationId xmlns:a16="http://schemas.microsoft.com/office/drawing/2014/main" id="{12F0CA08-099B-4290-96E2-1D6AACB1B3E0}"/>
              </a:ext>
            </a:extLst>
          </p:cNvPr>
          <p:cNvPicPr>
            <a:picLocks noChangeAspect="1" noChangeArrowheads="1"/>
          </p:cNvPicPr>
          <p:nvPr/>
        </p:nvPicPr>
        <p:blipFill>
          <a:blip r:embed="rId32" cstate="screen">
            <a:extLst>
              <a:ext uri="{28A0092B-C50C-407E-A947-70E740481C1C}">
                <a14:useLocalDpi xmlns:a14="http://schemas.microsoft.com/office/drawing/2010/main"/>
              </a:ext>
            </a:extLst>
          </a:blip>
          <a:srcRect/>
          <a:stretch>
            <a:fillRect/>
          </a:stretch>
        </p:blipFill>
        <p:spPr bwMode="auto">
          <a:xfrm>
            <a:off x="10473057" y="110947"/>
            <a:ext cx="933090" cy="87710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Afbeeldingsresultaat voor hart van zuid logo">
            <a:extLst>
              <a:ext uri="{FF2B5EF4-FFF2-40B4-BE49-F238E27FC236}">
                <a16:creationId xmlns:a16="http://schemas.microsoft.com/office/drawing/2014/main" id="{F76BF369-6C62-4469-866A-71EB5360158D}"/>
              </a:ext>
            </a:extLst>
          </p:cNvPr>
          <p:cNvPicPr>
            <a:picLocks noChangeAspect="1" noChangeArrowheads="1"/>
          </p:cNvPicPr>
          <p:nvPr/>
        </p:nvPicPr>
        <p:blipFill>
          <a:blip r:embed="rId33" cstate="email">
            <a:extLst>
              <a:ext uri="{28A0092B-C50C-407E-A947-70E740481C1C}">
                <a14:useLocalDpi xmlns:a14="http://schemas.microsoft.com/office/drawing/2010/main"/>
              </a:ext>
            </a:extLst>
          </a:blip>
          <a:srcRect/>
          <a:stretch>
            <a:fillRect/>
          </a:stretch>
        </p:blipFill>
        <p:spPr bwMode="auto">
          <a:xfrm>
            <a:off x="8435340" y="184813"/>
            <a:ext cx="1598102" cy="66653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ocumenten/regelgeving">
            <a:extLst>
              <a:ext uri="{FF2B5EF4-FFF2-40B4-BE49-F238E27FC236}">
                <a16:creationId xmlns:a16="http://schemas.microsoft.com/office/drawing/2014/main" id="{0FB234BC-336C-4CB0-9473-56B69FF03F48}"/>
              </a:ext>
            </a:extLst>
          </p:cNvPr>
          <p:cNvPicPr>
            <a:picLocks noChangeAspect="1" noChangeArrowheads="1"/>
          </p:cNvPicPr>
          <p:nvPr/>
        </p:nvPicPr>
        <p:blipFill>
          <a:blip r:embed="rId34" cstate="screen">
            <a:extLst>
              <a:ext uri="{28A0092B-C50C-407E-A947-70E740481C1C}">
                <a14:useLocalDpi xmlns:a14="http://schemas.microsoft.com/office/drawing/2010/main"/>
              </a:ext>
            </a:extLst>
          </a:blip>
          <a:srcRect/>
          <a:stretch>
            <a:fillRect/>
          </a:stretch>
        </p:blipFill>
        <p:spPr bwMode="auto">
          <a:xfrm>
            <a:off x="5101454" y="5994579"/>
            <a:ext cx="3095617" cy="345677"/>
          </a:xfrm>
          <a:prstGeom prst="rect">
            <a:avLst/>
          </a:prstGeom>
          <a:noFill/>
          <a:extLst>
            <a:ext uri="{909E8E84-426E-40DD-AFC4-6F175D3DCCD1}">
              <a14:hiddenFill xmlns:a14="http://schemas.microsoft.com/office/drawing/2010/main">
                <a:solidFill>
                  <a:srgbClr val="FFFFFF"/>
                </a:solidFill>
              </a14:hiddenFill>
            </a:ext>
          </a:extLst>
        </p:spPr>
      </p:pic>
      <p:pic>
        <p:nvPicPr>
          <p:cNvPr id="36" name="Afbeelding 33" descr="VOLKSUNIVERSITEIT BIEDT LESSEN BIJ DONNER | De Oud-RotterdammerDe ...">
            <a:extLst>
              <a:ext uri="{FF2B5EF4-FFF2-40B4-BE49-F238E27FC236}">
                <a16:creationId xmlns:a16="http://schemas.microsoft.com/office/drawing/2014/main" id="{4BB2010C-BF3A-434E-B520-53DBC61426DA}"/>
              </a:ext>
            </a:extLst>
          </p:cNvPr>
          <p:cNvPicPr>
            <a:picLocks noChangeAspect="1" noChangeArrowheads="1"/>
          </p:cNvPicPr>
          <p:nvPr/>
        </p:nvPicPr>
        <p:blipFill>
          <a:blip r:embed="rId35" r:link="rId36" cstate="screen">
            <a:extLst>
              <a:ext uri="{28A0092B-C50C-407E-A947-70E740481C1C}">
                <a14:useLocalDpi xmlns:a14="http://schemas.microsoft.com/office/drawing/2010/main"/>
              </a:ext>
            </a:extLst>
          </a:blip>
          <a:srcRect/>
          <a:stretch>
            <a:fillRect/>
          </a:stretch>
        </p:blipFill>
        <p:spPr bwMode="auto">
          <a:xfrm>
            <a:off x="2584684" y="5132632"/>
            <a:ext cx="1305674" cy="6417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tichting Urban Skillsz || Streetwise specialistisch jeugdhulp in Rotterdam -Rijnmond">
            <a:extLst>
              <a:ext uri="{FF2B5EF4-FFF2-40B4-BE49-F238E27FC236}">
                <a16:creationId xmlns:a16="http://schemas.microsoft.com/office/drawing/2014/main" id="{CFAFA698-7042-4A76-B875-FC5107283C58}"/>
              </a:ext>
            </a:extLst>
          </p:cNvPr>
          <p:cNvPicPr>
            <a:picLocks noChangeAspect="1" noChangeArrowheads="1"/>
          </p:cNvPicPr>
          <p:nvPr/>
        </p:nvPicPr>
        <p:blipFill>
          <a:blip r:embed="rId37" cstate="screen">
            <a:extLst>
              <a:ext uri="{28A0092B-C50C-407E-A947-70E740481C1C}">
                <a14:useLocalDpi xmlns:a14="http://schemas.microsoft.com/office/drawing/2010/main"/>
              </a:ext>
            </a:extLst>
          </a:blip>
          <a:srcRect/>
          <a:stretch>
            <a:fillRect/>
          </a:stretch>
        </p:blipFill>
        <p:spPr bwMode="auto">
          <a:xfrm>
            <a:off x="7169503" y="3082414"/>
            <a:ext cx="1354769" cy="70966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ome - BadgeCollect">
            <a:extLst>
              <a:ext uri="{FF2B5EF4-FFF2-40B4-BE49-F238E27FC236}">
                <a16:creationId xmlns:a16="http://schemas.microsoft.com/office/drawing/2014/main" id="{E7AECFA0-861C-4643-A11E-01D4927381A1}"/>
              </a:ext>
            </a:extLst>
          </p:cNvPr>
          <p:cNvPicPr>
            <a:picLocks noChangeAspect="1" noChangeArrowheads="1"/>
          </p:cNvPicPr>
          <p:nvPr/>
        </p:nvPicPr>
        <p:blipFill>
          <a:blip r:embed="rId38" cstate="screen">
            <a:extLst>
              <a:ext uri="{28A0092B-C50C-407E-A947-70E740481C1C}">
                <a14:useLocalDpi xmlns:a14="http://schemas.microsoft.com/office/drawing/2010/main"/>
              </a:ext>
            </a:extLst>
          </a:blip>
          <a:srcRect/>
          <a:stretch>
            <a:fillRect/>
          </a:stretch>
        </p:blipFill>
        <p:spPr bwMode="auto">
          <a:xfrm>
            <a:off x="8692644" y="3191087"/>
            <a:ext cx="1499941" cy="399984"/>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edubadges: issuing digital certificates to students | SURF.nl">
            <a:extLst>
              <a:ext uri="{FF2B5EF4-FFF2-40B4-BE49-F238E27FC236}">
                <a16:creationId xmlns:a16="http://schemas.microsoft.com/office/drawing/2014/main" id="{143D793A-83E8-433E-BA8D-B1E9BC1402CC}"/>
              </a:ext>
            </a:extLst>
          </p:cNvPr>
          <p:cNvPicPr>
            <a:picLocks noChangeAspect="1" noChangeArrowheads="1"/>
          </p:cNvPicPr>
          <p:nvPr/>
        </p:nvPicPr>
        <p:blipFill>
          <a:blip r:embed="rId39" cstate="screen">
            <a:extLst>
              <a:ext uri="{28A0092B-C50C-407E-A947-70E740481C1C}">
                <a14:useLocalDpi xmlns:a14="http://schemas.microsoft.com/office/drawing/2010/main"/>
              </a:ext>
            </a:extLst>
          </a:blip>
          <a:srcRect/>
          <a:stretch>
            <a:fillRect/>
          </a:stretch>
        </p:blipFill>
        <p:spPr bwMode="auto">
          <a:xfrm>
            <a:off x="4311030" y="4771191"/>
            <a:ext cx="908531" cy="54259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onnecting innovators to make things happen | Venture Café">
            <a:extLst>
              <a:ext uri="{FF2B5EF4-FFF2-40B4-BE49-F238E27FC236}">
                <a16:creationId xmlns:a16="http://schemas.microsoft.com/office/drawing/2014/main" id="{ACE51A7E-6C37-4FAA-93F0-6107C89AC6F7}"/>
              </a:ext>
            </a:extLst>
          </p:cNvPr>
          <p:cNvPicPr>
            <a:picLocks noChangeAspect="1" noChangeArrowheads="1"/>
          </p:cNvPicPr>
          <p:nvPr/>
        </p:nvPicPr>
        <p:blipFill>
          <a:blip r:embed="rId40" cstate="screen">
            <a:extLst>
              <a:ext uri="{28A0092B-C50C-407E-A947-70E740481C1C}">
                <a14:useLocalDpi xmlns:a14="http://schemas.microsoft.com/office/drawing/2010/main"/>
              </a:ext>
            </a:extLst>
          </a:blip>
          <a:srcRect/>
          <a:stretch>
            <a:fillRect/>
          </a:stretch>
        </p:blipFill>
        <p:spPr bwMode="auto">
          <a:xfrm>
            <a:off x="5234112" y="2951660"/>
            <a:ext cx="1780579" cy="4572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RIVE Institute">
            <a:extLst>
              <a:ext uri="{FF2B5EF4-FFF2-40B4-BE49-F238E27FC236}">
                <a16:creationId xmlns:a16="http://schemas.microsoft.com/office/drawing/2014/main" id="{BB95B0B3-CE50-47DC-A3C6-3087E4914F6F}"/>
              </a:ext>
            </a:extLst>
          </p:cNvPr>
          <p:cNvPicPr>
            <a:picLocks noChangeAspect="1" noChangeArrowheads="1"/>
          </p:cNvPicPr>
          <p:nvPr/>
        </p:nvPicPr>
        <p:blipFill>
          <a:blip r:embed="rId41" cstate="screen">
            <a:extLst>
              <a:ext uri="{28A0092B-C50C-407E-A947-70E740481C1C}">
                <a14:useLocalDpi xmlns:a14="http://schemas.microsoft.com/office/drawing/2010/main"/>
              </a:ext>
            </a:extLst>
          </a:blip>
          <a:srcRect/>
          <a:stretch>
            <a:fillRect/>
          </a:stretch>
        </p:blipFill>
        <p:spPr bwMode="auto">
          <a:xfrm>
            <a:off x="97395" y="5230772"/>
            <a:ext cx="701842" cy="6288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Lose your mind - Quora">
            <a:extLst>
              <a:ext uri="{FF2B5EF4-FFF2-40B4-BE49-F238E27FC236}">
                <a16:creationId xmlns:a16="http://schemas.microsoft.com/office/drawing/2014/main" id="{405AC7D1-5666-499F-B1D7-B9CB7055C129}"/>
              </a:ext>
            </a:extLst>
          </p:cNvPr>
          <p:cNvPicPr>
            <a:picLocks noChangeAspect="1" noChangeArrowheads="1"/>
          </p:cNvPicPr>
          <p:nvPr/>
        </p:nvPicPr>
        <p:blipFill>
          <a:blip r:embed="rId42" cstate="screen">
            <a:extLst>
              <a:ext uri="{28A0092B-C50C-407E-A947-70E740481C1C}">
                <a14:useLocalDpi xmlns:a14="http://schemas.microsoft.com/office/drawing/2010/main"/>
              </a:ext>
            </a:extLst>
          </a:blip>
          <a:srcRect/>
          <a:stretch>
            <a:fillRect/>
          </a:stretch>
        </p:blipFill>
        <p:spPr bwMode="auto">
          <a:xfrm>
            <a:off x="10349015" y="2953373"/>
            <a:ext cx="1238674" cy="30966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ilburg University - Stichting Academisch Erfgoed">
            <a:extLst>
              <a:ext uri="{FF2B5EF4-FFF2-40B4-BE49-F238E27FC236}">
                <a16:creationId xmlns:a16="http://schemas.microsoft.com/office/drawing/2014/main" id="{C2D1A955-78FB-49B0-9161-6F1EFFBAF1C5}"/>
              </a:ext>
            </a:extLst>
          </p:cNvPr>
          <p:cNvPicPr>
            <a:picLocks noChangeAspect="1" noChangeArrowheads="1"/>
          </p:cNvPicPr>
          <p:nvPr/>
        </p:nvPicPr>
        <p:blipFill>
          <a:blip r:embed="rId43" cstate="screen">
            <a:extLst>
              <a:ext uri="{28A0092B-C50C-407E-A947-70E740481C1C}">
                <a14:useLocalDpi xmlns:a14="http://schemas.microsoft.com/office/drawing/2010/main"/>
              </a:ext>
            </a:extLst>
          </a:blip>
          <a:srcRect/>
          <a:stretch>
            <a:fillRect/>
          </a:stretch>
        </p:blipFill>
        <p:spPr bwMode="auto">
          <a:xfrm>
            <a:off x="3069235" y="3339539"/>
            <a:ext cx="1635013" cy="78480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Afbeeldingsresultaat voor TNo Logo">
            <a:extLst>
              <a:ext uri="{FF2B5EF4-FFF2-40B4-BE49-F238E27FC236}">
                <a16:creationId xmlns:a16="http://schemas.microsoft.com/office/drawing/2014/main" id="{8174AF48-FB31-4428-936E-DDC0DA30F31E}"/>
              </a:ext>
            </a:extLst>
          </p:cNvPr>
          <p:cNvPicPr>
            <a:picLocks noChangeAspect="1" noChangeArrowheads="1"/>
          </p:cNvPicPr>
          <p:nvPr/>
        </p:nvPicPr>
        <p:blipFill>
          <a:blip r:embed="rId44" cstate="screen">
            <a:extLst>
              <a:ext uri="{28A0092B-C50C-407E-A947-70E740481C1C}">
                <a14:useLocalDpi xmlns:a14="http://schemas.microsoft.com/office/drawing/2010/main"/>
              </a:ext>
            </a:extLst>
          </a:blip>
          <a:srcRect/>
          <a:stretch>
            <a:fillRect/>
          </a:stretch>
        </p:blipFill>
        <p:spPr bwMode="auto">
          <a:xfrm>
            <a:off x="4562542" y="3372954"/>
            <a:ext cx="2092493" cy="610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3611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210DFA-4C48-4A19-94B0-387C5150F03B}"/>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nl-NL" sz="3200" b="0" i="0" u="none" strike="noStrike" kern="1200" cap="all" spc="0" normalizeH="0" baseline="0" noProof="0">
                <a:ln>
                  <a:noFill/>
                </a:ln>
                <a:solidFill>
                  <a:srgbClr val="FFC000"/>
                </a:solidFill>
                <a:effectLst/>
                <a:uLnTx/>
                <a:uFillTx/>
                <a:latin typeface="Bahnschrift"/>
                <a:ea typeface="+mj-ea"/>
                <a:cs typeface="+mj-cs"/>
              </a:rPr>
              <a:t>Referenties</a:t>
            </a:r>
            <a:endParaRPr kumimoji="0" lang="nl-NL" sz="3200" b="0" i="0" u="none" strike="noStrike" kern="1200" cap="all" spc="0" normalizeH="0" baseline="0" noProof="0">
              <a:ln>
                <a:noFill/>
              </a:ln>
              <a:solidFill>
                <a:prstClr val="black"/>
              </a:solidFill>
              <a:effectLst/>
              <a:uLnTx/>
              <a:uFillTx/>
              <a:latin typeface="Bahnschrift"/>
              <a:ea typeface="+mj-ea"/>
              <a:cs typeface="+mj-cs"/>
            </a:endParaRPr>
          </a:p>
        </p:txBody>
      </p:sp>
      <p:sp>
        <p:nvSpPr>
          <p:cNvPr id="5" name="Content Placeholder 2">
            <a:extLst>
              <a:ext uri="{FF2B5EF4-FFF2-40B4-BE49-F238E27FC236}">
                <a16:creationId xmlns:a16="http://schemas.microsoft.com/office/drawing/2014/main" id="{C032A8DB-B625-4825-825D-AE1DDD802B56}"/>
              </a:ext>
            </a:extLst>
          </p:cNvPr>
          <p:cNvSpPr>
            <a:spLocks noGrp="1"/>
          </p:cNvSpPr>
          <p:nvPr>
            <p:ph sz="quarter" idx="13"/>
          </p:nvPr>
        </p:nvSpPr>
        <p:spPr>
          <a:xfrm>
            <a:off x="284584" y="817753"/>
            <a:ext cx="11166807" cy="5222493"/>
          </a:xfrm>
          <a:noFill/>
        </p:spPr>
        <p:txBody>
          <a:bodyPr numCol="2" spcCol="720000" anchor="t">
            <a:noAutofit/>
          </a:bodyPr>
          <a:lstStyle/>
          <a:p>
            <a:pPr marL="0" indent="0">
              <a:lnSpc>
                <a:spcPct val="100000"/>
              </a:lnSpc>
              <a:buNone/>
            </a:pPr>
            <a:r>
              <a:rPr lang="nl-NL" sz="1050" cap="none" dirty="0"/>
              <a:t>1: Gemeente Rotterdam. Toegezonden cijfers door de afdeling Werk en Inkomen. Rotterdam: Gemeente Rotterdam, 2020. </a:t>
            </a:r>
          </a:p>
          <a:p>
            <a:pPr marL="0" indent="0">
              <a:lnSpc>
                <a:spcPct val="100000"/>
              </a:lnSpc>
              <a:buNone/>
            </a:pPr>
            <a:r>
              <a:rPr lang="nl-NL" sz="1050" cap="none" dirty="0"/>
              <a:t>2: Nationaal Programma Rotterdam-Zuid (NPRZ). Uitvoeringsplan 2019-2022. Rotterdam: NPRZ, 2019.</a:t>
            </a:r>
          </a:p>
          <a:p>
            <a:pPr marL="0" indent="0">
              <a:lnSpc>
                <a:spcPct val="100000"/>
              </a:lnSpc>
              <a:buNone/>
            </a:pPr>
            <a:r>
              <a:rPr lang="nl-NL" sz="1050" cap="none" dirty="0"/>
              <a:t>3: TNO/CBS. Secundaire analyses Nederlandse Enquête Arbeidsomstandigheden (NEA), uitgevoerd ten behoeve van dit rapport. Leiden, Heerlen: TNO/CBS, 2020. </a:t>
            </a:r>
          </a:p>
          <a:p>
            <a:pPr marL="0" indent="0">
              <a:lnSpc>
                <a:spcPct val="100000"/>
              </a:lnSpc>
              <a:buNone/>
            </a:pPr>
            <a:r>
              <a:rPr lang="nl-NL" sz="1050" cap="none" dirty="0"/>
              <a:t>4: UWV, Regio in beeld: Rijnmond. Amsterdam: UWV, 2020. </a:t>
            </a:r>
          </a:p>
          <a:p>
            <a:pPr marL="0" indent="0">
              <a:lnSpc>
                <a:spcPct val="100000"/>
              </a:lnSpc>
              <a:buNone/>
            </a:pPr>
            <a:r>
              <a:rPr lang="nl-NL" sz="1050" cap="none" dirty="0"/>
              <a:t>5: AWVN, FNV, Gemeente Rotterdam, Havenbedrijf Rotterdam, MKB Rotterdam-Rijnmond, UWV, VNO-NCW, Zadkine, ministerie van SZW. RijnmondInZicht. </a:t>
            </a:r>
            <a:r>
              <a:rPr lang="nl-NL" sz="1050" cap="none" dirty="0">
                <a:hlinkClick r:id="rId4">
                  <a:extLst>
                    <a:ext uri="{A12FA001-AC4F-418D-AE19-62706E023703}">
                      <ahyp:hlinkClr xmlns:ahyp="http://schemas.microsoft.com/office/drawing/2018/hyperlinkcolor" val="tx"/>
                    </a:ext>
                  </a:extLst>
                </a:hlinkClick>
              </a:rPr>
              <a:t>https://rijnmondinzicht.nl</a:t>
            </a:r>
            <a:r>
              <a:rPr lang="nl-NL" sz="1050" cap="none" dirty="0"/>
              <a:t>. </a:t>
            </a:r>
          </a:p>
          <a:p>
            <a:pPr marL="0" indent="0">
              <a:lnSpc>
                <a:spcPct val="100000"/>
              </a:lnSpc>
              <a:buNone/>
            </a:pPr>
            <a:r>
              <a:rPr lang="nl-NL" sz="1050" cap="none" dirty="0"/>
              <a:t>6: Gemeente Rotterdam. Economische Verkenning  Rotterdam  2019: Groei van de stad. Rotterdam: Gemeente Rotterdam, 2019. </a:t>
            </a:r>
          </a:p>
          <a:p>
            <a:pPr marL="0" indent="0">
              <a:lnSpc>
                <a:spcPct val="100000"/>
              </a:lnSpc>
              <a:buNone/>
            </a:pPr>
            <a:r>
              <a:rPr lang="nl-NL" sz="1050" cap="none" dirty="0"/>
              <a:t>7: European Union. Skills </a:t>
            </a:r>
            <a:r>
              <a:rPr lang="en-US" sz="1050" cap="none" dirty="0"/>
              <a:t>mismatch and productivity in the </a:t>
            </a:r>
            <a:r>
              <a:rPr lang="nl-NL" sz="1050" cap="none" dirty="0"/>
              <a:t>EU [Vaardigheden mismatch en productiviteit in de EU]. </a:t>
            </a:r>
            <a:r>
              <a:rPr lang="en-US" sz="1050" cap="none" dirty="0"/>
              <a:t>Luxemburg: Publications Office of the European Union, 2019. </a:t>
            </a:r>
            <a:endParaRPr lang="nl-NL" sz="1050" cap="none" dirty="0"/>
          </a:p>
          <a:p>
            <a:pPr marL="0" indent="0">
              <a:lnSpc>
                <a:spcPct val="100000"/>
              </a:lnSpc>
              <a:buNone/>
            </a:pPr>
            <a:r>
              <a:rPr lang="nl-NL" sz="1050" cap="none" dirty="0"/>
              <a:t>8: UWV. Coronacrisis: Impact op de werkgelegenheid in Rijnmond. Amsterdam: UWV, 2020.</a:t>
            </a:r>
          </a:p>
          <a:p>
            <a:pPr marL="0" indent="0">
              <a:lnSpc>
                <a:spcPct val="100000"/>
              </a:lnSpc>
              <a:buNone/>
            </a:pPr>
            <a:r>
              <a:rPr lang="en-US" sz="1050" cap="none" dirty="0"/>
              <a:t>9: European Commission. A new skills agenda for Europe: Working together to strengthen human capital, employability and competitiveness. [</a:t>
            </a:r>
            <a:r>
              <a:rPr lang="nl-NL" sz="1050" cap="none" dirty="0"/>
              <a:t>Een nieuwe vaardighedenagenda voor Europa: samenwerken om het menselijk kapitaal, de inzetbaarheid en het concurrentievermogen te versterken]. Brussel: European </a:t>
            </a:r>
            <a:r>
              <a:rPr lang="en-US" sz="1050" cap="none" dirty="0"/>
              <a:t>Commission, </a:t>
            </a:r>
            <a:r>
              <a:rPr lang="nl-NL" sz="1050" cap="none" dirty="0"/>
              <a:t>2016. </a:t>
            </a:r>
            <a:endParaRPr lang="en-US" sz="1050" cap="none" dirty="0"/>
          </a:p>
          <a:p>
            <a:pPr marL="0" indent="0">
              <a:lnSpc>
                <a:spcPct val="100000"/>
              </a:lnSpc>
              <a:buNone/>
            </a:pPr>
            <a:endParaRPr lang="nl-NL" sz="1050" cap="none" dirty="0"/>
          </a:p>
          <a:p>
            <a:pPr marL="0" indent="0">
              <a:lnSpc>
                <a:spcPct val="100000"/>
              </a:lnSpc>
              <a:buNone/>
            </a:pPr>
            <a:endParaRPr lang="nl-NL" sz="1050" cap="none" dirty="0"/>
          </a:p>
          <a:p>
            <a:pPr marL="0" indent="0">
              <a:lnSpc>
                <a:spcPct val="100000"/>
              </a:lnSpc>
              <a:buNone/>
            </a:pPr>
            <a:r>
              <a:rPr lang="nl-NL" sz="1050" cap="none" dirty="0"/>
              <a:t>10: Ministerie van Onderwijs, Cultuur en Wetenschap (OCW). Regeling vaststelling modellen kwalificatiedossier en keuzedeel en toetsingskader kwalificatiestructuur mbo 2016. </a:t>
            </a:r>
            <a:r>
              <a:rPr lang="nl-NL" sz="1050" cap="none" dirty="0">
                <a:hlinkClick r:id="rId5">
                  <a:extLst>
                    <a:ext uri="{A12FA001-AC4F-418D-AE19-62706E023703}">
                      <ahyp:hlinkClr xmlns:ahyp="http://schemas.microsoft.com/office/drawing/2018/hyperlinkcolor" val="tx"/>
                    </a:ext>
                  </a:extLst>
                </a:hlinkClick>
              </a:rPr>
              <a:t>https://wetten.overheid.nl/BWBR0037661/2016-07-19</a:t>
            </a:r>
            <a:r>
              <a:rPr lang="nl-NL" sz="1050" cap="none" dirty="0"/>
              <a:t>. Nederland: OCW, 2016. </a:t>
            </a:r>
          </a:p>
          <a:p>
            <a:pPr marL="0" indent="0">
              <a:lnSpc>
                <a:spcPct val="100000"/>
              </a:lnSpc>
              <a:buNone/>
            </a:pPr>
            <a:r>
              <a:rPr lang="nl-NL" sz="1050" cap="none" dirty="0"/>
              <a:t>11: CBS. Dynamiek op de Nederlandse Arbeidsmarkt 2019: De focus op zekerheid. Den Haag, Leiden: CBS, TNO, 2020. </a:t>
            </a:r>
          </a:p>
          <a:p>
            <a:pPr marL="0" indent="0">
              <a:lnSpc>
                <a:spcPct val="100000"/>
              </a:lnSpc>
              <a:buNone/>
            </a:pPr>
            <a:r>
              <a:rPr lang="nl-NL" sz="1050" cap="none" dirty="0"/>
              <a:t>12: Hazelzet A, Sanders J, Langelaan S, Giesen F, Keijzer L.  Stimuleren van scholing bij lager opgeleide werknemers: Duurzame inzetbaarheid. Hoofddorp: TNO, 2011. </a:t>
            </a:r>
          </a:p>
          <a:p>
            <a:pPr marL="0" indent="0">
              <a:lnSpc>
                <a:spcPct val="100000"/>
              </a:lnSpc>
              <a:buNone/>
            </a:pPr>
            <a:r>
              <a:rPr lang="nl-NL" sz="1050" cap="none" dirty="0"/>
              <a:t>13: Christoffels I, </a:t>
            </a:r>
            <a:r>
              <a:rPr lang="nl-NL" sz="1050" cap="none" dirty="0" err="1"/>
              <a:t>Baay</a:t>
            </a:r>
            <a:r>
              <a:rPr lang="nl-NL" sz="1050" cap="none" dirty="0"/>
              <a:t> P. De toekomst begint vandaag: 21</a:t>
            </a:r>
            <a:r>
              <a:rPr lang="nl-NL" sz="1050" cap="none" baseline="30000" dirty="0"/>
              <a:t>ste</a:t>
            </a:r>
            <a:r>
              <a:rPr lang="nl-NL" sz="1050" cap="none" dirty="0"/>
              <a:t>-eeuwse vaardigheden in het beroepsonderwijs. ‘s-Hertogenbosch: Expertisecentrum Beroepsonderwijs, 2016. </a:t>
            </a:r>
          </a:p>
          <a:p>
            <a:pPr marL="0" indent="0">
              <a:lnSpc>
                <a:spcPct val="100000"/>
              </a:lnSpc>
              <a:buNone/>
            </a:pPr>
            <a:r>
              <a:rPr lang="en-US" sz="1050" cap="none" dirty="0"/>
              <a:t>14: OECD, Education at a Glance 2012: Highlights, [</a:t>
            </a:r>
            <a:r>
              <a:rPr lang="nl-NL" sz="1050" cap="none" dirty="0"/>
              <a:t>Onderwijs in een oogopslag 2012: hoogtepunten]. </a:t>
            </a:r>
            <a:r>
              <a:rPr lang="en-US" sz="1050" cap="none" dirty="0">
                <a:hlinkClick r:id="rId6">
                  <a:extLst>
                    <a:ext uri="{A12FA001-AC4F-418D-AE19-62706E023703}">
                      <ahyp:hlinkClr xmlns:ahyp="http://schemas.microsoft.com/office/drawing/2018/hyperlinkcolor" val="tx"/>
                    </a:ext>
                  </a:extLst>
                </a:hlinkClick>
              </a:rPr>
              <a:t>http://dx.doi.org/10.1787/eag_highlights-2012-en</a:t>
            </a:r>
            <a:r>
              <a:rPr lang="en-US" sz="1050" cap="none" dirty="0"/>
              <a:t>. </a:t>
            </a:r>
            <a:r>
              <a:rPr lang="en-US" sz="1050" cap="none" dirty="0" err="1"/>
              <a:t>Parijs</a:t>
            </a:r>
            <a:r>
              <a:rPr lang="en-US" sz="1050" cap="none" dirty="0"/>
              <a:t>: OECD Publishing, 2012. </a:t>
            </a:r>
            <a:endParaRPr lang="nl-NL" sz="1050" cap="none" dirty="0"/>
          </a:p>
          <a:p>
            <a:pPr marL="0" indent="0">
              <a:lnSpc>
                <a:spcPct val="100000"/>
              </a:lnSpc>
              <a:buNone/>
            </a:pPr>
            <a:r>
              <a:rPr lang="nl-NL" sz="1050" cap="none" dirty="0"/>
              <a:t>15: Onderwijsraad, Advies: Verder met burgerschap in het onderwijs. Den Haag: Onderwijsraad, 2012.</a:t>
            </a:r>
          </a:p>
          <a:p>
            <a:pPr marL="0" indent="0">
              <a:lnSpc>
                <a:spcPct val="100000"/>
              </a:lnSpc>
              <a:buNone/>
            </a:pPr>
            <a:r>
              <a:rPr lang="nl-NL" sz="1050" cap="none" dirty="0"/>
              <a:t>16: Wetenschappelijke raad voor het regeringsbeleid (WRR). Naar een lerende economie: Investeren in het verdienvermogen van Nederland. Den Haag: WRR, 2013. </a:t>
            </a:r>
          </a:p>
          <a:p>
            <a:pPr marL="0" indent="0">
              <a:lnSpc>
                <a:spcPct val="100000"/>
              </a:lnSpc>
              <a:buNone/>
            </a:pPr>
            <a:r>
              <a:rPr lang="nl-NL" sz="1050" cap="none" dirty="0"/>
              <a:t>17: Sanders J. </a:t>
            </a:r>
            <a:r>
              <a:rPr lang="nl-NL" sz="1050" cap="none" dirty="0" err="1"/>
              <a:t>Sustaining</a:t>
            </a:r>
            <a:r>
              <a:rPr lang="nl-NL" sz="1050" cap="none" dirty="0"/>
              <a:t> </a:t>
            </a:r>
            <a:r>
              <a:rPr lang="nl-NL" sz="1050" cap="none" dirty="0" err="1"/>
              <a:t>the</a:t>
            </a:r>
            <a:r>
              <a:rPr lang="nl-NL" sz="1050" cap="none" dirty="0"/>
              <a:t> employability of </a:t>
            </a:r>
            <a:r>
              <a:rPr lang="nl-NL" sz="1050" cap="none" dirty="0" err="1"/>
              <a:t>the</a:t>
            </a:r>
            <a:r>
              <a:rPr lang="nl-NL" sz="1050" cap="none" dirty="0"/>
              <a:t> low </a:t>
            </a:r>
            <a:r>
              <a:rPr lang="nl-NL" sz="1050" cap="none" dirty="0" err="1"/>
              <a:t>skilled</a:t>
            </a:r>
            <a:r>
              <a:rPr lang="nl-NL" sz="1050" cap="none" dirty="0"/>
              <a:t> </a:t>
            </a:r>
            <a:r>
              <a:rPr lang="nl-NL" sz="1050" cap="none" dirty="0" err="1"/>
              <a:t>worker</a:t>
            </a:r>
            <a:r>
              <a:rPr lang="nl-NL" sz="1050" cap="none" dirty="0"/>
              <a:t>; development, </a:t>
            </a:r>
            <a:r>
              <a:rPr lang="nl-NL" sz="1050" cap="none" dirty="0" err="1"/>
              <a:t>mobility</a:t>
            </a:r>
            <a:r>
              <a:rPr lang="nl-NL" sz="1050" cap="none" dirty="0"/>
              <a:t> </a:t>
            </a:r>
            <a:r>
              <a:rPr lang="nl-NL" sz="1050" cap="none" dirty="0" err="1"/>
              <a:t>and</a:t>
            </a:r>
            <a:r>
              <a:rPr lang="nl-NL" sz="1050" cap="none" dirty="0"/>
              <a:t> </a:t>
            </a:r>
            <a:r>
              <a:rPr lang="nl-NL" sz="1050" cap="none" dirty="0" err="1"/>
              <a:t>work</a:t>
            </a:r>
            <a:r>
              <a:rPr lang="nl-NL" sz="1050" cap="none" dirty="0"/>
              <a:t> </a:t>
            </a:r>
            <a:r>
              <a:rPr lang="nl-NL" sz="1050" cap="none" dirty="0" err="1"/>
              <a:t>redesign</a:t>
            </a:r>
            <a:r>
              <a:rPr lang="nl-NL" sz="1050" cap="none" dirty="0"/>
              <a:t>. [Behoud van de inzetbaarheid van de laaggeschoolde werknemer; ontwikkeling, mobiliteit en herontwerp van werk].  </a:t>
            </a:r>
            <a:r>
              <a:rPr lang="nl-NL" sz="1050" cap="none" dirty="0" err="1"/>
              <a:t>Dissertation</a:t>
            </a:r>
            <a:r>
              <a:rPr lang="nl-NL" sz="1050" cap="none" dirty="0"/>
              <a:t>. Maastricht: Research Centre </a:t>
            </a:r>
            <a:r>
              <a:rPr lang="nl-NL" sz="1050" cap="none" dirty="0" err="1"/>
              <a:t>for</a:t>
            </a:r>
            <a:r>
              <a:rPr lang="nl-NL" sz="1050" cap="none" dirty="0"/>
              <a:t> </a:t>
            </a:r>
            <a:r>
              <a:rPr lang="nl-NL" sz="1050" cap="none" dirty="0" err="1"/>
              <a:t>Education</a:t>
            </a:r>
            <a:r>
              <a:rPr lang="nl-NL" sz="1050" cap="none" dirty="0"/>
              <a:t> </a:t>
            </a:r>
            <a:r>
              <a:rPr lang="nl-NL" sz="1050" cap="none" dirty="0" err="1"/>
              <a:t>and</a:t>
            </a:r>
            <a:r>
              <a:rPr lang="nl-NL" sz="1050" cap="none" dirty="0"/>
              <a:t> </a:t>
            </a:r>
            <a:r>
              <a:rPr lang="nl-NL" sz="1050" cap="none" dirty="0" err="1"/>
              <a:t>the</a:t>
            </a:r>
            <a:r>
              <a:rPr lang="nl-NL" sz="1050" cap="none" dirty="0"/>
              <a:t> Labour Market, 2016. </a:t>
            </a:r>
          </a:p>
          <a:p>
            <a:pPr marL="0" indent="0">
              <a:lnSpc>
                <a:spcPct val="100000"/>
              </a:lnSpc>
              <a:buNone/>
            </a:pPr>
            <a:r>
              <a:rPr lang="nl-NL" sz="1050" cap="none" dirty="0"/>
              <a:t>18: Nederlandse Taalunie. Aan het  werk! Adviezen ter verbetering van functionele leesvaardigheid in het onderwijs. Den Haag: Nederlandse Taalunie, 2008. </a:t>
            </a:r>
          </a:p>
          <a:p>
            <a:pPr marL="0" indent="0">
              <a:lnSpc>
                <a:spcPct val="100000"/>
              </a:lnSpc>
              <a:buNone/>
            </a:pPr>
            <a:endParaRPr lang="nl-NL" sz="1100" cap="none" dirty="0"/>
          </a:p>
        </p:txBody>
      </p:sp>
    </p:spTree>
    <p:extLst>
      <p:ext uri="{BB962C8B-B14F-4D97-AF65-F5344CB8AC3E}">
        <p14:creationId xmlns:p14="http://schemas.microsoft.com/office/powerpoint/2010/main" val="18578747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210DFA-4C48-4A19-94B0-387C5150F03B}"/>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nl-NL" sz="3200" b="0" i="0" u="none" strike="noStrike" kern="1200" cap="all" spc="0" normalizeH="0" baseline="0" noProof="0">
                <a:ln>
                  <a:noFill/>
                </a:ln>
                <a:solidFill>
                  <a:srgbClr val="FFC000"/>
                </a:solidFill>
                <a:effectLst/>
                <a:uLnTx/>
                <a:uFillTx/>
                <a:latin typeface="Bahnschrift"/>
                <a:ea typeface="+mj-ea"/>
                <a:cs typeface="+mj-cs"/>
              </a:rPr>
              <a:t>Referenties</a:t>
            </a:r>
            <a:endParaRPr kumimoji="0" lang="nl-NL" sz="3200" b="0" i="0" u="none" strike="noStrike" kern="1200" cap="all" spc="0" normalizeH="0" baseline="0" noProof="0">
              <a:ln>
                <a:noFill/>
              </a:ln>
              <a:solidFill>
                <a:prstClr val="black"/>
              </a:solidFill>
              <a:effectLst/>
              <a:uLnTx/>
              <a:uFillTx/>
              <a:latin typeface="Bahnschrift"/>
              <a:ea typeface="+mj-ea"/>
              <a:cs typeface="+mj-cs"/>
            </a:endParaRPr>
          </a:p>
        </p:txBody>
      </p:sp>
      <p:sp>
        <p:nvSpPr>
          <p:cNvPr id="5" name="Content Placeholder 2">
            <a:extLst>
              <a:ext uri="{FF2B5EF4-FFF2-40B4-BE49-F238E27FC236}">
                <a16:creationId xmlns:a16="http://schemas.microsoft.com/office/drawing/2014/main" id="{C032A8DB-B625-4825-825D-AE1DDD802B56}"/>
              </a:ext>
            </a:extLst>
          </p:cNvPr>
          <p:cNvSpPr>
            <a:spLocks noGrp="1"/>
          </p:cNvSpPr>
          <p:nvPr>
            <p:ph sz="quarter" idx="13"/>
          </p:nvPr>
        </p:nvSpPr>
        <p:spPr>
          <a:xfrm>
            <a:off x="284584" y="664622"/>
            <a:ext cx="11166807" cy="5589874"/>
          </a:xfrm>
          <a:noFill/>
        </p:spPr>
        <p:txBody>
          <a:bodyPr numCol="2" spcCol="720000" anchor="t">
            <a:noAutofit/>
          </a:bodyPr>
          <a:lstStyle/>
          <a:p>
            <a:pPr marL="0" indent="0">
              <a:lnSpc>
                <a:spcPct val="100000"/>
              </a:lnSpc>
              <a:buNone/>
            </a:pPr>
            <a:r>
              <a:rPr lang="nl-NL" sz="1050" cap="none" dirty="0"/>
              <a:t>19: Van den Berg E, van Eldert P, </a:t>
            </a:r>
            <a:r>
              <a:rPr lang="nl-NL" sz="1050" cap="none" dirty="0" err="1"/>
              <a:t>Fouarge</a:t>
            </a:r>
            <a:r>
              <a:rPr lang="nl-NL" sz="1050" cap="none" dirty="0"/>
              <a:t> D, ter Weel B. Taken en vaardigheden op het werk: Bevindingen uit de eerste en tweede Nederlandse Skills Survey. Maastricht: Maastricht University, 2018. </a:t>
            </a:r>
          </a:p>
          <a:p>
            <a:pPr marL="0" indent="0">
              <a:lnSpc>
                <a:spcPct val="100000"/>
              </a:lnSpc>
              <a:buNone/>
            </a:pPr>
            <a:r>
              <a:rPr lang="nl-NL" sz="1050" cap="none" dirty="0"/>
              <a:t>20:  Van der Grinten B, Lith S. Sociaal kapitaal: Het effect op inkomen en de rol van geslacht. Utrecht: Universiteit Utrecht, 2016. </a:t>
            </a:r>
          </a:p>
          <a:p>
            <a:pPr marL="0" indent="0">
              <a:lnSpc>
                <a:spcPct val="100000"/>
              </a:lnSpc>
              <a:buNone/>
            </a:pPr>
            <a:r>
              <a:rPr lang="nl-NL" sz="1050" cap="none" dirty="0"/>
              <a:t>21: Hazelzet A, Putnik K, Otten W, van de Ven  H. Inclusief werkgeversgedrag: een kwestie van willen, kunnen en doen. Leiden: TNO, 2018. </a:t>
            </a:r>
            <a:endParaRPr lang="nl-NL" sz="1050" cap="none" dirty="0">
              <a:highlight>
                <a:srgbClr val="FFFF00"/>
              </a:highlight>
            </a:endParaRPr>
          </a:p>
          <a:p>
            <a:pPr marL="0" indent="0">
              <a:lnSpc>
                <a:spcPct val="100000"/>
              </a:lnSpc>
              <a:buNone/>
            </a:pPr>
            <a:r>
              <a:rPr lang="nl-NL" sz="1050" cap="none" dirty="0"/>
              <a:t>22: </a:t>
            </a:r>
            <a:r>
              <a:rPr lang="nl-NL" sz="1050" cap="none" dirty="0" err="1"/>
              <a:t>Maximiano</a:t>
            </a:r>
            <a:r>
              <a:rPr lang="nl-NL" sz="1050" cap="none" dirty="0"/>
              <a:t> S, Oosterbeek H. </a:t>
            </a:r>
            <a:r>
              <a:rPr lang="en-US" sz="1050" cap="none" dirty="0"/>
              <a:t>On the determinants of workers’ and firms’ willingness to train. [</a:t>
            </a:r>
            <a:r>
              <a:rPr lang="nl-NL" sz="1050" cap="none" dirty="0"/>
              <a:t>Over de determinanten van de bereidheid van werknemers en bedrijven om te trainen]. </a:t>
            </a:r>
            <a:r>
              <a:rPr lang="nl-NL" sz="1050" cap="none" dirty="0">
                <a:hlinkClick r:id="rId3">
                  <a:extLst>
                    <a:ext uri="{A12FA001-AC4F-418D-AE19-62706E023703}">
                      <ahyp:hlinkClr xmlns:ahyp="http://schemas.microsoft.com/office/drawing/2018/hyperlinkcolor" val="tx"/>
                    </a:ext>
                  </a:extLst>
                </a:hlinkClick>
              </a:rPr>
              <a:t>https://scholar.google.com/citations?user=5-9wQbkAAAAJ&amp;hl=en#d=gs_md_cita-d&amp;u=%2Fcitations%3Fview_op%3Dview_citation%26hl%3Den%26user%3D5-9wQbkAAAAJ%26citation_for_view%3D5-9wQbkAAAAJ%3Au-x6o8ySG0sC%26tzom%3D-60</a:t>
            </a:r>
            <a:r>
              <a:rPr lang="nl-NL" sz="1050" cap="none" dirty="0"/>
              <a:t>. Oslo: </a:t>
            </a:r>
            <a:r>
              <a:rPr lang="en-US" sz="1050" cap="none" dirty="0"/>
              <a:t>Conference paper, European Association of </a:t>
            </a:r>
            <a:r>
              <a:rPr lang="en-US" sz="1050" cap="none" dirty="0" err="1"/>
              <a:t>Labour</a:t>
            </a:r>
            <a:r>
              <a:rPr lang="en-US" sz="1050" cap="none" dirty="0"/>
              <a:t> Economists (EALE), 2007. </a:t>
            </a:r>
          </a:p>
          <a:p>
            <a:pPr marL="0" indent="0">
              <a:lnSpc>
                <a:spcPct val="100000"/>
              </a:lnSpc>
              <a:buNone/>
            </a:pPr>
            <a:r>
              <a:rPr lang="nl-NL" sz="1050" cap="none" dirty="0"/>
              <a:t>23: Borghans L, Ter Weel B, </a:t>
            </a:r>
            <a:r>
              <a:rPr lang="nl-NL" sz="1050" cap="none" dirty="0" err="1"/>
              <a:t>Weinberg</a:t>
            </a:r>
            <a:r>
              <a:rPr lang="nl-NL" sz="1050" cap="none" dirty="0"/>
              <a:t> BA. </a:t>
            </a:r>
            <a:r>
              <a:rPr lang="en-US" sz="1050" cap="none" dirty="0"/>
              <a:t>People Skills and the Labor-Market Outcomes of Underrepresented Groups. [</a:t>
            </a:r>
            <a:r>
              <a:rPr lang="nl-NL" sz="1050" cap="none" dirty="0"/>
              <a:t>Menselijke vaardigheden en de arbeidsmarktresultaten van ondervertegenwoordigde groepen]. IRL Review. 2014:67,2.</a:t>
            </a:r>
          </a:p>
          <a:p>
            <a:pPr marL="0" indent="0">
              <a:lnSpc>
                <a:spcPct val="100000"/>
              </a:lnSpc>
              <a:buNone/>
            </a:pPr>
            <a:r>
              <a:rPr lang="nl-NL" sz="1050" cap="none" dirty="0"/>
              <a:t>24: </a:t>
            </a:r>
            <a:r>
              <a:rPr lang="nl-NL" sz="1050" cap="none" dirty="0" err="1"/>
              <a:t>Pleijers</a:t>
            </a:r>
            <a:r>
              <a:rPr lang="nl-NL" sz="1050" cap="none" dirty="0"/>
              <a:t> A, Hartgers M. Sociaaleconomische trends: Een leven lang leren In Nederland: een overzicht. Den Haag, Heerlen: CBS, 2016.</a:t>
            </a:r>
          </a:p>
          <a:p>
            <a:pPr marL="0" indent="0">
              <a:lnSpc>
                <a:spcPct val="100000"/>
              </a:lnSpc>
              <a:buNone/>
            </a:pPr>
            <a:r>
              <a:rPr lang="nl-NL" sz="1050" cap="none" dirty="0"/>
              <a:t>25:Maas T, van den Broek J, </a:t>
            </a:r>
            <a:r>
              <a:rPr lang="nl-NL" sz="1050" cap="none" dirty="0" err="1"/>
              <a:t>Deuten</a:t>
            </a:r>
            <a:r>
              <a:rPr lang="nl-NL" sz="1050" cap="none" dirty="0"/>
              <a:t> J. Living labs in Nederland - Van open testfaciliteit tot levend lab.  Den Haag: </a:t>
            </a:r>
            <a:r>
              <a:rPr lang="nl-NL" sz="1050" cap="none" dirty="0" err="1"/>
              <a:t>Rathenau</a:t>
            </a:r>
            <a:r>
              <a:rPr lang="nl-NL" sz="1050" cap="none" dirty="0"/>
              <a:t> Instituut,  2017.</a:t>
            </a:r>
          </a:p>
          <a:p>
            <a:pPr marL="0" indent="0">
              <a:lnSpc>
                <a:spcPct val="100000"/>
              </a:lnSpc>
              <a:buNone/>
            </a:pPr>
            <a:r>
              <a:rPr lang="nl-NL" sz="1050" cap="none" dirty="0"/>
              <a:t>26: World </a:t>
            </a:r>
            <a:r>
              <a:rPr lang="nl-NL" sz="1050" cap="none" dirty="0" err="1"/>
              <a:t>Economic</a:t>
            </a:r>
            <a:r>
              <a:rPr lang="nl-NL" sz="1050" cap="none" dirty="0"/>
              <a:t> Forum. </a:t>
            </a:r>
            <a:r>
              <a:rPr lang="en-US" sz="1050" cap="none" dirty="0"/>
              <a:t>Strategies for the  New Economy  Skills as the Currency  of the </a:t>
            </a:r>
            <a:r>
              <a:rPr lang="en-US" sz="1050" cap="none" dirty="0" err="1"/>
              <a:t>Labour</a:t>
            </a:r>
            <a:r>
              <a:rPr lang="en-US" sz="1050" cap="none" dirty="0"/>
              <a:t> Market. [</a:t>
            </a:r>
            <a:r>
              <a:rPr lang="nl-NL" sz="1050" cap="none" dirty="0"/>
              <a:t>Strategieën voor de nieuwe economische vaardigheden als valuta van de arbeidsmarkt]. Geneva: World </a:t>
            </a:r>
            <a:r>
              <a:rPr lang="nl-NL" sz="1050" cap="none" dirty="0" err="1"/>
              <a:t>Economic</a:t>
            </a:r>
            <a:r>
              <a:rPr lang="nl-NL" sz="1050" cap="none" dirty="0"/>
              <a:t> Forum, 2019.</a:t>
            </a:r>
            <a:endParaRPr lang="en-US" sz="1050" cap="none" dirty="0"/>
          </a:p>
          <a:p>
            <a:pPr marL="0" indent="0">
              <a:lnSpc>
                <a:spcPct val="100000"/>
              </a:lnSpc>
              <a:buNone/>
            </a:pPr>
            <a:endParaRPr lang="nl-NL" sz="1050" cap="none" dirty="0"/>
          </a:p>
          <a:p>
            <a:pPr marL="0" indent="0">
              <a:lnSpc>
                <a:spcPct val="100000"/>
              </a:lnSpc>
              <a:buNone/>
            </a:pPr>
            <a:endParaRPr lang="nl-NL" sz="1050" cap="none" dirty="0"/>
          </a:p>
          <a:p>
            <a:pPr marL="0" indent="0">
              <a:lnSpc>
                <a:spcPct val="100000"/>
              </a:lnSpc>
              <a:buNone/>
            </a:pPr>
            <a:r>
              <a:rPr lang="nl-NL" sz="1050" cap="none" dirty="0"/>
              <a:t>27: </a:t>
            </a:r>
            <a:r>
              <a:rPr lang="nl-NL" sz="1050" cap="none" dirty="0" err="1"/>
              <a:t>Sociaal-Economische</a:t>
            </a:r>
            <a:r>
              <a:rPr lang="nl-NL" sz="1050" cap="none" dirty="0"/>
              <a:t> Raad (SER). Eigen regie op loopbaan en ontwikkeling: Kennisdocument leven lang ontwikkelen. Den Haag: SER, 2020.</a:t>
            </a:r>
          </a:p>
          <a:p>
            <a:pPr marL="0" indent="0">
              <a:lnSpc>
                <a:spcPct val="100000"/>
              </a:lnSpc>
              <a:buNone/>
            </a:pPr>
            <a:r>
              <a:rPr lang="nl-NL" sz="1050" cap="none" dirty="0"/>
              <a:t>28: Vooijs M, Putnik K, Hermans L, Fermin B, Hazelzet A, Genabeek J. Duurzame plaatsing in werk van werknemers met een arbeidsbeperking. Leiden: TNO, 2019. </a:t>
            </a:r>
          </a:p>
          <a:p>
            <a:pPr marL="0" indent="0">
              <a:lnSpc>
                <a:spcPct val="100000"/>
              </a:lnSpc>
              <a:buNone/>
            </a:pPr>
            <a:r>
              <a:rPr lang="nl-NL" sz="1050" cap="none" dirty="0"/>
              <a:t>29: </a:t>
            </a:r>
            <a:r>
              <a:rPr lang="en-US" sz="1050" cap="none" dirty="0" err="1"/>
              <a:t>Ajzen</a:t>
            </a:r>
            <a:r>
              <a:rPr lang="en-US" sz="1050" cap="none" dirty="0"/>
              <a:t> I. The theory of planned </a:t>
            </a:r>
            <a:r>
              <a:rPr lang="en-US" sz="1050" cap="none" dirty="0" err="1"/>
              <a:t>behaviour</a:t>
            </a:r>
            <a:r>
              <a:rPr lang="en-US" sz="1050" cap="none" dirty="0"/>
              <a:t>: Reactions and reflections, [</a:t>
            </a:r>
            <a:r>
              <a:rPr lang="nl-NL" sz="1050" cap="none" dirty="0"/>
              <a:t>De theorie van gepland gedrag: reacties en reflecties].</a:t>
            </a:r>
            <a:r>
              <a:rPr lang="en-US" sz="1050" cap="none" dirty="0"/>
              <a:t> Psychology &amp; Health, 26:9, 1113-1127, 2011. </a:t>
            </a:r>
            <a:endParaRPr lang="nl-NL" sz="1050" cap="none" dirty="0"/>
          </a:p>
          <a:p>
            <a:pPr marL="0" indent="0">
              <a:lnSpc>
                <a:spcPct val="100000"/>
              </a:lnSpc>
              <a:buNone/>
            </a:pPr>
            <a:r>
              <a:rPr lang="nl-NL" sz="1050" cap="none" dirty="0"/>
              <a:t>30: </a:t>
            </a:r>
            <a:r>
              <a:rPr lang="nl-NL" sz="1050" cap="none" dirty="0" err="1"/>
              <a:t>Jungmann</a:t>
            </a:r>
            <a:r>
              <a:rPr lang="nl-NL" sz="1050" cap="none" dirty="0"/>
              <a:t> N, </a:t>
            </a:r>
            <a:r>
              <a:rPr lang="nl-NL" sz="1050" cap="none" dirty="0" err="1"/>
              <a:t>Wesdorp</a:t>
            </a:r>
            <a:r>
              <a:rPr lang="nl-NL" sz="1050" cap="none" dirty="0"/>
              <a:t> P, </a:t>
            </a:r>
            <a:r>
              <a:rPr lang="nl-NL" sz="1050" cap="none" dirty="0" err="1"/>
              <a:t>Madern</a:t>
            </a:r>
            <a:r>
              <a:rPr lang="nl-NL" sz="1050" cap="none" dirty="0"/>
              <a:t> T. Stress-sensitief werken in het sociaal domein: Inzichten en praktische handvatten voor hulp- en dienstverleners. Houten: </a:t>
            </a:r>
            <a:r>
              <a:rPr lang="nl-NL" sz="1050" cap="none" dirty="0" err="1"/>
              <a:t>Bohn</a:t>
            </a:r>
            <a:r>
              <a:rPr lang="nl-NL" sz="1050" cap="none" dirty="0"/>
              <a:t> </a:t>
            </a:r>
            <a:r>
              <a:rPr lang="nl-NL" sz="1050" cap="none" dirty="0" err="1"/>
              <a:t>Stafleu</a:t>
            </a:r>
            <a:r>
              <a:rPr lang="nl-NL" sz="1050" cap="none" dirty="0"/>
              <a:t> van </a:t>
            </a:r>
            <a:r>
              <a:rPr lang="nl-NL" sz="1050" cap="none" dirty="0" err="1"/>
              <a:t>Loghum</a:t>
            </a:r>
            <a:r>
              <a:rPr lang="nl-NL" sz="1050" cap="none" dirty="0"/>
              <a:t>, 2020. </a:t>
            </a:r>
          </a:p>
          <a:p>
            <a:pPr marL="0" indent="0">
              <a:lnSpc>
                <a:spcPct val="100000"/>
              </a:lnSpc>
              <a:buNone/>
            </a:pPr>
            <a:r>
              <a:rPr lang="nl-NL" sz="1050" cap="none" dirty="0"/>
              <a:t>31: Ryan RM, </a:t>
            </a:r>
            <a:r>
              <a:rPr lang="nl-NL" sz="1050" cap="none" dirty="0" err="1"/>
              <a:t>Deci</a:t>
            </a:r>
            <a:r>
              <a:rPr lang="nl-NL" sz="1050" cap="none" dirty="0"/>
              <a:t> EL. </a:t>
            </a:r>
            <a:r>
              <a:rPr lang="en-US" sz="1050" cap="none" dirty="0"/>
              <a:t>Self-determination theory and the facilitation of intrinsic motivation, social development, and well-being. [</a:t>
            </a:r>
            <a:r>
              <a:rPr lang="nl-NL" sz="1050" cap="none" dirty="0"/>
              <a:t>Zelfbeschikkingstheorie en het faciliteren van intrinsieke motivatie, sociale ontwikkeling en welzijn]</a:t>
            </a:r>
            <a:r>
              <a:rPr lang="en-US" sz="1050" cap="none" dirty="0"/>
              <a:t>   Am Psychol. 2000:55,68-78.</a:t>
            </a:r>
          </a:p>
          <a:p>
            <a:pPr marL="0" indent="0">
              <a:lnSpc>
                <a:spcPct val="100000"/>
              </a:lnSpc>
              <a:buNone/>
            </a:pPr>
            <a:r>
              <a:rPr lang="en-US" sz="1050" cap="none" dirty="0"/>
              <a:t>32: Van der Klink JJL, </a:t>
            </a:r>
            <a:r>
              <a:rPr lang="en-US" sz="1050" cap="none" dirty="0" err="1"/>
              <a:t>Bültmann</a:t>
            </a:r>
            <a:r>
              <a:rPr lang="en-US" sz="1050" cap="none" dirty="0"/>
              <a:t> U, </a:t>
            </a:r>
            <a:r>
              <a:rPr lang="en-US" sz="1050" cap="none" dirty="0" err="1"/>
              <a:t>Burdorf</a:t>
            </a:r>
            <a:r>
              <a:rPr lang="en-US" sz="1050" cap="none" dirty="0"/>
              <a:t> A, Schaufeli WB, </a:t>
            </a:r>
            <a:r>
              <a:rPr lang="en-US" sz="1050" cap="none" dirty="0" err="1"/>
              <a:t>Zijlstra</a:t>
            </a:r>
            <a:r>
              <a:rPr lang="en-US" sz="1050" cap="none" dirty="0"/>
              <a:t> FRH, </a:t>
            </a:r>
            <a:r>
              <a:rPr lang="en-US" sz="1050" cap="none" dirty="0" err="1"/>
              <a:t>Abma</a:t>
            </a:r>
            <a:r>
              <a:rPr lang="en-US" sz="1050" cap="none" dirty="0"/>
              <a:t> FI, Brouwer S, van der Wilt GJ. Sustainable employability – definition, conceptualization, and implications: A perspective based on the capability approach. [</a:t>
            </a:r>
            <a:r>
              <a:rPr lang="nl-NL" sz="1050" cap="none" dirty="0"/>
              <a:t>Duurzame inzetbaarheid - definitie, conceptualisering en implicaties: een perspectief gebaseerd op de vaardigheidsbenadering].</a:t>
            </a:r>
            <a:r>
              <a:rPr lang="en-US" sz="1050" cap="none" dirty="0"/>
              <a:t> </a:t>
            </a:r>
            <a:r>
              <a:rPr lang="en-US" sz="1050" cap="none" dirty="0" err="1"/>
              <a:t>Scand</a:t>
            </a:r>
            <a:r>
              <a:rPr lang="en-US" sz="1050" cap="none" dirty="0"/>
              <a:t> J Work Environ Health. 2016:42,71-79. </a:t>
            </a:r>
          </a:p>
          <a:p>
            <a:pPr marL="0" indent="0">
              <a:lnSpc>
                <a:spcPct val="100000"/>
              </a:lnSpc>
              <a:buNone/>
            </a:pPr>
            <a:r>
              <a:rPr lang="en-US" sz="1050" cap="none" dirty="0"/>
              <a:t>33: Rashid T. Positive Psychotherapy: A Strengths-Based Approach. [</a:t>
            </a:r>
            <a:r>
              <a:rPr lang="nl-NL" sz="1050" cap="none" dirty="0"/>
              <a:t>Positieve psychotherapie: een op sterke punten gebaseerde benadering].</a:t>
            </a:r>
            <a:r>
              <a:rPr lang="en-US" sz="1050" cap="none" dirty="0"/>
              <a:t> The Journal of Positive Psychology. 2015;10,25-40. </a:t>
            </a:r>
          </a:p>
          <a:p>
            <a:pPr marL="0" indent="0">
              <a:lnSpc>
                <a:spcPct val="100000"/>
              </a:lnSpc>
              <a:buNone/>
            </a:pPr>
            <a:r>
              <a:rPr lang="en-US" sz="1050" cap="none" dirty="0"/>
              <a:t>34: Volwassenenleren.nl. </a:t>
            </a:r>
            <a:r>
              <a:rPr lang="en-US" sz="1050" cap="none" dirty="0" err="1"/>
              <a:t>Formeel</a:t>
            </a:r>
            <a:r>
              <a:rPr lang="en-US" sz="1050" cap="none" dirty="0"/>
              <a:t>, non-</a:t>
            </a:r>
            <a:r>
              <a:rPr lang="en-US" sz="1050" cap="none" dirty="0" err="1"/>
              <a:t>formeel</a:t>
            </a:r>
            <a:r>
              <a:rPr lang="en-US" sz="1050" cap="none" dirty="0"/>
              <a:t>, </a:t>
            </a:r>
            <a:r>
              <a:rPr lang="en-US" sz="1050" cap="none" dirty="0" err="1"/>
              <a:t>informeel</a:t>
            </a:r>
            <a:r>
              <a:rPr lang="en-US" sz="1050" cap="none" dirty="0"/>
              <a:t> </a:t>
            </a:r>
            <a:r>
              <a:rPr lang="en-US" sz="1050" cap="none" dirty="0" err="1"/>
              <a:t>leren</a:t>
            </a:r>
            <a:r>
              <a:rPr lang="en-US" sz="1050" cap="none" dirty="0"/>
              <a:t>. </a:t>
            </a:r>
            <a:r>
              <a:rPr lang="en-US" sz="1050" cap="none" dirty="0">
                <a:hlinkClick r:id="rId4">
                  <a:extLst>
                    <a:ext uri="{A12FA001-AC4F-418D-AE19-62706E023703}">
                      <ahyp:hlinkClr xmlns:ahyp="http://schemas.microsoft.com/office/drawing/2018/hyperlinkcolor" val="tx"/>
                    </a:ext>
                  </a:extLst>
                </a:hlinkClick>
              </a:rPr>
              <a:t>https://volwassenenleren.nl/formeel-non-formeel-informeel-leren/</a:t>
            </a:r>
            <a:r>
              <a:rPr lang="en-US" sz="1050" cap="none" dirty="0"/>
              <a:t>. Volwassenenleren.nl, 2020. </a:t>
            </a:r>
          </a:p>
          <a:p>
            <a:pPr marL="0" indent="0">
              <a:lnSpc>
                <a:spcPct val="100000"/>
              </a:lnSpc>
              <a:buNone/>
            </a:pPr>
            <a:endParaRPr lang="nl-NL" sz="1400" cap="none" dirty="0"/>
          </a:p>
        </p:txBody>
      </p:sp>
    </p:spTree>
    <p:extLst>
      <p:ext uri="{BB962C8B-B14F-4D97-AF65-F5344CB8AC3E}">
        <p14:creationId xmlns:p14="http://schemas.microsoft.com/office/powerpoint/2010/main" val="4496202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210DFA-4C48-4A19-94B0-387C5150F03B}"/>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nl-NL" sz="3200" b="0" i="0" u="none" strike="noStrike" kern="1200" cap="all" spc="0" normalizeH="0" baseline="0" noProof="0">
                <a:ln>
                  <a:noFill/>
                </a:ln>
                <a:solidFill>
                  <a:srgbClr val="FFC000"/>
                </a:solidFill>
                <a:effectLst/>
                <a:uLnTx/>
                <a:uFillTx/>
                <a:latin typeface="Bahnschrift"/>
                <a:ea typeface="+mj-ea"/>
                <a:cs typeface="+mj-cs"/>
              </a:rPr>
              <a:t>Referenties</a:t>
            </a:r>
            <a:endParaRPr kumimoji="0" lang="nl-NL" sz="3200" b="0" i="0" u="none" strike="noStrike" kern="1200" cap="all" spc="0" normalizeH="0" baseline="0" noProof="0">
              <a:ln>
                <a:noFill/>
              </a:ln>
              <a:solidFill>
                <a:prstClr val="black"/>
              </a:solidFill>
              <a:effectLst/>
              <a:uLnTx/>
              <a:uFillTx/>
              <a:latin typeface="Bahnschrift"/>
              <a:ea typeface="+mj-ea"/>
              <a:cs typeface="+mj-cs"/>
            </a:endParaRPr>
          </a:p>
        </p:txBody>
      </p:sp>
      <p:sp>
        <p:nvSpPr>
          <p:cNvPr id="5" name="Content Placeholder 2">
            <a:extLst>
              <a:ext uri="{FF2B5EF4-FFF2-40B4-BE49-F238E27FC236}">
                <a16:creationId xmlns:a16="http://schemas.microsoft.com/office/drawing/2014/main" id="{C032A8DB-B625-4825-825D-AE1DDD802B56}"/>
              </a:ext>
            </a:extLst>
          </p:cNvPr>
          <p:cNvSpPr>
            <a:spLocks noGrp="1"/>
          </p:cNvSpPr>
          <p:nvPr>
            <p:ph sz="quarter" idx="13"/>
          </p:nvPr>
        </p:nvSpPr>
        <p:spPr>
          <a:xfrm>
            <a:off x="284584" y="817753"/>
            <a:ext cx="11166807" cy="5668391"/>
          </a:xfrm>
          <a:noFill/>
        </p:spPr>
        <p:txBody>
          <a:bodyPr numCol="2" spcCol="720000" anchor="t">
            <a:noAutofit/>
          </a:bodyPr>
          <a:lstStyle/>
          <a:p>
            <a:pPr marL="0" indent="0">
              <a:lnSpc>
                <a:spcPct val="100000"/>
              </a:lnSpc>
              <a:buNone/>
            </a:pPr>
            <a:r>
              <a:rPr lang="nl-NL" sz="1050" cap="none" dirty="0"/>
              <a:t>35: </a:t>
            </a:r>
            <a:r>
              <a:rPr lang="nl-NL" sz="1050" cap="none" dirty="0" err="1"/>
              <a:t>Illeris</a:t>
            </a:r>
            <a:r>
              <a:rPr lang="nl-NL" sz="1050" cap="none" dirty="0"/>
              <a:t> K. Learning, development and </a:t>
            </a:r>
            <a:r>
              <a:rPr lang="nl-NL" sz="1050" cap="none" dirty="0" err="1"/>
              <a:t>education</a:t>
            </a:r>
            <a:r>
              <a:rPr lang="nl-NL" sz="1050" cap="none" dirty="0"/>
              <a:t>: </a:t>
            </a:r>
            <a:r>
              <a:rPr lang="nl-NL" sz="1050" cap="none" dirty="0" err="1"/>
              <a:t>From</a:t>
            </a:r>
            <a:r>
              <a:rPr lang="nl-NL" sz="1050" cap="none" dirty="0"/>
              <a:t> </a:t>
            </a:r>
            <a:r>
              <a:rPr lang="nl-NL" sz="1050" cap="none" dirty="0" err="1"/>
              <a:t>learning</a:t>
            </a:r>
            <a:r>
              <a:rPr lang="nl-NL" sz="1050" cap="none" dirty="0"/>
              <a:t> </a:t>
            </a:r>
            <a:r>
              <a:rPr lang="nl-NL" sz="1050" cap="none" dirty="0" err="1"/>
              <a:t>theory</a:t>
            </a:r>
            <a:r>
              <a:rPr lang="nl-NL" sz="1050" cap="none" dirty="0"/>
              <a:t> </a:t>
            </a:r>
            <a:r>
              <a:rPr lang="nl-NL" sz="1050" cap="none" dirty="0" err="1"/>
              <a:t>to</a:t>
            </a:r>
            <a:r>
              <a:rPr lang="nl-NL" sz="1050" cap="none" dirty="0"/>
              <a:t> </a:t>
            </a:r>
            <a:r>
              <a:rPr lang="nl-NL" sz="1050" cap="none" dirty="0" err="1"/>
              <a:t>education</a:t>
            </a:r>
            <a:r>
              <a:rPr lang="nl-NL" sz="1050" cap="none" dirty="0"/>
              <a:t> and </a:t>
            </a:r>
            <a:r>
              <a:rPr lang="nl-NL" sz="1050" cap="none" dirty="0" err="1"/>
              <a:t>practice</a:t>
            </a:r>
            <a:r>
              <a:rPr lang="nl-NL" sz="1050" cap="none" dirty="0"/>
              <a:t>. [Leren, ontwikkelen en opvoeden: van leertheorie tot onderwijs en praktijk]. Milton Park: Taylor &amp; Francis </a:t>
            </a:r>
            <a:r>
              <a:rPr lang="nl-NL" sz="1050" cap="none" dirty="0" err="1"/>
              <a:t>Ltd</a:t>
            </a:r>
            <a:r>
              <a:rPr lang="nl-NL" sz="1050" cap="none" dirty="0"/>
              <a:t>, 2016.</a:t>
            </a:r>
          </a:p>
          <a:p>
            <a:pPr marL="0" indent="0">
              <a:lnSpc>
                <a:spcPct val="100000"/>
              </a:lnSpc>
              <a:buNone/>
            </a:pPr>
            <a:r>
              <a:rPr lang="nl-NL" sz="1050" cap="none" dirty="0"/>
              <a:t>36: </a:t>
            </a:r>
            <a:r>
              <a:rPr lang="en-US" sz="1050" cap="none" dirty="0" err="1"/>
              <a:t>Geenen</a:t>
            </a:r>
            <a:r>
              <a:rPr lang="en-US" sz="1050" cap="none" dirty="0"/>
              <a:t> BAM, </a:t>
            </a:r>
            <a:r>
              <a:rPr lang="en-US" sz="1050" cap="none" dirty="0" err="1"/>
              <a:t>Proost</a:t>
            </a:r>
            <a:r>
              <a:rPr lang="en-US" sz="1050" cap="none" dirty="0"/>
              <a:t> K, </a:t>
            </a:r>
            <a:r>
              <a:rPr lang="en-US" sz="1050" cap="none" dirty="0" err="1"/>
              <a:t>Schreurs</a:t>
            </a:r>
            <a:r>
              <a:rPr lang="en-US" sz="1050" cap="none" dirty="0"/>
              <a:t> B, van Dam K., von </a:t>
            </a:r>
            <a:r>
              <a:rPr lang="en-US" sz="1050" cap="none" dirty="0" err="1"/>
              <a:t>Grumbkow</a:t>
            </a:r>
            <a:r>
              <a:rPr lang="en-US" sz="1050" cap="none" dirty="0"/>
              <a:t> J. What friends tell you about justice: The influence of peer communication on applicants’ reactions. [</a:t>
            </a:r>
            <a:r>
              <a:rPr lang="nl-NL" sz="1050" cap="none" dirty="0"/>
              <a:t>Wat vrienden je vertellen over gerechtigheid: de invloed van onderlinge communicatie op de reacties van sollicitanten].</a:t>
            </a:r>
            <a:r>
              <a:rPr lang="en-US" sz="1050" cap="none" dirty="0"/>
              <a:t> Journal of Work and </a:t>
            </a:r>
            <a:r>
              <a:rPr lang="en-US" sz="1050" cap="none" dirty="0" err="1"/>
              <a:t>Organisational</a:t>
            </a:r>
            <a:r>
              <a:rPr lang="en-US" sz="1050" cap="none" dirty="0"/>
              <a:t> Psychology. 2013:29,37-44.</a:t>
            </a:r>
            <a:endParaRPr lang="nl-NL" sz="1050" cap="none" dirty="0"/>
          </a:p>
          <a:p>
            <a:pPr marL="0" indent="0">
              <a:lnSpc>
                <a:spcPct val="100000"/>
              </a:lnSpc>
              <a:buNone/>
            </a:pPr>
            <a:r>
              <a:rPr lang="nl-NL" sz="1050" cap="none" dirty="0"/>
              <a:t>37: Van Wijk E, Verbiest S. Erkennen van informeel leren bij laagopgeleide uitzendkrachten. Leiden: TNO, 2019. </a:t>
            </a:r>
          </a:p>
          <a:p>
            <a:pPr marL="0" indent="0">
              <a:lnSpc>
                <a:spcPct val="100000"/>
              </a:lnSpc>
              <a:buNone/>
            </a:pPr>
            <a:r>
              <a:rPr lang="nl-NL" sz="1050" cap="none" dirty="0"/>
              <a:t>38: Sax M, de Ruig L. Klant in beeld: Hoe zinvol is het voor gemeenten om bijstandsgerechtigden beter te leren kennen? Leiden: De Beleidsonderzoekers, 2018. </a:t>
            </a:r>
          </a:p>
          <a:p>
            <a:pPr marL="0" indent="0">
              <a:lnSpc>
                <a:spcPct val="100000"/>
              </a:lnSpc>
              <a:buNone/>
            </a:pPr>
            <a:r>
              <a:rPr lang="nl-NL" sz="1050" cap="none" dirty="0"/>
              <a:t>39: Geuskens G, Blonk R, Goudswaard G, Veltman M, Schrijver E, Revenberg R, </a:t>
            </a:r>
            <a:r>
              <a:rPr lang="nl-NL" sz="1050" cap="none" dirty="0" err="1"/>
              <a:t>Vermooten</a:t>
            </a:r>
            <a:r>
              <a:rPr lang="nl-NL" sz="1050" cap="none" dirty="0"/>
              <a:t> O, </a:t>
            </a:r>
            <a:r>
              <a:rPr lang="nl-NL" sz="1050" cap="none" dirty="0" err="1"/>
              <a:t>Looymans</a:t>
            </a:r>
            <a:r>
              <a:rPr lang="nl-NL" sz="1050" cap="none" dirty="0"/>
              <a:t> H. Nieuwe Banen Lelystad. </a:t>
            </a:r>
            <a:r>
              <a:rPr lang="nl-NL" sz="1050" cap="none" dirty="0">
                <a:hlinkClick r:id="rId3">
                  <a:extLst>
                    <a:ext uri="{A12FA001-AC4F-418D-AE19-62706E023703}">
                      <ahyp:hlinkClr xmlns:ahyp="http://schemas.microsoft.com/office/drawing/2018/hyperlinkcolor" val="tx"/>
                    </a:ext>
                  </a:extLst>
                </a:hlinkClick>
              </a:rPr>
              <a:t>https://www.inclusiefwerkt.nl/wp-content/uploads/2019/12/20190913_Nieuwe-Banen-Lelystad_eindrapportage_def.pdf</a:t>
            </a:r>
            <a:r>
              <a:rPr lang="nl-NL" sz="1050" cap="none" dirty="0"/>
              <a:t>. Leiden: TNO, 2019.</a:t>
            </a:r>
          </a:p>
          <a:p>
            <a:pPr marL="0" indent="0">
              <a:lnSpc>
                <a:spcPct val="100000"/>
              </a:lnSpc>
              <a:buNone/>
            </a:pPr>
            <a:r>
              <a:rPr lang="nl-NL" sz="1050" cap="none" dirty="0">
                <a:solidFill>
                  <a:prstClr val="black"/>
                </a:solidFill>
              </a:rPr>
              <a:t>40: </a:t>
            </a:r>
            <a:r>
              <a:rPr lang="nl-NL" sz="1050" cap="none" dirty="0" err="1">
                <a:solidFill>
                  <a:prstClr val="black"/>
                </a:solidFill>
              </a:rPr>
              <a:t>Berwick</a:t>
            </a:r>
            <a:r>
              <a:rPr lang="nl-NL" sz="1050" cap="none" dirty="0">
                <a:solidFill>
                  <a:prstClr val="black"/>
                </a:solidFill>
              </a:rPr>
              <a:t> DM. Era 3 for </a:t>
            </a:r>
            <a:r>
              <a:rPr lang="nl-NL" sz="1050" cap="none" dirty="0" err="1">
                <a:solidFill>
                  <a:prstClr val="black"/>
                </a:solidFill>
              </a:rPr>
              <a:t>Medicine</a:t>
            </a:r>
            <a:r>
              <a:rPr lang="nl-NL" sz="1050" cap="none" dirty="0">
                <a:solidFill>
                  <a:prstClr val="black"/>
                </a:solidFill>
              </a:rPr>
              <a:t> and Health Care. [Tijdperk 3 voor geneeskunde en gezondheidszorg]. Journal for </a:t>
            </a:r>
            <a:r>
              <a:rPr lang="nl-NL" sz="1050" cap="none" dirty="0" err="1">
                <a:solidFill>
                  <a:prstClr val="black"/>
                </a:solidFill>
              </a:rPr>
              <a:t>the</a:t>
            </a:r>
            <a:r>
              <a:rPr lang="nl-NL" sz="1050" cap="none" dirty="0">
                <a:solidFill>
                  <a:prstClr val="black"/>
                </a:solidFill>
              </a:rPr>
              <a:t> American </a:t>
            </a:r>
            <a:r>
              <a:rPr lang="nl-NL" sz="1050" cap="none" dirty="0" err="1">
                <a:solidFill>
                  <a:prstClr val="black"/>
                </a:solidFill>
              </a:rPr>
              <a:t>Medical</a:t>
            </a:r>
            <a:r>
              <a:rPr lang="nl-NL" sz="1050" cap="none" dirty="0">
                <a:solidFill>
                  <a:prstClr val="black"/>
                </a:solidFill>
              </a:rPr>
              <a:t> Association, 315(13), 1329-1330. </a:t>
            </a:r>
          </a:p>
          <a:p>
            <a:pPr marL="0" indent="0">
              <a:lnSpc>
                <a:spcPct val="100000"/>
              </a:lnSpc>
              <a:buNone/>
            </a:pPr>
            <a:r>
              <a:rPr lang="nl-NL" sz="1050" cap="none" dirty="0"/>
              <a:t>41: Wiering D. Impact voor heel de stad: Visiedocument sturing en monitoring inkoopronde 2022. Rotterdam: Gemeente Rotterdam, 2020. </a:t>
            </a:r>
          </a:p>
          <a:p>
            <a:pPr marL="0" indent="0">
              <a:lnSpc>
                <a:spcPct val="100000"/>
              </a:lnSpc>
              <a:buNone/>
            </a:pPr>
            <a:r>
              <a:rPr lang="nl-NL" sz="1050" cap="none" dirty="0"/>
              <a:t>42: Gemeente Rotterdam. Nationaal Programma Rotterdam-Zuid: Begroting 2020. </a:t>
            </a:r>
            <a:r>
              <a:rPr lang="nl-NL" sz="1050" cap="none" dirty="0">
                <a:hlinkClick r:id="rId4">
                  <a:extLst>
                    <a:ext uri="{A12FA001-AC4F-418D-AE19-62706E023703}">
                      <ahyp:hlinkClr xmlns:ahyp="http://schemas.microsoft.com/office/drawing/2018/hyperlinkcolor" val="tx"/>
                    </a:ext>
                  </a:extLst>
                </a:hlinkClick>
              </a:rPr>
              <a:t>https://www.watdoetdegemeente.rotterdam.nl/begroting2020/paragrafen/nationaal-programma-rotte/</a:t>
            </a:r>
            <a:r>
              <a:rPr lang="nl-NL" sz="1050" cap="none" dirty="0"/>
              <a:t>. Rotterdam: Gemeente Rotterdam, 2020. </a:t>
            </a:r>
          </a:p>
          <a:p>
            <a:pPr marL="0" indent="0">
              <a:lnSpc>
                <a:spcPct val="100000"/>
              </a:lnSpc>
              <a:buNone/>
            </a:pPr>
            <a:endParaRPr lang="nl-NL" sz="1050" cap="none" dirty="0"/>
          </a:p>
          <a:p>
            <a:pPr marL="0" indent="0">
              <a:lnSpc>
                <a:spcPct val="100000"/>
              </a:lnSpc>
              <a:buNone/>
            </a:pPr>
            <a:endParaRPr lang="nl-NL" sz="1050" cap="none" dirty="0"/>
          </a:p>
          <a:p>
            <a:pPr marL="0" indent="0">
              <a:lnSpc>
                <a:spcPct val="100000"/>
              </a:lnSpc>
              <a:buNone/>
            </a:pPr>
            <a:endParaRPr lang="nl-NL" sz="1050" cap="none" dirty="0"/>
          </a:p>
          <a:p>
            <a:pPr marL="0" indent="0">
              <a:lnSpc>
                <a:spcPct val="100000"/>
              </a:lnSpc>
              <a:buNone/>
            </a:pPr>
            <a:r>
              <a:rPr lang="nl-NL" sz="1050" cap="none" dirty="0"/>
              <a:t>43: Grijpstra D, Bolle H, Driessen T. Belemmeringen leven lang ontwikkelen. Zoetermeer: </a:t>
            </a:r>
            <a:r>
              <a:rPr lang="nl-NL" sz="1050" cap="none" dirty="0" err="1"/>
              <a:t>Panteia</a:t>
            </a:r>
            <a:r>
              <a:rPr lang="nl-NL" sz="1050" cap="none" dirty="0"/>
              <a:t>, 2019. </a:t>
            </a:r>
          </a:p>
          <a:p>
            <a:pPr marL="0" indent="0">
              <a:lnSpc>
                <a:spcPct val="100000"/>
              </a:lnSpc>
              <a:buNone/>
            </a:pPr>
            <a:r>
              <a:rPr lang="nl-NL" sz="1050" cap="none" dirty="0"/>
              <a:t>44: </a:t>
            </a:r>
            <a:r>
              <a:rPr lang="nl-NL" sz="1050" cap="none" dirty="0" err="1"/>
              <a:t>Künn-Nelen</a:t>
            </a:r>
            <a:r>
              <a:rPr lang="nl-NL" sz="1050" cap="none" dirty="0"/>
              <a:t> A, </a:t>
            </a:r>
            <a:r>
              <a:rPr lang="nl-NL" sz="1050" cap="none" dirty="0" err="1"/>
              <a:t>Poulissen</a:t>
            </a:r>
            <a:r>
              <a:rPr lang="nl-NL" sz="1050" cap="none" dirty="0"/>
              <a:t> D, van Eldert P, </a:t>
            </a:r>
            <a:r>
              <a:rPr lang="nl-NL" sz="1050" cap="none" dirty="0" err="1"/>
              <a:t>Fouarge</a:t>
            </a:r>
            <a:r>
              <a:rPr lang="nl-NL" sz="1050" cap="none" dirty="0"/>
              <a:t> D. Leren onder werkenden met kwetsbare positie op de arbeidsmarkt. Maastricht: ROA, 2018. </a:t>
            </a:r>
          </a:p>
          <a:p>
            <a:pPr marL="0" indent="0">
              <a:lnSpc>
                <a:spcPct val="100000"/>
              </a:lnSpc>
              <a:buNone/>
            </a:pPr>
            <a:r>
              <a:rPr lang="nl-NL" sz="1050" cap="none" dirty="0"/>
              <a:t>45: </a:t>
            </a:r>
            <a:r>
              <a:rPr lang="nl-NL" sz="1050" cap="none" dirty="0" err="1"/>
              <a:t>Fouarge</a:t>
            </a:r>
            <a:r>
              <a:rPr lang="nl-NL" sz="1050" cap="none" dirty="0"/>
              <a:t> D, de Grip A, Smits W, de Vries R. Flexible </a:t>
            </a:r>
            <a:r>
              <a:rPr lang="nl-NL" sz="1050" cap="none" dirty="0" err="1"/>
              <a:t>contracts</a:t>
            </a:r>
            <a:r>
              <a:rPr lang="nl-NL" sz="1050" cap="none" dirty="0"/>
              <a:t> </a:t>
            </a:r>
            <a:r>
              <a:rPr lang="nl-NL" sz="1050" cap="none" dirty="0" err="1"/>
              <a:t>and</a:t>
            </a:r>
            <a:r>
              <a:rPr lang="nl-NL" sz="1050" cap="none" dirty="0"/>
              <a:t> human </a:t>
            </a:r>
            <a:r>
              <a:rPr lang="nl-NL" sz="1050" cap="none" dirty="0" err="1"/>
              <a:t>capital</a:t>
            </a:r>
            <a:r>
              <a:rPr lang="nl-NL" sz="1050" cap="none" dirty="0"/>
              <a:t> </a:t>
            </a:r>
            <a:r>
              <a:rPr lang="nl-NL" sz="1050" cap="none" dirty="0" err="1"/>
              <a:t>investments</a:t>
            </a:r>
            <a:r>
              <a:rPr lang="nl-NL" sz="1050" cap="none" dirty="0"/>
              <a:t>. [Flexibele contracten en investeringen in menselijk kapitaal]. De Economist: 2012: 160, 177-195. </a:t>
            </a:r>
          </a:p>
          <a:p>
            <a:pPr marL="0" indent="0">
              <a:lnSpc>
                <a:spcPct val="100000"/>
              </a:lnSpc>
              <a:buNone/>
            </a:pPr>
            <a:r>
              <a:rPr lang="nl-NL" sz="1050" cap="none" dirty="0"/>
              <a:t>46: De Vries S, </a:t>
            </a:r>
            <a:r>
              <a:rPr lang="nl-NL" sz="1050" cap="none" dirty="0" err="1"/>
              <a:t>Gründemann</a:t>
            </a:r>
            <a:r>
              <a:rPr lang="nl-NL" sz="1050" cap="none" dirty="0"/>
              <a:t> R, van </a:t>
            </a:r>
            <a:r>
              <a:rPr lang="nl-NL" sz="1050" cap="none" dirty="0" err="1"/>
              <a:t>Vuuren</a:t>
            </a:r>
            <a:r>
              <a:rPr lang="nl-NL" sz="1050" cap="none" dirty="0"/>
              <a:t> T. Employability policy in Dutch </a:t>
            </a:r>
            <a:r>
              <a:rPr lang="nl-NL" sz="1050" cap="none" dirty="0" err="1"/>
              <a:t>organizations</a:t>
            </a:r>
            <a:r>
              <a:rPr lang="nl-NL" sz="1050" cap="none" dirty="0"/>
              <a:t>.[Inzetbaarheidsbeleid in Nederlandse organisaties]. Journal of Human Resource Management. 2001;12-1193-1202. </a:t>
            </a:r>
          </a:p>
          <a:p>
            <a:pPr marL="0" indent="0">
              <a:lnSpc>
                <a:spcPct val="100000"/>
              </a:lnSpc>
              <a:buNone/>
            </a:pPr>
            <a:r>
              <a:rPr lang="nl-NL" sz="1050" cap="none" dirty="0"/>
              <a:t>47: </a:t>
            </a:r>
            <a:r>
              <a:rPr lang="nl-NL" sz="1050" cap="none" dirty="0" err="1"/>
              <a:t>Tsui</a:t>
            </a:r>
            <a:r>
              <a:rPr lang="nl-NL" sz="1050" cap="none" dirty="0"/>
              <a:t> AS, </a:t>
            </a:r>
            <a:r>
              <a:rPr lang="nl-NL" sz="1050" cap="none" dirty="0" err="1"/>
              <a:t>Pearce</a:t>
            </a:r>
            <a:r>
              <a:rPr lang="nl-NL" sz="1050" cap="none" dirty="0"/>
              <a:t> JL, Porter LW, Tripoli AM. Alternative approaches </a:t>
            </a:r>
            <a:r>
              <a:rPr lang="nl-NL" sz="1050" cap="none" dirty="0" err="1"/>
              <a:t>to</a:t>
            </a:r>
            <a:r>
              <a:rPr lang="nl-NL" sz="1050" cap="none" dirty="0"/>
              <a:t> </a:t>
            </a:r>
            <a:r>
              <a:rPr lang="nl-NL" sz="1050" cap="none" dirty="0" err="1"/>
              <a:t>the</a:t>
            </a:r>
            <a:r>
              <a:rPr lang="nl-NL" sz="1050" cap="none" dirty="0"/>
              <a:t> employee-</a:t>
            </a:r>
            <a:r>
              <a:rPr lang="nl-NL" sz="1050" cap="none" dirty="0" err="1"/>
              <a:t>organization</a:t>
            </a:r>
            <a:r>
              <a:rPr lang="nl-NL" sz="1050" cap="none" dirty="0"/>
              <a:t> </a:t>
            </a:r>
            <a:r>
              <a:rPr lang="nl-NL" sz="1050" cap="none" dirty="0" err="1"/>
              <a:t>relationship</a:t>
            </a:r>
            <a:r>
              <a:rPr lang="nl-NL" sz="1050" cap="none" dirty="0"/>
              <a:t>: Does investment in employees </a:t>
            </a:r>
            <a:r>
              <a:rPr lang="nl-NL" sz="1050" cap="none" dirty="0" err="1"/>
              <a:t>pay</a:t>
            </a:r>
            <a:r>
              <a:rPr lang="nl-NL" sz="1050" cap="none" dirty="0"/>
              <a:t> off? [Alternatieve benaderingen van de relatie tussen werknemer en organisatie: loont het om in werknemers te investeren?]. Academy of Management Journal. 1997: 40,5. </a:t>
            </a:r>
          </a:p>
          <a:p>
            <a:pPr marL="0" indent="0">
              <a:lnSpc>
                <a:spcPct val="100000"/>
              </a:lnSpc>
              <a:buNone/>
            </a:pPr>
            <a:r>
              <a:rPr lang="nl-NL" sz="1050" cap="none" dirty="0"/>
              <a:t>48: Preenen PT, De Pater IE, Van Vianen AE, Keijzer L. </a:t>
            </a:r>
            <a:r>
              <a:rPr lang="en-US" sz="1050" cap="none" dirty="0"/>
              <a:t>Managing voluntary turnover through challenging assignments. [</a:t>
            </a:r>
            <a:r>
              <a:rPr lang="nl-NL" sz="1050" cap="none" dirty="0"/>
              <a:t>Managen van vrijwillig verloop door uitdagende opdrachten]. </a:t>
            </a:r>
            <a:r>
              <a:rPr lang="en-US" sz="1050" cap="none" dirty="0"/>
              <a:t>Group &amp; Organization Management. 2011: 36, 308-344.  </a:t>
            </a:r>
          </a:p>
          <a:p>
            <a:pPr marL="0" indent="0">
              <a:lnSpc>
                <a:spcPct val="100000"/>
              </a:lnSpc>
              <a:buNone/>
            </a:pPr>
            <a:r>
              <a:rPr lang="en-US" sz="1050" cap="none" dirty="0"/>
              <a:t>49: </a:t>
            </a:r>
            <a:r>
              <a:rPr lang="en-US" sz="1050" cap="none" dirty="0" err="1"/>
              <a:t>Akkermans</a:t>
            </a:r>
            <a:r>
              <a:rPr lang="en-US" sz="1050" cap="none" dirty="0"/>
              <a:t> J. Well begun is half done: Investigating the work and career of the young workforce. [</a:t>
            </a:r>
            <a:r>
              <a:rPr lang="nl-NL" sz="1050" cap="none" dirty="0"/>
              <a:t>Een goed begin is het halve werk: onderzoek doen naar het werk en de carrière van jonge arbeidskrachten]. </a:t>
            </a:r>
            <a:r>
              <a:rPr lang="en-US" sz="1050" cap="none" dirty="0"/>
              <a:t>Dissertation. Utrecht: Universiteit Utrecht, 2013. </a:t>
            </a:r>
          </a:p>
          <a:p>
            <a:pPr marL="0" indent="0">
              <a:lnSpc>
                <a:spcPct val="100000"/>
              </a:lnSpc>
              <a:buNone/>
            </a:pPr>
            <a:r>
              <a:rPr lang="en-US" sz="1050" cap="none" dirty="0"/>
              <a:t>50: </a:t>
            </a:r>
            <a:r>
              <a:rPr lang="nl-NL" sz="1050" cap="none" dirty="0"/>
              <a:t>Van </a:t>
            </a:r>
            <a:r>
              <a:rPr lang="nl-NL" sz="1050" cap="none" dirty="0" err="1"/>
              <a:t>Vuuren</a:t>
            </a:r>
            <a:r>
              <a:rPr lang="nl-NL" sz="1050" cap="none" dirty="0"/>
              <a:t> T, </a:t>
            </a:r>
            <a:r>
              <a:rPr lang="nl-NL" sz="1050" cap="none" dirty="0" err="1"/>
              <a:t>Caniëls</a:t>
            </a:r>
            <a:r>
              <a:rPr lang="nl-NL" sz="1050" cap="none" dirty="0"/>
              <a:t> M, </a:t>
            </a:r>
            <a:r>
              <a:rPr lang="nl-NL" sz="1050" cap="none" dirty="0" err="1"/>
              <a:t>Semeijn</a:t>
            </a:r>
            <a:r>
              <a:rPr lang="nl-NL" sz="1050" cap="none" dirty="0"/>
              <a:t> JH. Duurzame inzetbaarheid en een leven lang leren. Gedrag &amp; Organisatie, 2011: 24, 356-373.</a:t>
            </a:r>
          </a:p>
        </p:txBody>
      </p:sp>
    </p:spTree>
    <p:extLst>
      <p:ext uri="{BB962C8B-B14F-4D97-AF65-F5344CB8AC3E}">
        <p14:creationId xmlns:p14="http://schemas.microsoft.com/office/powerpoint/2010/main" val="38267130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210DFA-4C48-4A19-94B0-387C5150F03B}"/>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nl-NL" sz="3200" b="0" i="0" u="none" strike="noStrike" kern="1200" cap="all" spc="0" normalizeH="0" baseline="0" noProof="0">
                <a:ln>
                  <a:noFill/>
                </a:ln>
                <a:solidFill>
                  <a:srgbClr val="FFC000"/>
                </a:solidFill>
                <a:effectLst/>
                <a:uLnTx/>
                <a:uFillTx/>
                <a:latin typeface="Bahnschrift"/>
                <a:ea typeface="+mj-ea"/>
                <a:cs typeface="+mj-cs"/>
              </a:rPr>
              <a:t>Referenties</a:t>
            </a:r>
            <a:endParaRPr kumimoji="0" lang="nl-NL" sz="3200" b="0" i="0" u="none" strike="noStrike" kern="1200" cap="all" spc="0" normalizeH="0" baseline="0" noProof="0">
              <a:ln>
                <a:noFill/>
              </a:ln>
              <a:solidFill>
                <a:prstClr val="black"/>
              </a:solidFill>
              <a:effectLst/>
              <a:uLnTx/>
              <a:uFillTx/>
              <a:latin typeface="Bahnschrift"/>
              <a:ea typeface="+mj-ea"/>
              <a:cs typeface="+mj-cs"/>
            </a:endParaRPr>
          </a:p>
        </p:txBody>
      </p:sp>
      <p:sp>
        <p:nvSpPr>
          <p:cNvPr id="5" name="Content Placeholder 2">
            <a:extLst>
              <a:ext uri="{FF2B5EF4-FFF2-40B4-BE49-F238E27FC236}">
                <a16:creationId xmlns:a16="http://schemas.microsoft.com/office/drawing/2014/main" id="{C032A8DB-B625-4825-825D-AE1DDD802B56}"/>
              </a:ext>
            </a:extLst>
          </p:cNvPr>
          <p:cNvSpPr>
            <a:spLocks noGrp="1"/>
          </p:cNvSpPr>
          <p:nvPr>
            <p:ph sz="quarter" idx="13"/>
          </p:nvPr>
        </p:nvSpPr>
        <p:spPr>
          <a:xfrm>
            <a:off x="284584" y="817753"/>
            <a:ext cx="11334391" cy="1413383"/>
          </a:xfrm>
          <a:noFill/>
        </p:spPr>
        <p:txBody>
          <a:bodyPr numCol="2" spcCol="720000" anchor="t">
            <a:noAutofit/>
          </a:bodyPr>
          <a:lstStyle/>
          <a:p>
            <a:pPr marL="0" indent="0">
              <a:lnSpc>
                <a:spcPct val="100000"/>
              </a:lnSpc>
              <a:buNone/>
            </a:pPr>
            <a:r>
              <a:rPr lang="nl-NL" sz="1050" cap="none" dirty="0"/>
              <a:t>51: HR Praktijk. Gemiddeld leerbudget per medewerker: € 949 per jaar. </a:t>
            </a:r>
            <a:r>
              <a:rPr lang="nl-NL" sz="1050" cap="none" dirty="0">
                <a:hlinkClick r:id="rId3">
                  <a:extLst>
                    <a:ext uri="{A12FA001-AC4F-418D-AE19-62706E023703}">
                      <ahyp:hlinkClr xmlns:ahyp="http://schemas.microsoft.com/office/drawing/2018/hyperlinkcolor" val="tx"/>
                    </a:ext>
                  </a:extLst>
                </a:hlinkClick>
              </a:rPr>
              <a:t>https://www.hrpraktijk.nl/topics/loopbaan-opleiding/nieuws/gemiddeld-leerbudget-medewerker-eu-949-jaar</a:t>
            </a:r>
            <a:r>
              <a:rPr lang="nl-NL" sz="1050" cap="none" dirty="0"/>
              <a:t>. HR Praktijk, 2018.</a:t>
            </a:r>
          </a:p>
          <a:p>
            <a:pPr marL="0" indent="0">
              <a:lnSpc>
                <a:spcPct val="100000"/>
              </a:lnSpc>
              <a:buNone/>
            </a:pPr>
            <a:r>
              <a:rPr lang="nl-NL" sz="1050" cap="none" dirty="0"/>
              <a:t>52: Sandee R. Uitvoering bijstand kost bijna 2900 euro per uitkering. Gemeente.nu, 2018. </a:t>
            </a:r>
          </a:p>
          <a:p>
            <a:pPr marL="0" indent="0">
              <a:lnSpc>
                <a:spcPct val="100000"/>
              </a:lnSpc>
              <a:buNone/>
            </a:pPr>
            <a:r>
              <a:rPr lang="nl-NL" sz="1050" cap="none" dirty="0"/>
              <a:t>53: </a:t>
            </a:r>
            <a:r>
              <a:rPr lang="nl-NL" sz="1050" cap="none" dirty="0" err="1"/>
              <a:t>HalloWerk</a:t>
            </a:r>
            <a:r>
              <a:rPr lang="nl-NL" sz="1050" cap="none" dirty="0"/>
              <a:t>. </a:t>
            </a:r>
            <a:r>
              <a:rPr lang="nl-NL" sz="1050" cap="none" dirty="0">
                <a:hlinkClick r:id="rId4">
                  <a:extLst>
                    <a:ext uri="{A12FA001-AC4F-418D-AE19-62706E023703}">
                      <ahyp:hlinkClr xmlns:ahyp="http://schemas.microsoft.com/office/drawing/2018/hyperlinkcolor" val="tx"/>
                    </a:ext>
                  </a:extLst>
                </a:hlinkClick>
              </a:rPr>
              <a:t>https://hallo-werk.nl/</a:t>
            </a:r>
            <a:r>
              <a:rPr lang="nl-NL" sz="1050" cap="none" dirty="0"/>
              <a:t>. </a:t>
            </a:r>
            <a:r>
              <a:rPr lang="nl-NL" sz="1050" cap="none" dirty="0" err="1"/>
              <a:t>HalloWerk</a:t>
            </a:r>
            <a:r>
              <a:rPr lang="nl-NL" sz="1050" cap="none" dirty="0"/>
              <a:t>, 2020. </a:t>
            </a:r>
          </a:p>
          <a:p>
            <a:pPr marL="0" indent="0">
              <a:lnSpc>
                <a:spcPct val="100000"/>
              </a:lnSpc>
              <a:buNone/>
            </a:pPr>
            <a:r>
              <a:rPr lang="nl-NL" sz="1050" cap="none" dirty="0"/>
              <a:t>54: House of Skills: De Paskamer. </a:t>
            </a:r>
            <a:r>
              <a:rPr lang="nl-NL" sz="1050" cap="none" dirty="0">
                <a:hlinkClick r:id="rId5">
                  <a:extLst>
                    <a:ext uri="{A12FA001-AC4F-418D-AE19-62706E023703}">
                      <ahyp:hlinkClr xmlns:ahyp="http://schemas.microsoft.com/office/drawing/2018/hyperlinkcolor" val="tx"/>
                    </a:ext>
                  </a:extLst>
                </a:hlinkClick>
              </a:rPr>
              <a:t>https://www.houseofskillsregioamsterdam.nl/instrumenten/de-paskamer/</a:t>
            </a:r>
            <a:r>
              <a:rPr lang="nl-NL" sz="1050" cap="none" dirty="0"/>
              <a:t>. House of Skills: De Paskamer, 2020.   </a:t>
            </a:r>
          </a:p>
          <a:p>
            <a:pPr marL="0" indent="0">
              <a:lnSpc>
                <a:spcPct val="100000"/>
              </a:lnSpc>
              <a:buNone/>
            </a:pPr>
            <a:r>
              <a:rPr lang="nl-NL" sz="1050" cap="none" dirty="0"/>
              <a:t> 55: TNO. Zelf leren trainen van cliënten volgens de Skills methode: Train de trainer. </a:t>
            </a:r>
            <a:r>
              <a:rPr lang="nl-NL" sz="1050" cap="none" dirty="0">
                <a:hlinkClick r:id="rId6">
                  <a:extLst>
                    <a:ext uri="{A12FA001-AC4F-418D-AE19-62706E023703}">
                      <ahyp:hlinkClr xmlns:ahyp="http://schemas.microsoft.com/office/drawing/2018/hyperlinkcolor" val="tx"/>
                    </a:ext>
                  </a:extLst>
                </a:hlinkClick>
              </a:rPr>
              <a:t>https://www.tno.nl/media/2256/tno_ib_skills_trainer_0662_v1.pdf</a:t>
            </a:r>
            <a:r>
              <a:rPr lang="nl-NL" sz="1050" cap="none" dirty="0"/>
              <a:t>. Hoofddorp, TNO, jaartal onbekend. </a:t>
            </a:r>
          </a:p>
          <a:p>
            <a:pPr marL="0" indent="0">
              <a:lnSpc>
                <a:spcPct val="100000"/>
              </a:lnSpc>
              <a:buNone/>
            </a:pPr>
            <a:r>
              <a:rPr lang="nl-NL" sz="1050" cap="none" dirty="0"/>
              <a:t>56: Taken van de Toekomst: Voor een intelligente doorstart van werk! </a:t>
            </a:r>
            <a:r>
              <a:rPr lang="nl-NL" sz="1050" cap="none" dirty="0">
                <a:hlinkClick r:id="rId7">
                  <a:extLst>
                    <a:ext uri="{A12FA001-AC4F-418D-AE19-62706E023703}">
                      <ahyp:hlinkClr xmlns:ahyp="http://schemas.microsoft.com/office/drawing/2018/hyperlinkcolor" val="tx"/>
                    </a:ext>
                  </a:extLst>
                </a:hlinkClick>
              </a:rPr>
              <a:t>https://takenvandetoekomst.nl/</a:t>
            </a:r>
            <a:r>
              <a:rPr lang="nl-NL" sz="1050" cap="none" dirty="0"/>
              <a:t>. Taken van de Toekomst, 2020. </a:t>
            </a:r>
          </a:p>
          <a:p>
            <a:pPr marL="0" indent="0">
              <a:lnSpc>
                <a:spcPct val="100000"/>
              </a:lnSpc>
              <a:buNone/>
            </a:pPr>
            <a:r>
              <a:rPr lang="nl-NL" sz="1050" cap="none" dirty="0"/>
              <a:t>57: SURF. </a:t>
            </a:r>
            <a:r>
              <a:rPr lang="nl-NL" sz="1050" cap="none" dirty="0" err="1"/>
              <a:t>Edubadges</a:t>
            </a:r>
            <a:r>
              <a:rPr lang="nl-NL" sz="1050" cap="none" dirty="0"/>
              <a:t>: digitale certificaten uitreiken aan studenten. </a:t>
            </a:r>
            <a:r>
              <a:rPr lang="nl-NL" sz="1050" cap="none" dirty="0">
                <a:hlinkClick r:id="rId8">
                  <a:extLst>
                    <a:ext uri="{A12FA001-AC4F-418D-AE19-62706E023703}">
                      <ahyp:hlinkClr xmlns:ahyp="http://schemas.microsoft.com/office/drawing/2018/hyperlinkcolor" val="tx"/>
                    </a:ext>
                  </a:extLst>
                </a:hlinkClick>
              </a:rPr>
              <a:t>https://www.surf.nl/edubadges-digitale-certificaten-uitreiken-aan-studenten</a:t>
            </a:r>
            <a:r>
              <a:rPr lang="nl-NL" sz="1050" cap="none" dirty="0"/>
              <a:t>. SURF, 2020. </a:t>
            </a:r>
          </a:p>
          <a:p>
            <a:pPr marL="0" indent="0">
              <a:lnSpc>
                <a:spcPct val="100000"/>
              </a:lnSpc>
              <a:buNone/>
            </a:pPr>
            <a:r>
              <a:rPr lang="nl-NL" sz="1050" cap="none" dirty="0"/>
              <a:t>58: Maatschappelijke Diensttijd (MDT). MDT op Zuid. </a:t>
            </a:r>
            <a:r>
              <a:rPr lang="nl-NL" sz="1050" cap="none" dirty="0">
                <a:hlinkClick r:id="rId9">
                  <a:extLst>
                    <a:ext uri="{A12FA001-AC4F-418D-AE19-62706E023703}">
                      <ahyp:hlinkClr xmlns:ahyp="http://schemas.microsoft.com/office/drawing/2018/hyperlinkcolor" val="tx"/>
                    </a:ext>
                  </a:extLst>
                </a:hlinkClick>
              </a:rPr>
              <a:t>https://www.doemeemetmdt.nl/projecten/mdt-op-zuid</a:t>
            </a:r>
            <a:r>
              <a:rPr lang="nl-NL" sz="1050" cap="none" dirty="0"/>
              <a:t>. MDT, 2020. </a:t>
            </a:r>
          </a:p>
          <a:p>
            <a:pPr marL="0" indent="0">
              <a:lnSpc>
                <a:spcPct val="100000"/>
              </a:lnSpc>
              <a:buNone/>
            </a:pPr>
            <a:r>
              <a:rPr lang="nl-NL" sz="1050" cap="none" dirty="0"/>
              <a:t>59: Gemeente Rotterdam. Het Factorenmodel: Ontwikkelen van een factorenmodel voor alle leeftijden. </a:t>
            </a:r>
          </a:p>
          <a:p>
            <a:pPr marL="0" indent="0">
              <a:lnSpc>
                <a:spcPct val="100000"/>
              </a:lnSpc>
              <a:buNone/>
            </a:pPr>
            <a:r>
              <a:rPr lang="nl-NL" sz="1050" cap="none" dirty="0"/>
              <a:t>60: Brouwers P, Chorus A, van Dommelen P, Hoeven M, van der Ploeg K, de Weerd M. Stappenplan maatschappelijke kosten-baten analyses. Hoofddorp, TNO: 2012. </a:t>
            </a:r>
          </a:p>
        </p:txBody>
      </p:sp>
    </p:spTree>
    <p:extLst>
      <p:ext uri="{BB962C8B-B14F-4D97-AF65-F5344CB8AC3E}">
        <p14:creationId xmlns:p14="http://schemas.microsoft.com/office/powerpoint/2010/main" val="85344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ACF35-01CD-488D-BE69-657F0E5882B0}"/>
              </a:ext>
            </a:extLst>
          </p:cNvPr>
          <p:cNvSpPr>
            <a:spLocks noGrp="1"/>
          </p:cNvSpPr>
          <p:nvPr>
            <p:ph type="title"/>
          </p:nvPr>
        </p:nvSpPr>
        <p:spPr>
          <a:xfrm>
            <a:off x="284584" y="88640"/>
            <a:ext cx="10396882" cy="1151965"/>
          </a:xfrm>
        </p:spPr>
        <p:txBody>
          <a:bodyPr anchor="t">
            <a:noAutofit/>
          </a:bodyPr>
          <a:lstStyle/>
          <a:p>
            <a:r>
              <a:rPr lang="nl-NL" sz="3200" dirty="0">
                <a:solidFill>
                  <a:srgbClr val="FFC000"/>
                </a:solidFill>
              </a:rPr>
              <a:t>Rotterdam-Zuid</a:t>
            </a:r>
            <a:br>
              <a:rPr lang="nl-NL" sz="3200" dirty="0">
                <a:solidFill>
                  <a:schemeClr val="tx1"/>
                </a:solidFill>
              </a:rPr>
            </a:br>
            <a:r>
              <a:rPr lang="nl-NL" sz="3200" dirty="0">
                <a:solidFill>
                  <a:schemeClr val="tx1"/>
                </a:solidFill>
              </a:rPr>
              <a:t>Het sociaal klimaat</a:t>
            </a:r>
          </a:p>
        </p:txBody>
      </p:sp>
      <p:sp>
        <p:nvSpPr>
          <p:cNvPr id="3" name="Content Placeholder 2">
            <a:extLst>
              <a:ext uri="{FF2B5EF4-FFF2-40B4-BE49-F238E27FC236}">
                <a16:creationId xmlns:a16="http://schemas.microsoft.com/office/drawing/2014/main" id="{79AFB89E-E493-49E9-9770-77A168A175E2}"/>
              </a:ext>
            </a:extLst>
          </p:cNvPr>
          <p:cNvSpPr>
            <a:spLocks noGrp="1"/>
          </p:cNvSpPr>
          <p:nvPr>
            <p:ph sz="quarter" idx="13"/>
          </p:nvPr>
        </p:nvSpPr>
        <p:spPr>
          <a:xfrm>
            <a:off x="3219155" y="8398123"/>
            <a:ext cx="10825999" cy="4225436"/>
          </a:xfrm>
        </p:spPr>
        <p:txBody>
          <a:bodyPr numCol="2" spcCol="720000" anchor="t">
            <a:normAutofit/>
          </a:bodyPr>
          <a:lstStyle/>
          <a:p>
            <a:pPr marL="0" indent="0">
              <a:buNone/>
            </a:pPr>
            <a:r>
              <a:rPr lang="nl-NL" sz="1800" cap="none"/>
              <a:t>Daarbij beschrijft NPRZ (2019) een langdurige afhankelijkheid van de bijstand, schulden, opvoedingsproblemen in het gezin, matige fysieke en psychische gezondheid, beperkte sociale netwerken en een gebrek aan relevante werkervaring. Slechts 10% van de werkzoekenden van Zuid met een uitkering volgens de participatiewet (PW), behoort volgens de definitie van het cluster Werk en Inkomen van de gemeente Rotterdam tot de kansrijkere doelgroep op de arbeidsmarkt die wordt gekwalificeerd als ‘</a:t>
            </a:r>
            <a:r>
              <a:rPr lang="nl-NL" sz="1800" cap="none" err="1"/>
              <a:t>matchbaar</a:t>
            </a:r>
            <a:r>
              <a:rPr lang="nl-NL" sz="1800" cap="none"/>
              <a:t>’. Voor 34% geldt dat de afstand tot de arbeidsmarkt in twee jaar is te overbruggen, maar waarvoor een (intensief) re-integratietraject nodig is. Bewoners van Zuid verliezen daarmee de slag om werk en dit gebeurt met name aan de onderkant van de arbeidsmarkt. </a:t>
            </a:r>
          </a:p>
        </p:txBody>
      </p:sp>
      <p:sp>
        <p:nvSpPr>
          <p:cNvPr id="8" name="Content Placeholder 2">
            <a:extLst>
              <a:ext uri="{FF2B5EF4-FFF2-40B4-BE49-F238E27FC236}">
                <a16:creationId xmlns:a16="http://schemas.microsoft.com/office/drawing/2014/main" id="{6B30305E-680E-49A6-A1FD-8187543F395F}"/>
              </a:ext>
            </a:extLst>
          </p:cNvPr>
          <p:cNvSpPr txBox="1">
            <a:spLocks noChangeAspect="1"/>
          </p:cNvSpPr>
          <p:nvPr/>
        </p:nvSpPr>
        <p:spPr>
          <a:xfrm>
            <a:off x="1411873" y="1235524"/>
            <a:ext cx="4386981" cy="1151965"/>
          </a:xfrm>
          <a:prstGeom prst="rect">
            <a:avLst/>
          </a:prstGeom>
        </p:spPr>
        <p:txBody>
          <a:bodyPr vert="horz" lIns="91440" tIns="45720" rIns="91440" bIns="45720" numCol="1" spcCol="720000" rtlCol="0" anchor="t">
            <a:no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nSpc>
                <a:spcPct val="100000"/>
              </a:lnSpc>
              <a:spcBef>
                <a:spcPts val="0"/>
              </a:spcBef>
              <a:buNone/>
            </a:pPr>
            <a:r>
              <a:rPr lang="nl-NL" sz="1600" cap="none"/>
              <a:t>Rotterdam-Zuid</a:t>
            </a:r>
            <a:r>
              <a:rPr lang="nl-NL" sz="1600" cap="none" dirty="0"/>
              <a:t> telt:</a:t>
            </a:r>
          </a:p>
          <a:p>
            <a:pPr marL="0" indent="0">
              <a:lnSpc>
                <a:spcPct val="100000"/>
              </a:lnSpc>
              <a:spcBef>
                <a:spcPts val="0"/>
              </a:spcBef>
              <a:buNone/>
            </a:pPr>
            <a:r>
              <a:rPr lang="nl-NL" sz="1600" b="1" cap="none" dirty="0">
                <a:solidFill>
                  <a:srgbClr val="FFC000"/>
                </a:solidFill>
              </a:rPr>
              <a:t>14.548</a:t>
            </a:r>
            <a:r>
              <a:rPr lang="nl-NL" sz="1600" cap="none" dirty="0"/>
              <a:t> bijstandsuitkeringen participatiewet</a:t>
            </a:r>
            <a:r>
              <a:rPr lang="nl-NL" sz="1600" cap="none" baseline="30000" dirty="0"/>
              <a:t>(1)*</a:t>
            </a:r>
          </a:p>
          <a:p>
            <a:pPr marL="0" indent="0">
              <a:lnSpc>
                <a:spcPct val="100000"/>
              </a:lnSpc>
              <a:spcBef>
                <a:spcPts val="0"/>
              </a:spcBef>
              <a:buNone/>
            </a:pPr>
            <a:r>
              <a:rPr lang="nl-NL" sz="1600" b="1" cap="none" dirty="0">
                <a:solidFill>
                  <a:srgbClr val="FFC000"/>
                </a:solidFill>
              </a:rPr>
              <a:t>4370</a:t>
            </a:r>
            <a:r>
              <a:rPr lang="nl-NL" sz="1600" b="1" cap="none">
                <a:solidFill>
                  <a:srgbClr val="FFC000"/>
                </a:solidFill>
              </a:rPr>
              <a:t>   </a:t>
            </a:r>
            <a:r>
              <a:rPr lang="nl-NL" sz="1600" b="1" cap="none" dirty="0">
                <a:solidFill>
                  <a:srgbClr val="FFC000"/>
                </a:solidFill>
              </a:rPr>
              <a:t> </a:t>
            </a:r>
            <a:r>
              <a:rPr lang="nl-NL" sz="1600" cap="none" dirty="0"/>
              <a:t>WW-uitkeringen</a:t>
            </a:r>
            <a:r>
              <a:rPr lang="nl-NL" sz="1600" cap="none" baseline="30000" dirty="0"/>
              <a:t>(1)**</a:t>
            </a:r>
            <a:endParaRPr lang="nl-NL" sz="1600" cap="none" dirty="0"/>
          </a:p>
          <a:p>
            <a:pPr marL="0" indent="0">
              <a:buFont typeface="Arial" panose="020B0604020202020204" pitchFamily="34" charset="0"/>
              <a:buNone/>
            </a:pPr>
            <a:endParaRPr lang="nl-NL" sz="1600" cap="none" dirty="0">
              <a:highlight>
                <a:srgbClr val="00FF00"/>
              </a:highlight>
            </a:endParaRPr>
          </a:p>
        </p:txBody>
      </p:sp>
      <p:sp>
        <p:nvSpPr>
          <p:cNvPr id="11" name="Content Placeholder 2">
            <a:extLst>
              <a:ext uri="{FF2B5EF4-FFF2-40B4-BE49-F238E27FC236}">
                <a16:creationId xmlns:a16="http://schemas.microsoft.com/office/drawing/2014/main" id="{5907C583-9B07-4AEB-8107-4290099C4B47}"/>
              </a:ext>
            </a:extLst>
          </p:cNvPr>
          <p:cNvSpPr txBox="1">
            <a:spLocks noChangeAspect="1"/>
          </p:cNvSpPr>
          <p:nvPr/>
        </p:nvSpPr>
        <p:spPr>
          <a:xfrm>
            <a:off x="1411872" y="2379391"/>
            <a:ext cx="4231545" cy="995103"/>
          </a:xfrm>
          <a:prstGeom prst="rect">
            <a:avLst/>
          </a:prstGeom>
        </p:spPr>
        <p:txBody>
          <a:bodyPr vert="horz" lIns="91440" tIns="45720" rIns="91440" bIns="45720" numCol="1" spcCol="72000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1600" b="1" cap="none" dirty="0">
                <a:solidFill>
                  <a:srgbClr val="FFC000"/>
                </a:solidFill>
              </a:rPr>
              <a:t>40% </a:t>
            </a:r>
            <a:r>
              <a:rPr lang="nl-NL" sz="1600" cap="none" dirty="0"/>
              <a:t>van de bijstandspopulatie van Rotterdam woont op</a:t>
            </a:r>
            <a:r>
              <a:rPr lang="nl-NL" sz="1600" cap="none" dirty="0">
                <a:solidFill>
                  <a:srgbClr val="FF0000"/>
                </a:solidFill>
              </a:rPr>
              <a:t> </a:t>
            </a:r>
            <a:r>
              <a:rPr lang="nl-NL" sz="1600" cap="none" dirty="0"/>
              <a:t>Zuid</a:t>
            </a:r>
            <a:r>
              <a:rPr lang="nl-NL" sz="1600" cap="none" baseline="30000" dirty="0"/>
              <a:t>(2)*** </a:t>
            </a:r>
          </a:p>
        </p:txBody>
      </p:sp>
      <p:pic>
        <p:nvPicPr>
          <p:cNvPr id="13" name="Graphic 12" descr="Marker">
            <a:extLst>
              <a:ext uri="{FF2B5EF4-FFF2-40B4-BE49-F238E27FC236}">
                <a16:creationId xmlns:a16="http://schemas.microsoft.com/office/drawing/2014/main" id="{F804E8A2-35AE-4760-9D68-3B1A5C7F8D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2280" y="2279986"/>
            <a:ext cx="914400" cy="914400"/>
          </a:xfrm>
          <a:prstGeom prst="rect">
            <a:avLst/>
          </a:prstGeom>
        </p:spPr>
      </p:pic>
      <p:pic>
        <p:nvPicPr>
          <p:cNvPr id="15" name="Graphic 14" descr="Sunglasses">
            <a:extLst>
              <a:ext uri="{FF2B5EF4-FFF2-40B4-BE49-F238E27FC236}">
                <a16:creationId xmlns:a16="http://schemas.microsoft.com/office/drawing/2014/main" id="{D59C487B-9534-4051-976D-E07D6D51AB8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6334" y="3343735"/>
            <a:ext cx="914400" cy="914400"/>
          </a:xfrm>
          <a:prstGeom prst="rect">
            <a:avLst/>
          </a:prstGeom>
        </p:spPr>
      </p:pic>
      <p:sp>
        <p:nvSpPr>
          <p:cNvPr id="16" name="Content Placeholder 2">
            <a:extLst>
              <a:ext uri="{FF2B5EF4-FFF2-40B4-BE49-F238E27FC236}">
                <a16:creationId xmlns:a16="http://schemas.microsoft.com/office/drawing/2014/main" id="{CD22DF05-8FCE-4900-B759-B2EC51CD11E3}"/>
              </a:ext>
            </a:extLst>
          </p:cNvPr>
          <p:cNvSpPr txBox="1">
            <a:spLocks noChangeAspect="1"/>
          </p:cNvSpPr>
          <p:nvPr/>
        </p:nvSpPr>
        <p:spPr>
          <a:xfrm>
            <a:off x="504267" y="3256290"/>
            <a:ext cx="5203805" cy="1485338"/>
          </a:xfrm>
          <a:prstGeom prst="rect">
            <a:avLst/>
          </a:prstGeom>
        </p:spPr>
        <p:txBody>
          <a:bodyPr vert="horz" lIns="91440" tIns="45720" rIns="91440" bIns="45720" numCol="1" spcCol="720000" rtlCol="0" anchor="t">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nl-NL" sz="2400" b="1" cap="none" dirty="0">
                <a:solidFill>
                  <a:srgbClr val="FFC000"/>
                </a:solidFill>
              </a:rPr>
              <a:t>	</a:t>
            </a:r>
            <a:r>
              <a:rPr lang="nl-NL" sz="1600" b="1" cap="none" dirty="0">
                <a:solidFill>
                  <a:srgbClr val="FFC000"/>
                </a:solidFill>
              </a:rPr>
              <a:t>1.050</a:t>
            </a:r>
            <a:r>
              <a:rPr lang="nl-NL" sz="1600" cap="none" dirty="0"/>
              <a:t> jongeren op Zuid hebben een 	bijstandsuitkering. </a:t>
            </a:r>
            <a:r>
              <a:rPr lang="nl-NL" sz="1600" b="1" cap="none" dirty="0">
                <a:solidFill>
                  <a:srgbClr val="FFC000"/>
                </a:solidFill>
              </a:rPr>
              <a:t>TWEEDERDE </a:t>
            </a:r>
            <a:r>
              <a:rPr lang="nl-NL" sz="1600" cap="none" dirty="0"/>
              <a:t>is 	tussen de 23-27 jaar</a:t>
            </a:r>
            <a:r>
              <a:rPr lang="nl-NL" sz="1600" cap="none" baseline="30000" dirty="0"/>
              <a:t>(2)***</a:t>
            </a:r>
            <a:endParaRPr lang="nl-NL" sz="1600" cap="none" dirty="0"/>
          </a:p>
        </p:txBody>
      </p:sp>
      <p:sp>
        <p:nvSpPr>
          <p:cNvPr id="18" name="Speech Bubble: Rectangle 17">
            <a:extLst>
              <a:ext uri="{FF2B5EF4-FFF2-40B4-BE49-F238E27FC236}">
                <a16:creationId xmlns:a16="http://schemas.microsoft.com/office/drawing/2014/main" id="{847089E6-F196-4B14-8E9C-6B07798E1A46}"/>
              </a:ext>
            </a:extLst>
          </p:cNvPr>
          <p:cNvSpPr/>
          <p:nvPr/>
        </p:nvSpPr>
        <p:spPr>
          <a:xfrm>
            <a:off x="6742538" y="3849377"/>
            <a:ext cx="4355129" cy="1600438"/>
          </a:xfrm>
          <a:prstGeom prst="wedgeRectCallout">
            <a:avLst>
              <a:gd name="adj1" fmla="val 53008"/>
              <a:gd name="adj2" fmla="val 81180"/>
            </a:avLst>
          </a:prstGeom>
          <a:solidFill>
            <a:srgbClr val="FFFFFF">
              <a:alpha val="80000"/>
            </a:srgbClr>
          </a:solidFill>
          <a:ln>
            <a:solidFill>
              <a:schemeClr val="accent1"/>
            </a:solidFill>
          </a:ln>
        </p:spPr>
        <p:txBody>
          <a:bodyPr wrap="square">
            <a:spAutoFit/>
          </a:bodyPr>
          <a:lstStyle/>
          <a:p>
            <a:r>
              <a:rPr lang="nl-NL" sz="1400" dirty="0"/>
              <a:t>“</a:t>
            </a:r>
            <a:r>
              <a:rPr lang="nl-NL" sz="1200" dirty="0"/>
              <a:t>Rotterdam heeft naar verhouding meer </a:t>
            </a:r>
            <a:r>
              <a:rPr lang="nl-NL" sz="1200" b="1" dirty="0"/>
              <a:t>laagopgeleiden</a:t>
            </a:r>
            <a:r>
              <a:rPr lang="nl-NL" sz="1200" dirty="0"/>
              <a:t> en ook een hoger percentage inwoners met een </a:t>
            </a:r>
            <a:r>
              <a:rPr lang="nl-NL" sz="1200" b="1" dirty="0"/>
              <a:t>migratieachtergrond,</a:t>
            </a:r>
            <a:r>
              <a:rPr lang="nl-NL" sz="1200" dirty="0"/>
              <a:t> beide met een grotere kans op werkloosheid. Dit verklaart voor een belangrijk deel de hoge bijstandsdichtheid en het grote aantal langdurig werklozen.” </a:t>
            </a:r>
          </a:p>
          <a:p>
            <a:endParaRPr lang="nl-NL" sz="1200" dirty="0"/>
          </a:p>
          <a:p>
            <a:r>
              <a:rPr lang="nl-NL" sz="1200" u="dbl" dirty="0">
                <a:uFill>
                  <a:solidFill>
                    <a:srgbClr val="FFC000"/>
                  </a:solidFill>
                </a:uFill>
              </a:rPr>
              <a:t>Jaap de Koning, Hoogleraar arbeidsmarktbeleid aan de EUR en wetenschappelijk directeur SEOR</a:t>
            </a:r>
          </a:p>
        </p:txBody>
      </p:sp>
      <p:sp>
        <p:nvSpPr>
          <p:cNvPr id="23" name="Rectangle 22">
            <a:extLst>
              <a:ext uri="{FF2B5EF4-FFF2-40B4-BE49-F238E27FC236}">
                <a16:creationId xmlns:a16="http://schemas.microsoft.com/office/drawing/2014/main" id="{4FF1ED85-3882-487A-AF05-5DBA06C2CFB8}"/>
              </a:ext>
            </a:extLst>
          </p:cNvPr>
          <p:cNvSpPr/>
          <p:nvPr/>
        </p:nvSpPr>
        <p:spPr>
          <a:xfrm>
            <a:off x="1418668" y="4652366"/>
            <a:ext cx="4948159" cy="584775"/>
          </a:xfrm>
          <a:prstGeom prst="rect">
            <a:avLst/>
          </a:prstGeom>
        </p:spPr>
        <p:txBody>
          <a:bodyPr wrap="square">
            <a:spAutoFit/>
          </a:bodyPr>
          <a:lstStyle/>
          <a:p>
            <a:r>
              <a:rPr lang="nl-NL" sz="1600" dirty="0"/>
              <a:t>Ruim</a:t>
            </a:r>
            <a:r>
              <a:rPr lang="nl-NL" sz="1600" b="1" dirty="0">
                <a:solidFill>
                  <a:srgbClr val="FFC000"/>
                </a:solidFill>
              </a:rPr>
              <a:t> 40%</a:t>
            </a:r>
            <a:r>
              <a:rPr lang="nl-NL" sz="1600" dirty="0"/>
              <a:t> van de jongeren (18-22 jaar) </a:t>
            </a:r>
          </a:p>
          <a:p>
            <a:r>
              <a:rPr lang="nl-NL" sz="1600" dirty="0"/>
              <a:t>op Zuid heeft geen startkwalificatie</a:t>
            </a:r>
            <a:r>
              <a:rPr lang="nl-NL" sz="1600" baseline="30000" dirty="0"/>
              <a:t>(2)**** </a:t>
            </a:r>
          </a:p>
        </p:txBody>
      </p:sp>
      <p:pic>
        <p:nvPicPr>
          <p:cNvPr id="22" name="Graphic 21" descr="Diploma roll">
            <a:extLst>
              <a:ext uri="{FF2B5EF4-FFF2-40B4-BE49-F238E27FC236}">
                <a16:creationId xmlns:a16="http://schemas.microsoft.com/office/drawing/2014/main" id="{42775035-215C-4EF5-98BD-FD8D069A3D0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55063" y="4487553"/>
            <a:ext cx="914400" cy="914400"/>
          </a:xfrm>
          <a:prstGeom prst="rect">
            <a:avLst/>
          </a:prstGeom>
        </p:spPr>
      </p:pic>
      <p:sp>
        <p:nvSpPr>
          <p:cNvPr id="26" name="Rectangle 25">
            <a:extLst>
              <a:ext uri="{FF2B5EF4-FFF2-40B4-BE49-F238E27FC236}">
                <a16:creationId xmlns:a16="http://schemas.microsoft.com/office/drawing/2014/main" id="{BD31B684-8ED9-4556-A699-62312CDEAEBC}"/>
              </a:ext>
            </a:extLst>
          </p:cNvPr>
          <p:cNvSpPr/>
          <p:nvPr/>
        </p:nvSpPr>
        <p:spPr>
          <a:xfrm>
            <a:off x="6799704" y="1201973"/>
            <a:ext cx="4559223" cy="2893100"/>
          </a:xfrm>
          <a:prstGeom prst="rect">
            <a:avLst/>
          </a:prstGeom>
        </p:spPr>
        <p:txBody>
          <a:bodyPr wrap="square">
            <a:spAutoFit/>
          </a:bodyPr>
          <a:lstStyle/>
          <a:p>
            <a:r>
              <a:rPr lang="nl-NL" sz="1600" b="1" dirty="0">
                <a:solidFill>
                  <a:srgbClr val="FFC000"/>
                </a:solidFill>
              </a:rPr>
              <a:t>10%</a:t>
            </a:r>
            <a:r>
              <a:rPr lang="nl-NL" sz="1600" dirty="0"/>
              <a:t> van de WW‘ers behoort tot de kansrijke doelgroep die direct “</a:t>
            </a:r>
            <a:r>
              <a:rPr lang="nl-NL" sz="1600" dirty="0" err="1"/>
              <a:t>matchbaar</a:t>
            </a:r>
            <a:r>
              <a:rPr lang="nl-NL" sz="1600" dirty="0"/>
              <a:t>” is voor een baan</a:t>
            </a:r>
            <a:r>
              <a:rPr lang="nl-NL" sz="1600" baseline="30000" dirty="0"/>
              <a:t>(1)</a:t>
            </a:r>
            <a:endParaRPr lang="nl-NL" sz="1600" dirty="0"/>
          </a:p>
          <a:p>
            <a:endParaRPr lang="nl-NL" sz="2800" dirty="0"/>
          </a:p>
          <a:p>
            <a:r>
              <a:rPr lang="nl-NL" sz="1600" dirty="0"/>
              <a:t>Voor </a:t>
            </a:r>
            <a:r>
              <a:rPr lang="nl-NL" sz="1600" b="1" dirty="0">
                <a:solidFill>
                  <a:srgbClr val="FFC000"/>
                </a:solidFill>
              </a:rPr>
              <a:t>40%</a:t>
            </a:r>
            <a:r>
              <a:rPr lang="nl-NL" sz="1600" dirty="0"/>
              <a:t> geldt dat de afstand tot de arbeidsmarkt in twee jaar is te overbruggen, maar waarvoor een (intensief) re-integratietraject nodig is</a:t>
            </a:r>
            <a:r>
              <a:rPr lang="nl-NL" sz="1600" baseline="30000" dirty="0"/>
              <a:t>(2)***</a:t>
            </a:r>
            <a:endParaRPr lang="nl-NL" sz="1600" dirty="0"/>
          </a:p>
          <a:p>
            <a:endParaRPr lang="nl-NL" dirty="0"/>
          </a:p>
          <a:p>
            <a:endParaRPr lang="nl-NL" sz="2400" b="1" dirty="0">
              <a:solidFill>
                <a:srgbClr val="FFC000"/>
              </a:solidFill>
            </a:endParaRPr>
          </a:p>
        </p:txBody>
      </p:sp>
      <p:pic>
        <p:nvPicPr>
          <p:cNvPr id="28" name="Graphic 27" descr="Handshake">
            <a:extLst>
              <a:ext uri="{FF2B5EF4-FFF2-40B4-BE49-F238E27FC236}">
                <a16:creationId xmlns:a16="http://schemas.microsoft.com/office/drawing/2014/main" id="{A6D6A6A1-B98C-4C97-9F08-9B02ABB1BC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850962" y="1064851"/>
            <a:ext cx="914400" cy="914400"/>
          </a:xfrm>
          <a:prstGeom prst="rect">
            <a:avLst/>
          </a:prstGeom>
        </p:spPr>
      </p:pic>
      <p:pic>
        <p:nvPicPr>
          <p:cNvPr id="30" name="Graphic 29" descr="Hike">
            <a:extLst>
              <a:ext uri="{FF2B5EF4-FFF2-40B4-BE49-F238E27FC236}">
                <a16:creationId xmlns:a16="http://schemas.microsoft.com/office/drawing/2014/main" id="{3964CC34-1F78-4E06-997D-648E07C11B2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912356" y="2341890"/>
            <a:ext cx="914400" cy="914400"/>
          </a:xfrm>
          <a:prstGeom prst="rect">
            <a:avLst/>
          </a:prstGeom>
        </p:spPr>
      </p:pic>
      <p:pic>
        <p:nvPicPr>
          <p:cNvPr id="5" name="Graphic 4" descr="Wallet">
            <a:extLst>
              <a:ext uri="{FF2B5EF4-FFF2-40B4-BE49-F238E27FC236}">
                <a16:creationId xmlns:a16="http://schemas.microsoft.com/office/drawing/2014/main" id="{B37AD03B-F11D-4375-94EB-22BA5BB0DC8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42997" y="1201973"/>
            <a:ext cx="914400" cy="914400"/>
          </a:xfrm>
          <a:prstGeom prst="rect">
            <a:avLst/>
          </a:prstGeom>
        </p:spPr>
      </p:pic>
      <p:sp>
        <p:nvSpPr>
          <p:cNvPr id="4" name="Rechthoek 3">
            <a:extLst>
              <a:ext uri="{FF2B5EF4-FFF2-40B4-BE49-F238E27FC236}">
                <a16:creationId xmlns:a16="http://schemas.microsoft.com/office/drawing/2014/main" id="{BD330C32-47A3-4D7A-A1BA-2FAA099188A5}"/>
              </a:ext>
            </a:extLst>
          </p:cNvPr>
          <p:cNvSpPr/>
          <p:nvPr/>
        </p:nvSpPr>
        <p:spPr>
          <a:xfrm>
            <a:off x="174757" y="5661088"/>
            <a:ext cx="2063385" cy="830997"/>
          </a:xfrm>
          <a:prstGeom prst="rect">
            <a:avLst/>
          </a:prstGeom>
        </p:spPr>
        <p:txBody>
          <a:bodyPr wrap="none">
            <a:spAutoFit/>
          </a:bodyPr>
          <a:lstStyle/>
          <a:p>
            <a:r>
              <a:rPr lang="nl-NL" baseline="30000"/>
              <a:t>*Peildatum september 2020</a:t>
            </a:r>
          </a:p>
          <a:p>
            <a:r>
              <a:rPr lang="nl-NL" baseline="30000"/>
              <a:t>**Peildatum december 2018</a:t>
            </a:r>
          </a:p>
          <a:p>
            <a:r>
              <a:rPr lang="nl-NL" baseline="30000"/>
              <a:t>***Peildatum augustus 2018</a:t>
            </a:r>
          </a:p>
          <a:p>
            <a:r>
              <a:rPr lang="nl-NL" baseline="30000"/>
              <a:t>****Peildatum oktober 2017</a:t>
            </a:r>
          </a:p>
        </p:txBody>
      </p:sp>
    </p:spTree>
    <p:extLst>
      <p:ext uri="{BB962C8B-B14F-4D97-AF65-F5344CB8AC3E}">
        <p14:creationId xmlns:p14="http://schemas.microsoft.com/office/powerpoint/2010/main" val="339150260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5A10606D-263F-478C-AAEF-53D2630D79A2}"/>
              </a:ext>
            </a:extLst>
          </p:cNvPr>
          <p:cNvSpPr txBox="1">
            <a:spLocks/>
          </p:cNvSpPr>
          <p:nvPr/>
        </p:nvSpPr>
        <p:spPr>
          <a:xfrm>
            <a:off x="140315" y="0"/>
            <a:ext cx="10396882" cy="165676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l"/>
            <a:r>
              <a:rPr lang="nl-NL" sz="4000" dirty="0">
                <a:solidFill>
                  <a:srgbClr val="FFC000"/>
                </a:solidFill>
              </a:rPr>
              <a:t>De Motor</a:t>
            </a:r>
          </a:p>
          <a:p>
            <a:pPr algn="l"/>
            <a:r>
              <a:rPr lang="nl-NL" sz="3000" dirty="0">
                <a:solidFill>
                  <a:schemeClr val="tx1"/>
                </a:solidFill>
              </a:rPr>
              <a:t>Een gezamenlijk ontwikkelperspectief op zuid</a:t>
            </a:r>
          </a:p>
        </p:txBody>
      </p:sp>
      <p:sp>
        <p:nvSpPr>
          <p:cNvPr id="11" name="TextBox 10">
            <a:extLst>
              <a:ext uri="{FF2B5EF4-FFF2-40B4-BE49-F238E27FC236}">
                <a16:creationId xmlns:a16="http://schemas.microsoft.com/office/drawing/2014/main" id="{4ED9EB3D-A0DF-452D-84DC-A5B7507A0730}"/>
              </a:ext>
            </a:extLst>
          </p:cNvPr>
          <p:cNvSpPr txBox="1"/>
          <p:nvPr/>
        </p:nvSpPr>
        <p:spPr>
          <a:xfrm>
            <a:off x="229215" y="2347634"/>
            <a:ext cx="7258413" cy="2031325"/>
          </a:xfrm>
          <a:prstGeom prst="rect">
            <a:avLst/>
          </a:prstGeom>
          <a:noFill/>
        </p:spPr>
        <p:txBody>
          <a:bodyPr wrap="square" rtlCol="0">
            <a:spAutoFit/>
          </a:bodyPr>
          <a:lstStyle/>
          <a:p>
            <a:r>
              <a:rPr lang="nl-NL" sz="1400" dirty="0"/>
              <a:t>Auteurs: 			Marloes van der Klauw (TNO) </a:t>
            </a:r>
          </a:p>
          <a:p>
            <a:r>
              <a:rPr lang="nl-NL" sz="1400" dirty="0"/>
              <a:t>				Marloes Vooijs (TNO)</a:t>
            </a:r>
          </a:p>
          <a:p>
            <a:r>
              <a:rPr lang="nl-NL" sz="1400" dirty="0"/>
              <a:t>				Nina Cranen (Hart van Zuid)</a:t>
            </a:r>
          </a:p>
          <a:p>
            <a:r>
              <a:rPr lang="nl-NL" sz="1400" dirty="0"/>
              <a:t>				Monique van Blijswijk (TNO)</a:t>
            </a:r>
          </a:p>
          <a:p>
            <a:r>
              <a:rPr lang="nl-NL" sz="1400"/>
              <a:t>				Roland </a:t>
            </a:r>
            <a:r>
              <a:rPr lang="nl-NL" sz="1400" dirty="0"/>
              <a:t>Blonk (TNO)</a:t>
            </a:r>
          </a:p>
          <a:p>
            <a:r>
              <a:rPr lang="nl-NL" sz="1400" dirty="0"/>
              <a:t>				</a:t>
            </a:r>
          </a:p>
          <a:p>
            <a:r>
              <a:rPr lang="nl-NL" sz="1400" dirty="0"/>
              <a:t>Datum:			December 2020</a:t>
            </a:r>
          </a:p>
          <a:p>
            <a:endParaRPr lang="nl-NL" sz="1400" dirty="0"/>
          </a:p>
          <a:p>
            <a:r>
              <a:rPr lang="nl-NL" sz="1400" dirty="0"/>
              <a:t>Rapportnummer:		TNO 2020 R11956</a:t>
            </a:r>
            <a:endParaRPr lang="nl-NL" sz="1400" dirty="0">
              <a:highlight>
                <a:srgbClr val="FF00FF"/>
              </a:highlight>
            </a:endParaRPr>
          </a:p>
        </p:txBody>
      </p:sp>
      <p:sp>
        <p:nvSpPr>
          <p:cNvPr id="14" name="Title 1">
            <a:extLst>
              <a:ext uri="{FF2B5EF4-FFF2-40B4-BE49-F238E27FC236}">
                <a16:creationId xmlns:a16="http://schemas.microsoft.com/office/drawing/2014/main" id="{7CFD9569-8525-41F4-9313-86FAAC73E6C9}"/>
              </a:ext>
            </a:extLst>
          </p:cNvPr>
          <p:cNvSpPr txBox="1">
            <a:spLocks/>
          </p:cNvSpPr>
          <p:nvPr/>
        </p:nvSpPr>
        <p:spPr>
          <a:xfrm>
            <a:off x="10286340" y="129936"/>
            <a:ext cx="1905660" cy="773095"/>
          </a:xfrm>
          <a:prstGeom prst="rect">
            <a:avLst/>
          </a:prstGeom>
          <a:solidFill>
            <a:srgbClr val="FFFFFF">
              <a:alpha val="78039"/>
            </a:srgbClr>
          </a:solidFill>
        </p:spPr>
        <p:txBody>
          <a:bodyPr vert="horz" lIns="91440" tIns="45720" rIns="91440" bIns="45720" rtlCol="0" anchor="b">
            <a:normAutofit fontScale="750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15" name="Picture 14" descr="Afbeeldingsresultaat voor hart van zuid logo">
            <a:extLst>
              <a:ext uri="{FF2B5EF4-FFF2-40B4-BE49-F238E27FC236}">
                <a16:creationId xmlns:a16="http://schemas.microsoft.com/office/drawing/2014/main" id="{C1B4CEBF-E481-4EEB-8CA6-11B53A64CCA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358955" y="165977"/>
            <a:ext cx="1680771" cy="701011"/>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
            <a:extLst>
              <a:ext uri="{FF2B5EF4-FFF2-40B4-BE49-F238E27FC236}">
                <a16:creationId xmlns:a16="http://schemas.microsoft.com/office/drawing/2014/main" id="{8D1BE364-9FBB-4A55-B972-65C64CE50FC2}"/>
              </a:ext>
            </a:extLst>
          </p:cNvPr>
          <p:cNvSpPr txBox="1">
            <a:spLocks/>
          </p:cNvSpPr>
          <p:nvPr/>
        </p:nvSpPr>
        <p:spPr>
          <a:xfrm>
            <a:off x="10286340" y="958331"/>
            <a:ext cx="1905659" cy="581264"/>
          </a:xfrm>
          <a:prstGeom prst="rect">
            <a:avLst/>
          </a:prstGeom>
          <a:solidFill>
            <a:srgbClr val="FFFFFF">
              <a:alpha val="78039"/>
            </a:srgbClr>
          </a:solidFill>
        </p:spPr>
        <p:txBody>
          <a:bodyPr vert="horz" lIns="91440" tIns="45720" rIns="91440" bIns="45720" rtlCol="0" anchor="b">
            <a:normAutofit fontScale="525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17" name="Picture 6" descr="Afbeeldingsresultaat voor TNo Logo">
            <a:extLst>
              <a:ext uri="{FF2B5EF4-FFF2-40B4-BE49-F238E27FC236}">
                <a16:creationId xmlns:a16="http://schemas.microsoft.com/office/drawing/2014/main" id="{93CDDB46-E4BC-44DD-9DD1-2F7B63CAC0A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198204" y="989600"/>
            <a:ext cx="1993795" cy="581263"/>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a:extLst>
              <a:ext uri="{FF2B5EF4-FFF2-40B4-BE49-F238E27FC236}">
                <a16:creationId xmlns:a16="http://schemas.microsoft.com/office/drawing/2014/main" id="{D1497682-9D0F-426C-9A87-F2554E78E0D6}"/>
              </a:ext>
            </a:extLst>
          </p:cNvPr>
          <p:cNvSpPr txBox="1">
            <a:spLocks/>
          </p:cNvSpPr>
          <p:nvPr/>
        </p:nvSpPr>
        <p:spPr>
          <a:xfrm>
            <a:off x="10286341" y="1619251"/>
            <a:ext cx="1905660" cy="489751"/>
          </a:xfrm>
          <a:prstGeom prst="rect">
            <a:avLst/>
          </a:prstGeom>
          <a:solidFill>
            <a:srgbClr val="FFFFFF">
              <a:alpha val="78039"/>
            </a:srgbClr>
          </a:solidFill>
        </p:spPr>
        <p:txBody>
          <a:bodyPr vert="horz" lIns="91440" tIns="45720" rIns="91440" bIns="45720" rtlCol="0" anchor="b">
            <a:normAutofit fontScale="450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endParaRPr lang="nl-NL" dirty="0">
              <a:solidFill>
                <a:srgbClr val="FFC000"/>
              </a:solidFill>
              <a:latin typeface="Bahnschrift" panose="020B0502040204020203" pitchFamily="34" charset="0"/>
            </a:endParaRPr>
          </a:p>
        </p:txBody>
      </p:sp>
      <p:pic>
        <p:nvPicPr>
          <p:cNvPr id="19" name="Picture 2" descr="Logo's - OPZuid 2014-2020 | Stimulus">
            <a:extLst>
              <a:ext uri="{FF2B5EF4-FFF2-40B4-BE49-F238E27FC236}">
                <a16:creationId xmlns:a16="http://schemas.microsoft.com/office/drawing/2014/main" id="{2A44AAF8-BF33-4B9E-B127-96DC4533E75C}"/>
              </a:ext>
            </a:extLst>
          </p:cNvPr>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22960" y="1742995"/>
            <a:ext cx="1632418" cy="242261"/>
          </a:xfrm>
          <a:prstGeom prst="rect">
            <a:avLst/>
          </a:prstGeom>
          <a:noFill/>
          <a:extLst>
            <a:ext uri="{909E8E84-426E-40DD-AFC4-6F175D3DCCD1}">
              <a14:hiddenFill xmlns:a14="http://schemas.microsoft.com/office/drawing/2010/main">
                <a:solidFill>
                  <a:srgbClr val="FFFFFF"/>
                </a:solidFill>
              </a14:hiddenFill>
            </a:ext>
          </a:extLst>
        </p:spPr>
      </p:pic>
      <p:sp>
        <p:nvSpPr>
          <p:cNvPr id="20" name="Speech Bubble: Rectangle with Corners Rounded 19">
            <a:extLst>
              <a:ext uri="{FF2B5EF4-FFF2-40B4-BE49-F238E27FC236}">
                <a16:creationId xmlns:a16="http://schemas.microsoft.com/office/drawing/2014/main" id="{30CD6964-80DF-4097-9F1B-19AAA8236F6C}"/>
              </a:ext>
            </a:extLst>
          </p:cNvPr>
          <p:cNvSpPr/>
          <p:nvPr/>
        </p:nvSpPr>
        <p:spPr>
          <a:xfrm>
            <a:off x="7062199" y="2975348"/>
            <a:ext cx="3760476" cy="1503117"/>
          </a:xfrm>
          <a:prstGeom prst="wedgeRoundRectCallout">
            <a:avLst>
              <a:gd name="adj1" fmla="val -120378"/>
              <a:gd name="adj2" fmla="val -50510"/>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chemeClr val="tx1"/>
                </a:solidFill>
              </a:rPr>
              <a:t>Doe mee aan de Motor</a:t>
            </a:r>
          </a:p>
          <a:p>
            <a:pPr algn="ctr"/>
            <a:r>
              <a:rPr lang="nl-NL" sz="1600" b="1" dirty="0">
                <a:solidFill>
                  <a:schemeClr val="tx1"/>
                </a:solidFill>
              </a:rPr>
              <a:t>en bouw aan het gezamenlijk ontwikkelperspectief op Zuid</a:t>
            </a:r>
          </a:p>
          <a:p>
            <a:pPr algn="ctr"/>
            <a:endParaRPr lang="nl-NL" sz="1600" dirty="0"/>
          </a:p>
          <a:p>
            <a:pPr algn="ctr"/>
            <a:r>
              <a:rPr lang="nl-NL" sz="1600" b="1" u="sng" dirty="0">
                <a:solidFill>
                  <a:schemeClr val="tx1"/>
                </a:solidFill>
                <a:highlight>
                  <a:srgbClr val="FFC000"/>
                </a:highlight>
                <a:uFill>
                  <a:solidFill>
                    <a:schemeClr val="tx1"/>
                  </a:solidFill>
                </a:uFill>
                <a:hlinkClick r:id="rId7">
                  <a:extLst>
                    <a:ext uri="{A12FA001-AC4F-418D-AE19-62706E023703}">
                      <ahyp:hlinkClr xmlns:ahyp="http://schemas.microsoft.com/office/drawing/2018/hyperlinkcolor" val="tx"/>
                    </a:ext>
                  </a:extLst>
                </a:hlinkClick>
              </a:rPr>
              <a:t>N.Cranen@hartvanzuidrotterdam.nl</a:t>
            </a:r>
            <a:r>
              <a:rPr lang="nl-NL" sz="1600" b="1" u="sng" dirty="0">
                <a:solidFill>
                  <a:schemeClr val="tx1"/>
                </a:solidFill>
                <a:highlight>
                  <a:srgbClr val="FFC000"/>
                </a:highlight>
                <a:uFill>
                  <a:solidFill>
                    <a:schemeClr val="tx1"/>
                  </a:solidFill>
                </a:uFill>
              </a:rPr>
              <a:t> </a:t>
            </a:r>
          </a:p>
        </p:txBody>
      </p:sp>
    </p:spTree>
    <p:extLst>
      <p:ext uri="{BB962C8B-B14F-4D97-AF65-F5344CB8AC3E}">
        <p14:creationId xmlns:p14="http://schemas.microsoft.com/office/powerpoint/2010/main" val="362365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2210DFA-4C48-4A19-94B0-387C5150F03B}"/>
              </a:ext>
            </a:extLst>
          </p:cNvPr>
          <p:cNvSpPr txBox="1">
            <a:spLocks/>
          </p:cNvSpPr>
          <p:nvPr/>
        </p:nvSpPr>
        <p:spPr>
          <a:xfrm>
            <a:off x="284584" y="88640"/>
            <a:ext cx="10396882" cy="115196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nl-NL" sz="3200" dirty="0">
                <a:solidFill>
                  <a:srgbClr val="FFC000"/>
                </a:solidFill>
              </a:rPr>
              <a:t>Rotterdam-Zuid</a:t>
            </a:r>
            <a:br>
              <a:rPr lang="nl-NL" sz="3200" dirty="0">
                <a:solidFill>
                  <a:schemeClr val="tx1"/>
                </a:solidFill>
              </a:rPr>
            </a:br>
            <a:r>
              <a:rPr lang="nl-NL" sz="3200" dirty="0">
                <a:solidFill>
                  <a:schemeClr val="tx1"/>
                </a:solidFill>
              </a:rPr>
              <a:t>Mismatch op de arbeidsmarkt</a:t>
            </a:r>
          </a:p>
        </p:txBody>
      </p:sp>
      <p:sp>
        <p:nvSpPr>
          <p:cNvPr id="5" name="Content Placeholder 2">
            <a:extLst>
              <a:ext uri="{FF2B5EF4-FFF2-40B4-BE49-F238E27FC236}">
                <a16:creationId xmlns:a16="http://schemas.microsoft.com/office/drawing/2014/main" id="{C032A8DB-B625-4825-825D-AE1DDD802B56}"/>
              </a:ext>
            </a:extLst>
          </p:cNvPr>
          <p:cNvSpPr>
            <a:spLocks noGrp="1"/>
          </p:cNvSpPr>
          <p:nvPr>
            <p:ph sz="quarter" idx="13"/>
          </p:nvPr>
        </p:nvSpPr>
        <p:spPr>
          <a:xfrm>
            <a:off x="284584" y="1240605"/>
            <a:ext cx="11166807" cy="5222493"/>
          </a:xfrm>
        </p:spPr>
        <p:txBody>
          <a:bodyPr numCol="2" spcCol="720000" anchor="t">
            <a:normAutofit/>
          </a:bodyPr>
          <a:lstStyle/>
          <a:p>
            <a:pPr marL="0" indent="0">
              <a:lnSpc>
                <a:spcPct val="100000"/>
              </a:lnSpc>
              <a:buNone/>
            </a:pPr>
            <a:r>
              <a:rPr lang="nl-NL" sz="1600" b="1" cap="none" dirty="0"/>
              <a:t>          </a:t>
            </a:r>
            <a:r>
              <a:rPr lang="nl-NL" sz="1600" b="1" u="heavy" cap="none" dirty="0">
                <a:uFill>
                  <a:solidFill>
                    <a:srgbClr val="FFC000"/>
                  </a:solidFill>
                </a:uFill>
              </a:rPr>
              <a:t>Veel werkzoekenden die willen werken</a:t>
            </a:r>
          </a:p>
          <a:p>
            <a:pPr marL="0" indent="0">
              <a:lnSpc>
                <a:spcPct val="100000"/>
              </a:lnSpc>
              <a:buNone/>
            </a:pPr>
            <a:r>
              <a:rPr lang="nl-NL" sz="1600" cap="none" dirty="0"/>
              <a:t>Zoals de cijfers laten zien, dreigen met name bewoners op Zuid aan de onderkant van de arbeidsmarkt de slag om werk te verliezen. Dit, terwijl het overgrote deel graag wil werken en een behoefte aan ontwikkeling uit.</a:t>
            </a:r>
            <a:r>
              <a:rPr lang="nl-NL" sz="1600" cap="none" baseline="30000" dirty="0"/>
              <a:t>(2, 3) </a:t>
            </a:r>
            <a:r>
              <a:rPr lang="nl-NL" sz="1600" b="1" cap="none" dirty="0">
                <a:solidFill>
                  <a:srgbClr val="E4AC00"/>
                </a:solidFill>
              </a:rPr>
              <a:t>          </a:t>
            </a:r>
          </a:p>
          <a:p>
            <a:pPr marL="0" indent="0">
              <a:lnSpc>
                <a:spcPct val="100000"/>
              </a:lnSpc>
              <a:buNone/>
            </a:pPr>
            <a:r>
              <a:rPr lang="nl-NL" sz="1600" b="1" cap="none" dirty="0"/>
              <a:t>          </a:t>
            </a:r>
            <a:r>
              <a:rPr lang="nl-NL" sz="1600" cap="none" dirty="0">
                <a:uFill>
                  <a:solidFill>
                    <a:srgbClr val="E4AC00"/>
                  </a:solidFill>
                </a:uFill>
              </a:rPr>
              <a:t>  </a:t>
            </a:r>
            <a:r>
              <a:rPr lang="nl-NL" sz="1600" b="1" u="heavy" cap="none" dirty="0">
                <a:uFill>
                  <a:solidFill>
                    <a:srgbClr val="FFC000"/>
                  </a:solidFill>
                </a:uFill>
              </a:rPr>
              <a:t>Werkgevers ervaren tekorten</a:t>
            </a:r>
          </a:p>
          <a:p>
            <a:pPr marL="0" indent="0">
              <a:lnSpc>
                <a:spcPct val="100000"/>
              </a:lnSpc>
              <a:buNone/>
            </a:pPr>
            <a:r>
              <a:rPr lang="nl-NL" sz="1600" cap="none" dirty="0"/>
              <a:t>Tegelijkertijd kampen 1 op de 5 werkgevers in Rotterdam ook met een fors te kort aan personeel. Dit belemmert productie en groei</a:t>
            </a:r>
            <a:r>
              <a:rPr lang="nl-NL" sz="1600" cap="none" baseline="30000" dirty="0"/>
              <a:t>(4)</a:t>
            </a:r>
            <a:r>
              <a:rPr lang="nl-NL" sz="1600" cap="none" dirty="0"/>
              <a:t>, waaronder in de: </a:t>
            </a:r>
          </a:p>
          <a:p>
            <a:pPr>
              <a:lnSpc>
                <a:spcPct val="100000"/>
              </a:lnSpc>
              <a:spcBef>
                <a:spcPts val="0"/>
              </a:spcBef>
            </a:pPr>
            <a:r>
              <a:rPr lang="nl-NL" sz="1400" cap="none" dirty="0"/>
              <a:t>Retail</a:t>
            </a:r>
            <a:r>
              <a:rPr lang="nl-NL" sz="1600" cap="none" baseline="30000" dirty="0"/>
              <a:t>(5)</a:t>
            </a:r>
          </a:p>
          <a:p>
            <a:pPr>
              <a:lnSpc>
                <a:spcPct val="100000"/>
              </a:lnSpc>
              <a:spcBef>
                <a:spcPts val="0"/>
              </a:spcBef>
            </a:pPr>
            <a:r>
              <a:rPr lang="nl-NL" sz="1400" cap="none" dirty="0"/>
              <a:t>Leisure &amp; </a:t>
            </a:r>
            <a:r>
              <a:rPr lang="nl-NL" sz="1400" cap="none" dirty="0" err="1"/>
              <a:t>hospitality</a:t>
            </a:r>
            <a:r>
              <a:rPr lang="nl-NL" sz="1600" cap="none" baseline="30000" dirty="0"/>
              <a:t>(5)</a:t>
            </a:r>
          </a:p>
          <a:p>
            <a:pPr>
              <a:lnSpc>
                <a:spcPct val="100000"/>
              </a:lnSpc>
              <a:spcBef>
                <a:spcPts val="0"/>
              </a:spcBef>
            </a:pPr>
            <a:r>
              <a:rPr lang="nl-NL" sz="1400" cap="none" dirty="0"/>
              <a:t>Bouw- en installatietechniek</a:t>
            </a:r>
          </a:p>
          <a:p>
            <a:pPr>
              <a:lnSpc>
                <a:spcPct val="100000"/>
              </a:lnSpc>
              <a:spcBef>
                <a:spcPts val="0"/>
              </a:spcBef>
            </a:pPr>
            <a:r>
              <a:rPr lang="nl-NL" sz="1400" cap="none" dirty="0"/>
              <a:t>Zorg</a:t>
            </a:r>
          </a:p>
          <a:p>
            <a:pPr>
              <a:lnSpc>
                <a:spcPct val="100000"/>
              </a:lnSpc>
              <a:spcBef>
                <a:spcPts val="0"/>
              </a:spcBef>
            </a:pPr>
            <a:r>
              <a:rPr lang="nl-NL" sz="1400" cap="none" dirty="0"/>
              <a:t>Technische en logistieke beroepen in de Rotterdamse Haven</a:t>
            </a:r>
            <a:r>
              <a:rPr lang="nl-NL" sz="1600" cap="none" baseline="30000" dirty="0"/>
              <a:t>(4,6,7,8) </a:t>
            </a:r>
          </a:p>
          <a:p>
            <a:pPr marL="0" indent="0" algn="just">
              <a:lnSpc>
                <a:spcPct val="100000"/>
              </a:lnSpc>
              <a:spcBef>
                <a:spcPts val="0"/>
              </a:spcBef>
              <a:buNone/>
            </a:pPr>
            <a:r>
              <a:rPr lang="nl-NL" sz="1600" b="1" cap="none" dirty="0"/>
              <a:t>          </a:t>
            </a:r>
          </a:p>
          <a:p>
            <a:pPr marL="0" indent="0" algn="just">
              <a:lnSpc>
                <a:spcPct val="100000"/>
              </a:lnSpc>
              <a:spcBef>
                <a:spcPts val="0"/>
              </a:spcBef>
              <a:buNone/>
            </a:pPr>
            <a:endParaRPr lang="nl-NL" sz="1600" b="1" u="heavy" cap="none" dirty="0">
              <a:uFill>
                <a:solidFill>
                  <a:srgbClr val="E4AC00"/>
                </a:solidFill>
              </a:uFill>
            </a:endParaRPr>
          </a:p>
          <a:p>
            <a:pPr marL="0" indent="0" algn="just">
              <a:lnSpc>
                <a:spcPct val="100000"/>
              </a:lnSpc>
              <a:spcBef>
                <a:spcPts val="0"/>
              </a:spcBef>
              <a:buNone/>
            </a:pPr>
            <a:endParaRPr lang="nl-NL" sz="1600" b="1" u="heavy" cap="none" dirty="0">
              <a:uFill>
                <a:solidFill>
                  <a:srgbClr val="E4AC00"/>
                </a:solidFill>
              </a:uFill>
            </a:endParaRPr>
          </a:p>
          <a:p>
            <a:pPr marL="0" indent="0" algn="just">
              <a:lnSpc>
                <a:spcPct val="100000"/>
              </a:lnSpc>
              <a:spcBef>
                <a:spcPts val="0"/>
              </a:spcBef>
              <a:buNone/>
            </a:pPr>
            <a:endParaRPr lang="nl-NL" sz="1600" b="1" u="heavy" cap="none" dirty="0">
              <a:uFill>
                <a:solidFill>
                  <a:srgbClr val="E4AC00"/>
                </a:solidFill>
              </a:uFill>
            </a:endParaRPr>
          </a:p>
          <a:p>
            <a:pPr marL="0" indent="0" algn="just">
              <a:lnSpc>
                <a:spcPct val="100000"/>
              </a:lnSpc>
              <a:spcBef>
                <a:spcPts val="0"/>
              </a:spcBef>
              <a:buNone/>
            </a:pPr>
            <a:r>
              <a:rPr lang="nl-NL" sz="1600" cap="none" dirty="0">
                <a:uFill>
                  <a:solidFill>
                    <a:srgbClr val="E4AC00"/>
                  </a:solidFill>
                </a:uFill>
              </a:rPr>
              <a:t>          </a:t>
            </a:r>
            <a:r>
              <a:rPr lang="nl-NL" sz="1600" b="1" u="heavy" cap="none" dirty="0">
                <a:uFill>
                  <a:solidFill>
                    <a:srgbClr val="FFC000"/>
                  </a:solidFill>
                </a:uFill>
              </a:rPr>
              <a:t>Onderwijs vindt onvoldoende aansluiting</a:t>
            </a:r>
            <a:endParaRPr lang="nl-NL" sz="1600" u="heavy" cap="none" dirty="0">
              <a:uFill>
                <a:solidFill>
                  <a:srgbClr val="FFC000"/>
                </a:solidFill>
              </a:uFill>
            </a:endParaRPr>
          </a:p>
          <a:p>
            <a:pPr marL="0" indent="0">
              <a:lnSpc>
                <a:spcPct val="100000"/>
              </a:lnSpc>
              <a:buNone/>
            </a:pPr>
            <a:r>
              <a:rPr lang="nl-NL" sz="1600" cap="none" dirty="0"/>
              <a:t>Het praktische onderwijs (MBO) ziet ook de aanmeldingen bij de genoemde vakgebieden dalen.</a:t>
            </a:r>
            <a:r>
              <a:rPr lang="nl-NL" sz="1600" cap="none" baseline="30000" dirty="0"/>
              <a:t>(2)</a:t>
            </a:r>
            <a:r>
              <a:rPr lang="nl-NL" sz="1600" cap="none" dirty="0"/>
              <a:t> Werkgevers ervaren bovendien (landelijk) onvoldoende competenties van de studenten die wél afstuderen wat betreft: </a:t>
            </a:r>
          </a:p>
          <a:p>
            <a:pPr>
              <a:lnSpc>
                <a:spcPct val="100000"/>
              </a:lnSpc>
              <a:spcBef>
                <a:spcPts val="0"/>
              </a:spcBef>
            </a:pPr>
            <a:r>
              <a:rPr lang="nl-NL" sz="1600" cap="none" dirty="0"/>
              <a:t>IT-vaardigheden</a:t>
            </a:r>
          </a:p>
          <a:p>
            <a:pPr>
              <a:lnSpc>
                <a:spcPct val="100000"/>
              </a:lnSpc>
              <a:spcBef>
                <a:spcPts val="0"/>
              </a:spcBef>
            </a:pPr>
            <a:r>
              <a:rPr lang="nl-NL" sz="1600" cap="none" dirty="0"/>
              <a:t>Nederlands</a:t>
            </a:r>
          </a:p>
          <a:p>
            <a:pPr>
              <a:lnSpc>
                <a:spcPct val="100000"/>
              </a:lnSpc>
              <a:spcBef>
                <a:spcPts val="0"/>
              </a:spcBef>
            </a:pPr>
            <a:r>
              <a:rPr lang="nl-NL" sz="1600" cap="none" dirty="0"/>
              <a:t>Ontwikkelingsgericht leidinggeven, ondernemerschap</a:t>
            </a:r>
          </a:p>
          <a:p>
            <a:pPr>
              <a:lnSpc>
                <a:spcPct val="100000"/>
              </a:lnSpc>
              <a:spcBef>
                <a:spcPts val="0"/>
              </a:spcBef>
            </a:pPr>
            <a:r>
              <a:rPr lang="nl-NL" sz="1600" cap="none" dirty="0"/>
              <a:t>Werknemersvaardigheden</a:t>
            </a:r>
            <a:r>
              <a:rPr lang="nl-NL" sz="1600" cap="none" baseline="30000" dirty="0"/>
              <a:t>(4,7,9)</a:t>
            </a:r>
          </a:p>
          <a:p>
            <a:pPr>
              <a:lnSpc>
                <a:spcPct val="100000"/>
              </a:lnSpc>
              <a:spcBef>
                <a:spcPts val="0"/>
              </a:spcBef>
            </a:pPr>
            <a:endParaRPr lang="nl-NL" sz="1400" cap="none" dirty="0">
              <a:highlight>
                <a:srgbClr val="FFFF00"/>
              </a:highlight>
            </a:endParaRPr>
          </a:p>
          <a:p>
            <a:pPr marL="0" indent="0">
              <a:lnSpc>
                <a:spcPct val="100000"/>
              </a:lnSpc>
              <a:spcBef>
                <a:spcPts val="0"/>
              </a:spcBef>
              <a:buNone/>
            </a:pPr>
            <a:r>
              <a:rPr lang="nl-NL" sz="1600" cap="none" dirty="0"/>
              <a:t>Tegelijkertijd geeft het onderwijs aan dat –omdat zij zijn gebonden aan afspraken en regels van de overheid</a:t>
            </a:r>
            <a:r>
              <a:rPr lang="nl-NL" sz="1600" cap="none" baseline="30000" dirty="0"/>
              <a:t>(10)</a:t>
            </a:r>
            <a:r>
              <a:rPr lang="nl-NL" sz="1600" cap="none" dirty="0"/>
              <a:t>- het lastig is om flexibel mee te bewegen met de behoeftes op de arbeidsmarkt.</a:t>
            </a:r>
            <a:endParaRPr lang="nl-NL" sz="1600" cap="none" baseline="30000" dirty="0"/>
          </a:p>
        </p:txBody>
      </p:sp>
      <p:pic>
        <p:nvPicPr>
          <p:cNvPr id="3" name="Graphic 2" descr="Vergrootglas">
            <a:extLst>
              <a:ext uri="{FF2B5EF4-FFF2-40B4-BE49-F238E27FC236}">
                <a16:creationId xmlns:a16="http://schemas.microsoft.com/office/drawing/2014/main" id="{5D48F34F-75C3-482C-9E0C-39229CEBF22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5400000">
            <a:off x="284584" y="1240605"/>
            <a:ext cx="391551" cy="391551"/>
          </a:xfrm>
          <a:prstGeom prst="rect">
            <a:avLst/>
          </a:prstGeom>
        </p:spPr>
      </p:pic>
      <p:pic>
        <p:nvPicPr>
          <p:cNvPr id="6" name="Graphic 5" descr="Vergrootglas">
            <a:extLst>
              <a:ext uri="{FF2B5EF4-FFF2-40B4-BE49-F238E27FC236}">
                <a16:creationId xmlns:a16="http://schemas.microsoft.com/office/drawing/2014/main" id="{D1250569-CA94-4CF2-8998-43D73E047E0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5400000">
            <a:off x="349058" y="2920717"/>
            <a:ext cx="391551" cy="391551"/>
          </a:xfrm>
          <a:prstGeom prst="rect">
            <a:avLst/>
          </a:prstGeom>
        </p:spPr>
      </p:pic>
      <p:pic>
        <p:nvPicPr>
          <p:cNvPr id="7" name="Graphic 6" descr="Vergrootglas">
            <a:extLst>
              <a:ext uri="{FF2B5EF4-FFF2-40B4-BE49-F238E27FC236}">
                <a16:creationId xmlns:a16="http://schemas.microsoft.com/office/drawing/2014/main" id="{E5B9DA51-10BA-4F87-A4DD-E2442F1D7A1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5400000">
            <a:off x="6167223" y="1240604"/>
            <a:ext cx="391551" cy="391551"/>
          </a:xfrm>
          <a:prstGeom prst="rect">
            <a:avLst/>
          </a:prstGeom>
        </p:spPr>
      </p:pic>
    </p:spTree>
    <p:extLst>
      <p:ext uri="{BB962C8B-B14F-4D97-AF65-F5344CB8AC3E}">
        <p14:creationId xmlns:p14="http://schemas.microsoft.com/office/powerpoint/2010/main" val="339140014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owerpoint Template">
  <a:themeElements>
    <a:clrScheme name="Custom 4">
      <a:dk1>
        <a:sysClr val="windowText" lastClr="000000"/>
      </a:dk1>
      <a:lt1>
        <a:sysClr val="window" lastClr="FFFFFF"/>
      </a:lt1>
      <a:dk2>
        <a:srgbClr val="424242"/>
      </a:dk2>
      <a:lt2>
        <a:srgbClr val="C8C8C8"/>
      </a:lt2>
      <a:accent1>
        <a:srgbClr val="FFC000"/>
      </a:accent1>
      <a:accent2>
        <a:srgbClr val="CEC079"/>
      </a:accent2>
      <a:accent3>
        <a:srgbClr val="93A569"/>
      </a:accent3>
      <a:accent4>
        <a:srgbClr val="69A58B"/>
      </a:accent4>
      <a:accent5>
        <a:srgbClr val="6DAABD"/>
      </a:accent5>
      <a:accent6>
        <a:srgbClr val="B24A4B"/>
      </a:accent6>
      <a:hlink>
        <a:srgbClr val="EE8E11"/>
      </a:hlink>
      <a:folHlink>
        <a:srgbClr val="BFAE7F"/>
      </a:folHlink>
    </a:clrScheme>
    <a:fontScheme name="Custom 2">
      <a:majorFont>
        <a:latin typeface="Bahnschrift"/>
        <a:ea typeface=""/>
        <a:cs typeface=""/>
      </a:majorFont>
      <a:minorFont>
        <a:latin typeface="Bahnschrift"/>
        <a:ea typeface=""/>
        <a:cs typeface=""/>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Powerpoint Template" id="{72532DF2-8EA6-4CB0-8B36-C4447809B5F7}" vid="{1E12A39E-EC25-479D-9A04-373F73B11FEE}"/>
    </a:ext>
  </a:extLst>
</a:theme>
</file>

<file path=ppt/theme/theme2.xml><?xml version="1.0" encoding="utf-8"?>
<a:theme xmlns:a="http://schemas.openxmlformats.org/drawingml/2006/main" name="HoS">
  <a:themeElements>
    <a:clrScheme name="HoS 1">
      <a:dk1>
        <a:srgbClr val="4A5C66"/>
      </a:dk1>
      <a:lt1>
        <a:srgbClr val="FEFFFE"/>
      </a:lt1>
      <a:dk2>
        <a:srgbClr val="00ACB8"/>
      </a:dk2>
      <a:lt2>
        <a:srgbClr val="BECCD6"/>
      </a:lt2>
      <a:accent1>
        <a:srgbClr val="EC0000"/>
      </a:accent1>
      <a:accent2>
        <a:srgbClr val="471616"/>
      </a:accent2>
      <a:accent3>
        <a:srgbClr val="E4D500"/>
      </a:accent3>
      <a:accent4>
        <a:srgbClr val="BECCD6"/>
      </a:accent4>
      <a:accent5>
        <a:srgbClr val="1EF0AA"/>
      </a:accent5>
      <a:accent6>
        <a:srgbClr val="FEFFFE"/>
      </a:accent6>
      <a:hlink>
        <a:srgbClr val="FFFFFF"/>
      </a:hlink>
      <a:folHlink>
        <a:srgbClr val="00ACB8"/>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ctr">
          <a:defRPr sz="4400" dirty="0" smtClean="0">
            <a:solidFill>
              <a:schemeClr val="bg1"/>
            </a:solidFill>
            <a:latin typeface="Georgia" panose="02040502050405020303" pitchFamily="18" charset="0"/>
          </a:defRPr>
        </a:defPPr>
      </a:lstStyle>
    </a:txDef>
  </a:objectDefaults>
  <a:extraClrSchemeLst/>
  <a:extLst>
    <a:ext uri="{05A4C25C-085E-4340-85A3-A5531E510DB2}">
      <thm15:themeFamily xmlns:thm15="http://schemas.microsoft.com/office/thememl/2012/main" name="HoS_Powerpoint_template_test" id="{981FE16C-56D3-5147-95E9-A8403241C014}" vid="{1B96D367-57C9-D141-AE25-E2FB0AF6812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515F6F68327A48924DAE3E16E2918D" ma:contentTypeVersion="13" ma:contentTypeDescription="Create a new document." ma:contentTypeScope="" ma:versionID="617f28db13998cdb81819f090ce096f6">
  <xsd:schema xmlns:xsd="http://www.w3.org/2001/XMLSchema" xmlns:xs="http://www.w3.org/2001/XMLSchema" xmlns:p="http://schemas.microsoft.com/office/2006/metadata/properties" xmlns:ns3="8fad053e-c74b-4de1-b1dc-82964de798fb" xmlns:ns4="743944e4-aeb7-4664-9ef6-509ff2ad4447" targetNamespace="http://schemas.microsoft.com/office/2006/metadata/properties" ma:root="true" ma:fieldsID="2fd79cde5f0df3857fdac700996f2aa3" ns3:_="" ns4:_="">
    <xsd:import namespace="8fad053e-c74b-4de1-b1dc-82964de798fb"/>
    <xsd:import namespace="743944e4-aeb7-4664-9ef6-509ff2ad444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ad053e-c74b-4de1-b1dc-82964de798f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3944e4-aeb7-4664-9ef6-509ff2ad444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A7CA23-F32D-4FA8-AAD7-0576C23B032E}">
  <ds:schemaRefs>
    <ds:schemaRef ds:uri="http://purl.org/dc/terms/"/>
    <ds:schemaRef ds:uri="8fad053e-c74b-4de1-b1dc-82964de798fb"/>
    <ds:schemaRef ds:uri="http://www.w3.org/XML/1998/namespace"/>
    <ds:schemaRef ds:uri="http://schemas.microsoft.com/office/2006/documentManagement/types"/>
    <ds:schemaRef ds:uri="http://purl.org/dc/elements/1.1/"/>
    <ds:schemaRef ds:uri="http://schemas.microsoft.com/office/2006/metadata/properties"/>
    <ds:schemaRef ds:uri="http://purl.org/dc/dcmitype/"/>
    <ds:schemaRef ds:uri="http://schemas.openxmlformats.org/package/2006/metadata/core-properties"/>
    <ds:schemaRef ds:uri="http://schemas.microsoft.com/office/infopath/2007/PartnerControls"/>
    <ds:schemaRef ds:uri="743944e4-aeb7-4664-9ef6-509ff2ad4447"/>
  </ds:schemaRefs>
</ds:datastoreItem>
</file>

<file path=customXml/itemProps2.xml><?xml version="1.0" encoding="utf-8"?>
<ds:datastoreItem xmlns:ds="http://schemas.openxmlformats.org/officeDocument/2006/customXml" ds:itemID="{37C5D5EF-AD0A-4965-B370-751942953D48}">
  <ds:schemaRefs>
    <ds:schemaRef ds:uri="http://schemas.microsoft.com/sharepoint/v3/contenttype/forms"/>
  </ds:schemaRefs>
</ds:datastoreItem>
</file>

<file path=customXml/itemProps3.xml><?xml version="1.0" encoding="utf-8"?>
<ds:datastoreItem xmlns:ds="http://schemas.openxmlformats.org/officeDocument/2006/customXml" ds:itemID="{2896666C-F378-4FAD-95BD-E9E2A20A6A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ad053e-c74b-4de1-b1dc-82964de798fb"/>
    <ds:schemaRef ds:uri="743944e4-aeb7-4664-9ef6-509ff2ad44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14337</Words>
  <Application>Microsoft Office PowerPoint</Application>
  <PresentationFormat>Widescreen</PresentationFormat>
  <Paragraphs>1276</Paragraphs>
  <Slides>80</Slides>
  <Notes>44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80</vt:i4>
      </vt:variant>
    </vt:vector>
  </HeadingPairs>
  <TitlesOfParts>
    <vt:vector size="88" baseType="lpstr">
      <vt:lpstr>Arial</vt:lpstr>
      <vt:lpstr>Georgia</vt:lpstr>
      <vt:lpstr>Wingdings</vt:lpstr>
      <vt:lpstr>Bahnschrift</vt:lpstr>
      <vt:lpstr>Corbel</vt:lpstr>
      <vt:lpstr>Calibri</vt:lpstr>
      <vt:lpstr>Powerpoint Template</vt:lpstr>
      <vt:lpstr>HoS</vt:lpstr>
      <vt:lpstr>De motor</vt:lpstr>
      <vt:lpstr>PowerPoint Presentation</vt:lpstr>
      <vt:lpstr>PowerPoint Presentation</vt:lpstr>
      <vt:lpstr>PowerPoint Presentation</vt:lpstr>
      <vt:lpstr>Hoofdstuk 1: </vt:lpstr>
      <vt:lpstr>Hoofdstuk 1 Rotterdam-Zuid in ontwikkeling</vt:lpstr>
      <vt:lpstr>Hart van Zuid stedelijke ontwikkeling met sociale impact</vt:lpstr>
      <vt:lpstr>Rotterdam-Zuid Het sociaal klimaat</vt:lpstr>
      <vt:lpstr>PowerPoint Presentation</vt:lpstr>
      <vt:lpstr>Sociaal Programma  Talentontwikkeling en werkgelegenheid</vt:lpstr>
      <vt:lpstr>Het Ontwikkelperspectief van praktisch geschoolden</vt:lpstr>
      <vt:lpstr>Het ontwikkelperspectief van praktisch geschoolde mensen </vt:lpstr>
      <vt:lpstr>Het ontwikkelperspectief Barrières voor ontwikkeling en doorgroei</vt:lpstr>
      <vt:lpstr>Het ontwikkelperspectief Barrières voor ontwikkeling en doorgroei</vt:lpstr>
      <vt:lpstr>Onze ambitie: een motor voor door- en instroom voor praktisch geschoolden</vt:lpstr>
      <vt:lpstr>   “Veel praktisch opgeleide werknemers hebben meer in hun mars dan ze in hun huidige baan kunnen inzetten. Én ze hebben de ambitie om door te groeien.  Wanneer deze drive en talenten niet gezien worden, blokkeert dit de opwaartse mobiliteit binnen de arbeidsmarkt. Met alle gevolgen van dien: minder motivatie, minder productiviteit, meer ziekteverzuim en vooral ook minder instapbanen.  Om de opwaartse mobiliteit toch te realiseren is een systeeminterventie nodig: een integrale aanpak die meerdere aspecten tegelijkertijd beïnvloedt. Dat is cruciaal. Dat is de Motor!”  </vt:lpstr>
      <vt:lpstr>Zuid in ontwikkeling Lopende programma’s in Rotterdam die Talent een kans geven</vt:lpstr>
      <vt:lpstr>Hoofdstuk 2: </vt:lpstr>
      <vt:lpstr>Hoofdstuk 2 De werking van de motor</vt:lpstr>
      <vt:lpstr>Wat is De motor?  De motor Is een Living Lab</vt:lpstr>
      <vt:lpstr>Wat is De Motor?  van diploma’s naar vaardigheden</vt:lpstr>
      <vt:lpstr>PowerPoint Presentation</vt:lpstr>
      <vt:lpstr>De Motor:  Van vandaag naar morgen</vt:lpstr>
      <vt:lpstr>“Bij een leven lang ontwikkelen gaat het om informeren, stimuleren en faciliteren. Erkenning voor wat praktisch geschoolde werknemers al aan vaardigheden ontwikkeld hebben, is daarin belangrijk.   Het werk verandert continue. Dus als je iemand vraagt om terug te kijken op zijn of haar werk in de afgelopen vijf jaar, dan zijn ze meegegaan in die veranderingen. En hebben ze zich dus ontwikkeld.  Door dit gesprek aan te gaan met werknemers laat je hen zien dat je op veel meer verschillende manieren kunt leren dan alleen op school.   Wat mij betreft zou het op de arbeidsmarkt meer moeten gaan over de vaardigheden, en niet alleen over de diploma’s die iemand al heeft. Als je dat goed in kaart hebt, kun je om- en bijscholing ook veel efficiënter inrichten. En het stelt werkenden veel beter in staat aan nieuwe werkgevers te laten zien wat ze allemaal in huis hebben”</vt:lpstr>
      <vt:lpstr>De motor:   Bevat vijf fundamentele onderdelen </vt:lpstr>
      <vt:lpstr>Tandwielen 1. Ontwikkelperspectief werk(zoek)enden</vt:lpstr>
      <vt:lpstr>tandwielen 2. Ontwikkelingsgericht (bege)leidinggeven</vt:lpstr>
      <vt:lpstr>tandwielen 2. Ontwikkelingsgericht (bege)leidinggeven</vt:lpstr>
      <vt:lpstr>tandwielen 3. Vernieuwend onderwijs en erkenning</vt:lpstr>
      <vt:lpstr>tandwielen 3. Vernieuwend onderwijs en erkenning</vt:lpstr>
      <vt:lpstr>tandwielen 4. Matching en regionale mobiliteit</vt:lpstr>
      <vt:lpstr>tandwielen 5. Monitoring </vt:lpstr>
      <vt:lpstr>De motor:   een integratief mechanisme </vt:lpstr>
      <vt:lpstr>PowerPoint Presentation</vt:lpstr>
      <vt:lpstr>Hoofdstuk 3: </vt:lpstr>
      <vt:lpstr>Hoofdstuk 3 Wat willen we bereiken en met wie? </vt:lpstr>
      <vt:lpstr>Doelen van de motor Focus op ontwikkeling en mobiliteit </vt:lpstr>
      <vt:lpstr>Stakeholders Werkgevers op zuid</vt:lpstr>
      <vt:lpstr>Stakeholders Onderwijs</vt:lpstr>
      <vt:lpstr>PowerPoint Presentation</vt:lpstr>
      <vt:lpstr>Stakeholders Gemeente</vt:lpstr>
      <vt:lpstr>Stakeholders Maatschappelijke organisaties</vt:lpstr>
      <vt:lpstr>Stakeholders Werknemers </vt:lpstr>
      <vt:lpstr>Stakeholders Werkzoekenden</vt:lpstr>
      <vt:lpstr>PowerPoint Presentation</vt:lpstr>
      <vt:lpstr>Resultaten van de motor Iedereen profiteert </vt:lpstr>
      <vt:lpstr>PowerPoint Presentation</vt:lpstr>
      <vt:lpstr>PowerPoint Presentation</vt:lpstr>
      <vt:lpstr>Resultaten van de motor In- en doorstroom van werkenden</vt:lpstr>
      <vt:lpstr>Hoofdstuk 4: </vt:lpstr>
      <vt:lpstr>Hoofdstuk 4 Het plan voor de motor</vt:lpstr>
      <vt:lpstr>Het plan De Motor: living lab-aanpak</vt:lpstr>
      <vt:lpstr>Het plan Een motorteam als Oliemannetje</vt:lpstr>
      <vt:lpstr>Bouwstenen voor projecten Ontwikkelperspectief van werk(zoek)enden</vt:lpstr>
      <vt:lpstr>PowerPoint Presentation</vt:lpstr>
      <vt:lpstr>PowerPoint Presentation</vt:lpstr>
      <vt:lpstr>PowerPoint Presentation</vt:lpstr>
      <vt:lpstr>PowerPoint Presentation</vt:lpstr>
      <vt:lpstr>PowerPoint Presentation</vt:lpstr>
      <vt:lpstr>PowerPoint Presentation</vt:lpstr>
      <vt:lpstr>Voorbeeldinstrumenten Vernieuwend onderwijs en erkenning </vt:lpstr>
      <vt:lpstr>PowerPoint Presentation</vt:lpstr>
      <vt:lpstr>PowerPoint Presentation</vt:lpstr>
      <vt:lpstr>PowerPoint Presentation</vt:lpstr>
      <vt:lpstr>PowerPoint Presentation</vt:lpstr>
      <vt:lpstr>Het model Organisatie en financiering</vt:lpstr>
      <vt:lpstr>PowerPoint Presentation</vt:lpstr>
      <vt:lpstr>Hoofdstuk 5: </vt:lpstr>
      <vt:lpstr>Hoofdstuk 5 Kansen en randvoorwaarden</vt:lpstr>
      <vt:lpstr>Kansen welke kansen biedt de motor?</vt:lpstr>
      <vt:lpstr>De Motor Randvoorwaarden</vt:lpstr>
      <vt:lpstr>Oproep doe Mee aan de motor </vt:lpstr>
      <vt:lpstr>Verantwoording</vt:lpstr>
      <vt:lpstr>Verantwoording Hoe is de blauwdruk tot stand gekomen?</vt:lpstr>
      <vt:lpstr>Samenwerking Met dank aan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Motor: een gezamenlijk ontwikkelperpsectief op Zuid</dc:title>
  <dc:creator/>
  <cp:lastModifiedBy/>
  <cp:revision>1</cp:revision>
  <cp:lastPrinted>2020-12-03T15:35:54Z</cp:lastPrinted>
  <dcterms:created xsi:type="dcterms:W3CDTF">2020-06-09T11:39:40Z</dcterms:created>
  <dcterms:modified xsi:type="dcterms:W3CDTF">2021-02-08T07:37:58Z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NOC_ClusterType">
    <vt:lpwstr>1;#Project|fa11c4c9-105f-402c-bb40-9a56b4989397</vt:lpwstr>
  </property>
  <property fmtid="{D5CDD505-2E9C-101B-9397-08002B2CF9AE}" pid="3" name="TNOC_DocumentCategory">
    <vt:lpwstr/>
  </property>
  <property fmtid="{D5CDD505-2E9C-101B-9397-08002B2CF9AE}" pid="4" name="TNOC_DocumentSetType">
    <vt:lpwstr/>
  </property>
  <property fmtid="{D5CDD505-2E9C-101B-9397-08002B2CF9AE}" pid="5" name="TNOC_DocumentClassification">
    <vt:lpwstr>5;#TNO Internal|1a23c89f-ef54-4907-86fd-8242403ff722</vt:lpwstr>
  </property>
  <property fmtid="{D5CDD505-2E9C-101B-9397-08002B2CF9AE}" pid="6" name="ContentTypeId">
    <vt:lpwstr>0x01010063515F6F68327A48924DAE3E16E2918D</vt:lpwstr>
  </property>
  <property fmtid="{D5CDD505-2E9C-101B-9397-08002B2CF9AE}" pid="7" name="TNOC_DocumentType">
    <vt:lpwstr/>
  </property>
  <property fmtid="{D5CDD505-2E9C-101B-9397-08002B2CF9AE}" pid="8" name="_dlc_DocIdItemGuid">
    <vt:lpwstr>04dba1fd-5d87-4e2a-b095-f972b9cc0e59</vt:lpwstr>
  </property>
</Properties>
</file>